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1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4630400" cy="8229600"/>
  <p:notesSz cx="8229600" cy="14630400"/>
  <p:embeddedFontLst>
    <p:embeddedFont>
      <p:font typeface="Instrument Sans Semi Bold" pitchFamily="34" charset="0"/>
      <p:regular r:id="rId14"/>
    </p:embeddedFont>
    <p:embeddedFont>
      <p:font typeface="Instrument Sans Semi Bold" pitchFamily="34" charset="-122"/>
      <p:regular r:id="rId15"/>
    </p:embeddedFont>
    <p:embeddedFont>
      <p:font typeface="Instrument Sans Semi Bold" pitchFamily="34" charset="-120"/>
      <p:regular r:id="rId16"/>
    </p:embeddedFont>
    <p:embeddedFont>
      <p:font typeface="Instrument Sans Medium" pitchFamily="34" charset="0"/>
      <p:regular r:id="rId17"/>
    </p:embeddedFont>
    <p:embeddedFont>
      <p:font typeface="Instrument Sans Medium" pitchFamily="34" charset="-122"/>
      <p:regular r:id="rId18"/>
    </p:embeddedFont>
    <p:embeddedFont>
      <p:font typeface="Instrument Sans Medium" pitchFamily="34" charset="-120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10.fntdata"/><Relationship Id="rId22" Type="http://schemas.openxmlformats.org/officeDocument/2006/relationships/font" Target="fonts/font9.fntdata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svg"/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97242"/>
            <a:ext cx="7556421" cy="28351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ОСМС — что это и зачем нужно? Обязательное социальное медицинское страхование в Казахстане.</a:t>
            </a:r>
            <a:endParaRPr lang="en-US" sz="445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350" y="6677025"/>
            <a:ext cx="421005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6519"/>
            <a:ext cx="453651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Что такое ОСМС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50" y="1633855"/>
            <a:ext cx="12619355" cy="58693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36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ОСМС — это система, которая обеспечивает доступ к медицинским услугам за счёт ежемесячных взносов. Это страховка, которая покрывает дорогое обследование и лечение.</a:t>
            </a:r>
            <a:endParaRPr lang="en-US" sz="36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9190" y="6006465"/>
            <a:ext cx="3331210" cy="2223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6381"/>
            <a:ext cx="453651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Что входит в ОСМС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546985"/>
            <a:ext cx="6407944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546985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5" name="Text 3"/>
          <p:cNvSpPr/>
          <p:nvPr/>
        </p:nvSpPr>
        <p:spPr>
          <a:xfrm>
            <a:off x="1142524" y="280427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Анализы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7428548" y="2546985"/>
            <a:ext cx="6408063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398067" y="2546985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8" name="Text 6"/>
          <p:cNvSpPr/>
          <p:nvPr/>
        </p:nvSpPr>
        <p:spPr>
          <a:xfrm>
            <a:off x="7777282" y="2804279"/>
            <a:ext cx="296275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УЗИ, рентген, КТ/МРТ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93790" y="3642717"/>
            <a:ext cx="6407944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63310" y="3642717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11" name="Text 9"/>
          <p:cNvSpPr/>
          <p:nvPr/>
        </p:nvSpPr>
        <p:spPr>
          <a:xfrm>
            <a:off x="1142524" y="3900011"/>
            <a:ext cx="394299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Консультации специалистов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428548" y="3642717"/>
            <a:ext cx="6408063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398067" y="3642717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14" name="Text 12"/>
          <p:cNvSpPr/>
          <p:nvPr/>
        </p:nvSpPr>
        <p:spPr>
          <a:xfrm>
            <a:off x="7777282" y="3900011"/>
            <a:ext cx="362581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Диагностика заболеваний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793790" y="4738449"/>
            <a:ext cx="6407944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63310" y="4738449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17" name="Text 15"/>
          <p:cNvSpPr/>
          <p:nvPr/>
        </p:nvSpPr>
        <p:spPr>
          <a:xfrm>
            <a:off x="1142524" y="4995743"/>
            <a:ext cx="310407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Лечение в стационаре</a:t>
            </a:r>
            <a:endParaRPr lang="en-US" sz="2200" dirty="0"/>
          </a:p>
        </p:txBody>
      </p:sp>
      <p:sp>
        <p:nvSpPr>
          <p:cNvPr id="18" name="Shape 16"/>
          <p:cNvSpPr/>
          <p:nvPr/>
        </p:nvSpPr>
        <p:spPr>
          <a:xfrm>
            <a:off x="7428548" y="4738449"/>
            <a:ext cx="6408063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398067" y="4738449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20" name="Text 18"/>
          <p:cNvSpPr/>
          <p:nvPr/>
        </p:nvSpPr>
        <p:spPr>
          <a:xfrm>
            <a:off x="7777282" y="499574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Операции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793790" y="5834182"/>
            <a:ext cx="6407944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63310" y="5834182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23" name="Text 21"/>
          <p:cNvSpPr/>
          <p:nvPr/>
        </p:nvSpPr>
        <p:spPr>
          <a:xfrm>
            <a:off x="1142524" y="609147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Льготные лекарства</a:t>
            </a:r>
            <a:endParaRPr lang="en-US" sz="2200" dirty="0"/>
          </a:p>
        </p:txBody>
      </p:sp>
      <p:sp>
        <p:nvSpPr>
          <p:cNvPr id="24" name="Shape 22"/>
          <p:cNvSpPr/>
          <p:nvPr/>
        </p:nvSpPr>
        <p:spPr>
          <a:xfrm>
            <a:off x="7428548" y="5834182"/>
            <a:ext cx="6408063" cy="868918"/>
          </a:xfrm>
          <a:prstGeom prst="roundRect">
            <a:avLst>
              <a:gd name="adj" fmla="val 168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7398067" y="5834182"/>
            <a:ext cx="121920" cy="868918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26" name="Text 24"/>
          <p:cNvSpPr/>
          <p:nvPr/>
        </p:nvSpPr>
        <p:spPr>
          <a:xfrm>
            <a:off x="7777282" y="609147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Реабилитация</a:t>
            </a:r>
            <a:endParaRPr lang="en-US" sz="2200" dirty="0"/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8560" y="7187565"/>
            <a:ext cx="32004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116818"/>
            <a:ext cx="453651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Для чего это нужно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4023955"/>
            <a:ext cx="7556421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ОСМС помогает получить дорогостоящую медицинскую помощь бесплатно. Пациент получает больше возможностей, чем в базовом пакете ГОБМП.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21487"/>
            <a:ext cx="6829663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Кто считается застрахованным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442091"/>
            <a:ext cx="6407944" cy="2069544"/>
          </a:xfrm>
          <a:prstGeom prst="roundRect">
            <a:avLst>
              <a:gd name="adj" fmla="val 9864"/>
            </a:avLst>
          </a:prstGeom>
          <a:solidFill>
            <a:srgbClr val="CEE6FD"/>
          </a:solidFill>
        </p:spPr>
      </p:sp>
      <p:sp>
        <p:nvSpPr>
          <p:cNvPr id="4" name="Shape 2"/>
          <p:cNvSpPr/>
          <p:nvPr/>
        </p:nvSpPr>
        <p:spPr>
          <a:xfrm>
            <a:off x="1020604" y="266890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7770" y="2855952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3576161"/>
            <a:ext cx="432470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Платит взносы самостоятельно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7428548" y="2442091"/>
            <a:ext cx="6408063" cy="2069544"/>
          </a:xfrm>
          <a:prstGeom prst="roundRect">
            <a:avLst>
              <a:gd name="adj" fmla="val 9864"/>
            </a:avLst>
          </a:prstGeom>
          <a:solidFill>
            <a:srgbClr val="CEE6FD"/>
          </a:solidFill>
        </p:spPr>
      </p:sp>
      <p:sp>
        <p:nvSpPr>
          <p:cNvPr id="8" name="Shape 5"/>
          <p:cNvSpPr/>
          <p:nvPr/>
        </p:nvSpPr>
        <p:spPr>
          <a:xfrm>
            <a:off x="7655362" y="266890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2528" y="2855952"/>
            <a:ext cx="306110" cy="30611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655362" y="3576161"/>
            <a:ext cx="5954435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Работает официально (платит работодатель)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793790" y="4738449"/>
            <a:ext cx="6407944" cy="2069544"/>
          </a:xfrm>
          <a:prstGeom prst="roundRect">
            <a:avLst>
              <a:gd name="adj" fmla="val 9864"/>
            </a:avLst>
          </a:prstGeom>
          <a:solidFill>
            <a:srgbClr val="CEE6FD"/>
          </a:solidFill>
        </p:spPr>
      </p:sp>
      <p:sp>
        <p:nvSpPr>
          <p:cNvPr id="12" name="Shape 8"/>
          <p:cNvSpPr/>
          <p:nvPr/>
        </p:nvSpPr>
        <p:spPr>
          <a:xfrm>
            <a:off x="1020604" y="496526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7770" y="5152311"/>
            <a:ext cx="306110" cy="30611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20604" y="5872520"/>
            <a:ext cx="448901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Находится в льготной категории</a:t>
            </a:r>
            <a:endParaRPr lang="en-US" sz="2200" dirty="0"/>
          </a:p>
        </p:txBody>
      </p:sp>
      <p:sp>
        <p:nvSpPr>
          <p:cNvPr id="15" name="Shape 10"/>
          <p:cNvSpPr/>
          <p:nvPr/>
        </p:nvSpPr>
        <p:spPr>
          <a:xfrm>
            <a:off x="7428548" y="4738449"/>
            <a:ext cx="6408063" cy="2069544"/>
          </a:xfrm>
          <a:prstGeom prst="roundRect">
            <a:avLst>
              <a:gd name="adj" fmla="val 9864"/>
            </a:avLst>
          </a:prstGeom>
          <a:solidFill>
            <a:srgbClr val="CEE6FD"/>
          </a:solidFill>
        </p:spPr>
      </p:sp>
      <p:sp>
        <p:nvSpPr>
          <p:cNvPr id="16" name="Shape 11"/>
          <p:cNvSpPr/>
          <p:nvPr/>
        </p:nvSpPr>
        <p:spPr>
          <a:xfrm>
            <a:off x="7655362" y="496526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2528" y="5152311"/>
            <a:ext cx="306110" cy="30611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55362" y="5872520"/>
            <a:ext cx="5954435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Работает ИП / самозанятость и уплачивает взносы</a:t>
            </a:r>
            <a:endParaRPr lang="en-US" sz="2200" dirty="0"/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3725" y="7261225"/>
            <a:ext cx="38766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95838"/>
            <a:ext cx="4671893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Как проверить статус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4007048"/>
            <a:ext cx="35015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eGov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49247"/>
            <a:ext cx="35015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Halyk Bank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891445"/>
            <a:ext cx="35015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Kaspi Bank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4007048"/>
            <a:ext cx="35015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Telegram-бот Qoldau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56321" y="4449247"/>
            <a:ext cx="35015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Через поликлинику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42373"/>
            <a:ext cx="453651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Итог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749510"/>
            <a:ext cx="13042821" cy="29346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1B54DA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ОСМС — это доступ к современным обследованиям и качественному лечению.</a:t>
            </a:r>
            <a:endParaRPr lang="en-US" sz="6150" dirty="0"/>
          </a:p>
        </p:txBody>
      </p:sp>
      <p:sp>
        <p:nvSpPr>
          <p:cNvPr id="4" name="Text 2"/>
          <p:cNvSpPr/>
          <p:nvPr/>
        </p:nvSpPr>
        <p:spPr>
          <a:xfrm>
            <a:off x="793790" y="6024324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Будь застрахован — здоровье в приоритете!</a:t>
            </a:r>
            <a:endParaRPr lang="en-US" sz="175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06225" y="7229475"/>
            <a:ext cx="2924175" cy="1000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Presentation</Application>
  <PresentationFormat>On-screen Show (16:9)</PresentationFormat>
  <Paragraphs>56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Instrument Sans Semi Bold</vt:lpstr>
      <vt:lpstr>Instrument Sans Semi Bold</vt:lpstr>
      <vt:lpstr>Instrument Sans Semi Bold</vt:lpstr>
      <vt:lpstr>Instrument Sans Medium</vt:lpstr>
      <vt:lpstr>Instrument Sans Medium</vt:lpstr>
      <vt:lpstr>Instrument Sans Medium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Мурат Курбанов</cp:lastModifiedBy>
  <cp:revision>2</cp:revision>
  <dcterms:created xsi:type="dcterms:W3CDTF">2025-11-28T11:28:00Z</dcterms:created>
  <dcterms:modified xsi:type="dcterms:W3CDTF">2025-11-28T11:32:54Z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B3C327BF63634FE9BCB478DD884B12A3_12</vt:lpwstr>
  </property>
  <property fmtid="{D5CDD505-2E9C-101B-9397-08002B2CF9AE}" pid="3" name="KSOProductBuildVer">
    <vt:lpwstr>1049-12.2.0.23155</vt:lpwstr>
  </property>
</Properties>
</file>