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299" r:id="rId1"/>
  </p:sldMasterIdLst>
  <p:notesMasterIdLst>
    <p:notesMasterId r:id="rId36"/>
  </p:notesMasterIdLst>
  <p:sldIdLst>
    <p:sldId id="347" r:id="rId2"/>
    <p:sldId id="384" r:id="rId3"/>
    <p:sldId id="387" r:id="rId4"/>
    <p:sldId id="385" r:id="rId5"/>
    <p:sldId id="364" r:id="rId6"/>
    <p:sldId id="365" r:id="rId7"/>
    <p:sldId id="324" r:id="rId8"/>
    <p:sldId id="447" r:id="rId9"/>
    <p:sldId id="469" r:id="rId10"/>
    <p:sldId id="470" r:id="rId11"/>
    <p:sldId id="467" r:id="rId12"/>
    <p:sldId id="318" r:id="rId13"/>
    <p:sldId id="395" r:id="rId14"/>
    <p:sldId id="468" r:id="rId15"/>
    <p:sldId id="402" r:id="rId16"/>
    <p:sldId id="301" r:id="rId17"/>
    <p:sldId id="368" r:id="rId18"/>
    <p:sldId id="329" r:id="rId19"/>
    <p:sldId id="378" r:id="rId20"/>
    <p:sldId id="334" r:id="rId21"/>
    <p:sldId id="481" r:id="rId22"/>
    <p:sldId id="393" r:id="rId23"/>
    <p:sldId id="458" r:id="rId24"/>
    <p:sldId id="493" r:id="rId25"/>
    <p:sldId id="484" r:id="rId26"/>
    <p:sldId id="480" r:id="rId27"/>
    <p:sldId id="487" r:id="rId28"/>
    <p:sldId id="463" r:id="rId29"/>
    <p:sldId id="495" r:id="rId30"/>
    <p:sldId id="478" r:id="rId31"/>
    <p:sldId id="488" r:id="rId32"/>
    <p:sldId id="489" r:id="rId33"/>
    <p:sldId id="486" r:id="rId34"/>
    <p:sldId id="345" r:id="rId35"/>
  </p:sldIdLst>
  <p:sldSz cx="9144000" cy="6858000" type="screen4x3"/>
  <p:notesSz cx="6797675" cy="99250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E9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Стиль из темы 2 - акцент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6395" autoAdjust="0"/>
  </p:normalViewPr>
  <p:slideViewPr>
    <p:cSldViewPr>
      <p:cViewPr varScale="1">
        <p:scale>
          <a:sx n="116" d="100"/>
          <a:sy n="116" d="100"/>
        </p:scale>
        <p:origin x="132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2.4951092420712816E-2"/>
          <c:y val="3.437500000000001E-2"/>
          <c:w val="0.72378133716873705"/>
          <c:h val="0.826013041338587"/>
        </c:manualLayout>
      </c:layout>
      <c:barChart>
        <c:barDir val="col"/>
        <c:grouping val="clustered"/>
        <c:varyColors val="0"/>
        <c:ser>
          <c:idx val="0"/>
          <c:order val="0"/>
          <c:tx>
            <c:strRef>
              <c:f>Лист1!$B$1</c:f>
              <c:strCache>
                <c:ptCount val="1"/>
                <c:pt idx="0">
                  <c:v>Емхана қабылдауы</c:v>
                </c:pt>
              </c:strCache>
            </c:strRef>
          </c:tx>
          <c:invertIfNegative val="0"/>
          <c:cat>
            <c:numRef>
              <c:f>Лист1!$A$2:$A$6</c:f>
              <c:numCache>
                <c:formatCode>General</c:formatCode>
                <c:ptCount val="5"/>
                <c:pt idx="0">
                  <c:v>2020</c:v>
                </c:pt>
                <c:pt idx="1">
                  <c:v>2021</c:v>
                </c:pt>
                <c:pt idx="2">
                  <c:v>2022</c:v>
                </c:pt>
                <c:pt idx="3">
                  <c:v>2023</c:v>
                </c:pt>
                <c:pt idx="4">
                  <c:v>2024</c:v>
                </c:pt>
              </c:numCache>
            </c:numRef>
          </c:cat>
          <c:val>
            <c:numRef>
              <c:f>Лист1!$B$2:$B$6</c:f>
              <c:numCache>
                <c:formatCode>0</c:formatCode>
                <c:ptCount val="5"/>
                <c:pt idx="0">
                  <c:v>154649</c:v>
                </c:pt>
                <c:pt idx="1">
                  <c:v>174111</c:v>
                </c:pt>
                <c:pt idx="2" formatCode="General">
                  <c:v>170379</c:v>
                </c:pt>
                <c:pt idx="3" formatCode="General">
                  <c:v>196193</c:v>
                </c:pt>
                <c:pt idx="4" formatCode="General">
                  <c:v>105700</c:v>
                </c:pt>
              </c:numCache>
            </c:numRef>
          </c:val>
          <c:extLst xmlns:c16r2="http://schemas.microsoft.com/office/drawing/2015/06/chart">
            <c:ext xmlns:c16="http://schemas.microsoft.com/office/drawing/2014/chart" uri="{C3380CC4-5D6E-409C-BE32-E72D297353CC}">
              <c16:uniqueId val="{00000000-07D0-4EF3-BFB2-697CE7B13AE4}"/>
            </c:ext>
          </c:extLst>
        </c:ser>
        <c:ser>
          <c:idx val="1"/>
          <c:order val="1"/>
          <c:tx>
            <c:strRef>
              <c:f>Лист1!$C$1</c:f>
              <c:strCache>
                <c:ptCount val="1"/>
                <c:pt idx="0">
                  <c:v>Үйден қарау</c:v>
                </c:pt>
              </c:strCache>
            </c:strRef>
          </c:tx>
          <c:invertIfNegative val="0"/>
          <c:cat>
            <c:numRef>
              <c:f>Лист1!$A$2:$A$6</c:f>
              <c:numCache>
                <c:formatCode>General</c:formatCode>
                <c:ptCount val="5"/>
                <c:pt idx="0">
                  <c:v>2020</c:v>
                </c:pt>
                <c:pt idx="1">
                  <c:v>2021</c:v>
                </c:pt>
                <c:pt idx="2">
                  <c:v>2022</c:v>
                </c:pt>
                <c:pt idx="3">
                  <c:v>2023</c:v>
                </c:pt>
                <c:pt idx="4">
                  <c:v>2024</c:v>
                </c:pt>
              </c:numCache>
            </c:numRef>
          </c:cat>
          <c:val>
            <c:numRef>
              <c:f>Лист1!$C$2:$C$6</c:f>
              <c:numCache>
                <c:formatCode>0</c:formatCode>
                <c:ptCount val="5"/>
                <c:pt idx="0">
                  <c:v>14997</c:v>
                </c:pt>
                <c:pt idx="1">
                  <c:v>18916</c:v>
                </c:pt>
                <c:pt idx="2" formatCode="General">
                  <c:v>20405</c:v>
                </c:pt>
                <c:pt idx="3" formatCode="General">
                  <c:v>26413</c:v>
                </c:pt>
                <c:pt idx="4" formatCode="General">
                  <c:v>13327</c:v>
                </c:pt>
              </c:numCache>
            </c:numRef>
          </c:val>
          <c:extLst xmlns:c16r2="http://schemas.microsoft.com/office/drawing/2015/06/chart">
            <c:ext xmlns:c16="http://schemas.microsoft.com/office/drawing/2014/chart" uri="{C3380CC4-5D6E-409C-BE32-E72D297353CC}">
              <c16:uniqueId val="{00000001-07D0-4EF3-BFB2-697CE7B13AE4}"/>
            </c:ext>
          </c:extLst>
        </c:ser>
        <c:dLbls>
          <c:showLegendKey val="0"/>
          <c:showVal val="0"/>
          <c:showCatName val="0"/>
          <c:showSerName val="0"/>
          <c:showPercent val="0"/>
          <c:showBubbleSize val="0"/>
        </c:dLbls>
        <c:gapWidth val="150"/>
        <c:axId val="422346128"/>
        <c:axId val="422348872"/>
      </c:barChart>
      <c:catAx>
        <c:axId val="422346128"/>
        <c:scaling>
          <c:orientation val="minMax"/>
        </c:scaling>
        <c:delete val="0"/>
        <c:axPos val="b"/>
        <c:numFmt formatCode="General" sourceLinked="0"/>
        <c:majorTickMark val="out"/>
        <c:minorTickMark val="none"/>
        <c:tickLblPos val="nextTo"/>
        <c:txPr>
          <a:bodyPr/>
          <a:lstStyle/>
          <a:p>
            <a:pPr>
              <a:defRPr sz="1600">
                <a:latin typeface="Times New Roman" pitchFamily="18" charset="0"/>
                <a:cs typeface="Times New Roman" pitchFamily="18" charset="0"/>
              </a:defRPr>
            </a:pPr>
            <a:endParaRPr lang="ru-RU"/>
          </a:p>
        </c:txPr>
        <c:crossAx val="422348872"/>
        <c:crosses val="autoZero"/>
        <c:auto val="1"/>
        <c:lblAlgn val="ctr"/>
        <c:lblOffset val="100"/>
        <c:noMultiLvlLbl val="0"/>
      </c:catAx>
      <c:valAx>
        <c:axId val="422348872"/>
        <c:scaling>
          <c:orientation val="minMax"/>
        </c:scaling>
        <c:delete val="1"/>
        <c:axPos val="l"/>
        <c:majorGridlines/>
        <c:numFmt formatCode="0" sourceLinked="1"/>
        <c:majorTickMark val="out"/>
        <c:minorTickMark val="none"/>
        <c:tickLblPos val="none"/>
        <c:crossAx val="422346128"/>
        <c:crosses val="autoZero"/>
        <c:crossBetween val="between"/>
      </c:valAx>
      <c:spPr>
        <a:noFill/>
        <a:ln w="25400">
          <a:noFill/>
        </a:ln>
      </c:spPr>
    </c:plotArea>
    <c:legend>
      <c:legendPos val="r"/>
      <c:layout/>
      <c:overlay val="0"/>
      <c:txPr>
        <a:bodyPr/>
        <a:lstStyle/>
        <a:p>
          <a:pPr>
            <a:defRPr sz="1600">
              <a:latin typeface="Times New Roman" pitchFamily="18" charset="0"/>
              <a:cs typeface="Times New Roman" pitchFamily="18" charset="0"/>
            </a:defRPr>
          </a:pPr>
          <a:endParaRPr lang="ru-RU"/>
        </a:p>
      </c:txPr>
    </c:legend>
    <c:plotVisOnly val="1"/>
    <c:dispBlanksAs val="gap"/>
    <c:showDLblsOverMax val="0"/>
  </c:chart>
  <c:txPr>
    <a:bodyPr/>
    <a:lstStyle/>
    <a:p>
      <a:pPr>
        <a:defRPr sz="1800"/>
      </a:pPr>
      <a:endParaRPr lang="ru-RU"/>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Лист1!$B$1</c:f>
              <c:strCache>
                <c:ptCount val="1"/>
                <c:pt idx="0">
                  <c:v>Фсмс</c:v>
                </c:pt>
              </c:strCache>
            </c:strRef>
          </c:tx>
          <c:spPr>
            <a:solidFill>
              <a:schemeClr val="accent1"/>
            </a:solidFill>
            <a:ln>
              <a:noFill/>
            </a:ln>
            <a:effectLst/>
          </c:spPr>
          <c:invertIfNegative val="0"/>
          <c:cat>
            <c:numRef>
              <c:f>Лист1!$A$2:$A$5</c:f>
              <c:numCache>
                <c:formatCode>General</c:formatCode>
                <c:ptCount val="4"/>
                <c:pt idx="0">
                  <c:v>2023</c:v>
                </c:pt>
                <c:pt idx="1">
                  <c:v>2024</c:v>
                </c:pt>
                <c:pt idx="2">
                  <c:v>2025</c:v>
                </c:pt>
              </c:numCache>
            </c:numRef>
          </c:cat>
          <c:val>
            <c:numRef>
              <c:f>Лист1!$B$2:$B$5</c:f>
              <c:numCache>
                <c:formatCode>General</c:formatCode>
                <c:ptCount val="4"/>
                <c:pt idx="0">
                  <c:v>1509254.5</c:v>
                </c:pt>
                <c:pt idx="1">
                  <c:v>1748666.8</c:v>
                </c:pt>
                <c:pt idx="2">
                  <c:v>1420493</c:v>
                </c:pt>
              </c:numCache>
            </c:numRef>
          </c:val>
        </c:ser>
        <c:ser>
          <c:idx val="1"/>
          <c:order val="1"/>
          <c:tx>
            <c:strRef>
              <c:f>Лист1!$C$1</c:f>
              <c:strCache>
                <c:ptCount val="1"/>
                <c:pt idx="0">
                  <c:v>Қосалқы мердігер</c:v>
                </c:pt>
              </c:strCache>
            </c:strRef>
          </c:tx>
          <c:spPr>
            <a:solidFill>
              <a:schemeClr val="accent2"/>
            </a:solidFill>
            <a:ln>
              <a:noFill/>
            </a:ln>
            <a:effectLst/>
          </c:spPr>
          <c:invertIfNegative val="0"/>
          <c:cat>
            <c:numRef>
              <c:f>Лист1!$A$2:$A$5</c:f>
              <c:numCache>
                <c:formatCode>General</c:formatCode>
                <c:ptCount val="4"/>
                <c:pt idx="0">
                  <c:v>2023</c:v>
                </c:pt>
                <c:pt idx="1">
                  <c:v>2024</c:v>
                </c:pt>
                <c:pt idx="2">
                  <c:v>2025</c:v>
                </c:pt>
              </c:numCache>
            </c:numRef>
          </c:cat>
          <c:val>
            <c:numRef>
              <c:f>Лист1!$C$2:$C$5</c:f>
              <c:numCache>
                <c:formatCode>General</c:formatCode>
                <c:ptCount val="4"/>
                <c:pt idx="0">
                  <c:v>41177.279999999999</c:v>
                </c:pt>
                <c:pt idx="1">
                  <c:v>54965</c:v>
                </c:pt>
                <c:pt idx="2">
                  <c:v>58580</c:v>
                </c:pt>
              </c:numCache>
            </c:numRef>
          </c:val>
        </c:ser>
        <c:ser>
          <c:idx val="2"/>
          <c:order val="2"/>
          <c:tx>
            <c:strRef>
              <c:f>Лист1!$D$1</c:f>
              <c:strCache>
                <c:ptCount val="1"/>
                <c:pt idx="0">
                  <c:v>Ақылы қызметтер</c:v>
                </c:pt>
              </c:strCache>
            </c:strRef>
          </c:tx>
          <c:spPr>
            <a:solidFill>
              <a:schemeClr val="accent3"/>
            </a:solidFill>
            <a:ln>
              <a:noFill/>
            </a:ln>
            <a:effectLst/>
          </c:spPr>
          <c:invertIfNegative val="0"/>
          <c:cat>
            <c:numRef>
              <c:f>Лист1!$A$2:$A$5</c:f>
              <c:numCache>
                <c:formatCode>General</c:formatCode>
                <c:ptCount val="4"/>
                <c:pt idx="0">
                  <c:v>2023</c:v>
                </c:pt>
                <c:pt idx="1">
                  <c:v>2024</c:v>
                </c:pt>
                <c:pt idx="2">
                  <c:v>2025</c:v>
                </c:pt>
              </c:numCache>
            </c:numRef>
          </c:cat>
          <c:val>
            <c:numRef>
              <c:f>Лист1!$D$2:$D$5</c:f>
              <c:numCache>
                <c:formatCode>General</c:formatCode>
                <c:ptCount val="4"/>
                <c:pt idx="0">
                  <c:v>12791.1</c:v>
                </c:pt>
                <c:pt idx="1">
                  <c:v>13815</c:v>
                </c:pt>
                <c:pt idx="2">
                  <c:v>14782</c:v>
                </c:pt>
                <c:pt idx="3">
                  <c:v>5</c:v>
                </c:pt>
              </c:numCache>
            </c:numRef>
          </c:val>
        </c:ser>
        <c:dLbls>
          <c:showLegendKey val="0"/>
          <c:showVal val="0"/>
          <c:showCatName val="0"/>
          <c:showSerName val="0"/>
          <c:showPercent val="0"/>
          <c:showBubbleSize val="0"/>
        </c:dLbls>
        <c:gapWidth val="219"/>
        <c:overlap val="-27"/>
        <c:axId val="81600920"/>
        <c:axId val="81606800"/>
      </c:barChart>
      <c:catAx>
        <c:axId val="81600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crossAx val="81606800"/>
        <c:crosses val="autoZero"/>
        <c:auto val="1"/>
        <c:lblAlgn val="ctr"/>
        <c:lblOffset val="100"/>
        <c:noMultiLvlLbl val="0"/>
      </c:catAx>
      <c:valAx>
        <c:axId val="8160680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16009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0.05305</cdr:x>
      <cdr:y>0.05543</cdr:y>
    </cdr:from>
    <cdr:to>
      <cdr:x>0.13199</cdr:x>
      <cdr:y>0.10817</cdr:y>
    </cdr:to>
    <cdr:sp macro="" textlink="">
      <cdr:nvSpPr>
        <cdr:cNvPr id="2" name="TextBox 1"/>
        <cdr:cNvSpPr txBox="1"/>
      </cdr:nvSpPr>
      <cdr:spPr>
        <a:xfrm xmlns:a="http://schemas.openxmlformats.org/drawingml/2006/main">
          <a:off x="432048" y="225284"/>
          <a:ext cx="642882" cy="21433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ru-RU" sz="1400" dirty="0">
            <a:latin typeface="Times New Roman" pitchFamily="18" charset="0"/>
            <a:cs typeface="Times New Roman" pitchFamily="18" charset="0"/>
          </a:endParaRPr>
        </a:p>
      </cdr:txBody>
    </cdr:sp>
  </cdr:relSizeAnchor>
  <cdr:relSizeAnchor xmlns:cdr="http://schemas.openxmlformats.org/drawingml/2006/chartDrawing">
    <cdr:from>
      <cdr:x>0.09824</cdr:x>
      <cdr:y>0.6778</cdr:y>
    </cdr:from>
    <cdr:to>
      <cdr:x>0.22105</cdr:x>
      <cdr:y>0.81842</cdr:y>
    </cdr:to>
    <cdr:sp macro="" textlink="">
      <cdr:nvSpPr>
        <cdr:cNvPr id="3" name="TextBox 2"/>
        <cdr:cNvSpPr txBox="1"/>
      </cdr:nvSpPr>
      <cdr:spPr>
        <a:xfrm xmlns:a="http://schemas.openxmlformats.org/drawingml/2006/main">
          <a:off x="800044" y="2754571"/>
          <a:ext cx="1000156" cy="57148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ru-RU" sz="1400" dirty="0">
            <a:latin typeface="Times New Roman" pitchFamily="18" charset="0"/>
            <a:cs typeface="Times New Roman" pitchFamily="18"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570"/>
          </a:xfrm>
          <a:prstGeom prst="rect">
            <a:avLst/>
          </a:prstGeom>
        </p:spPr>
        <p:txBody>
          <a:bodyPr vert="horz" lIns="91259" tIns="45635" rIns="91259" bIns="45635" rtlCol="0"/>
          <a:lstStyle>
            <a:lvl1pPr algn="l">
              <a:defRPr sz="1200"/>
            </a:lvl1pPr>
          </a:lstStyle>
          <a:p>
            <a:endParaRPr lang="ru-RU"/>
          </a:p>
        </p:txBody>
      </p:sp>
      <p:sp>
        <p:nvSpPr>
          <p:cNvPr id="3" name="Дата 2"/>
          <p:cNvSpPr>
            <a:spLocks noGrp="1"/>
          </p:cNvSpPr>
          <p:nvPr>
            <p:ph type="dt" idx="1"/>
          </p:nvPr>
        </p:nvSpPr>
        <p:spPr>
          <a:xfrm>
            <a:off x="3849701" y="0"/>
            <a:ext cx="2946400" cy="496570"/>
          </a:xfrm>
          <a:prstGeom prst="rect">
            <a:avLst/>
          </a:prstGeom>
        </p:spPr>
        <p:txBody>
          <a:bodyPr vert="horz" lIns="91259" tIns="45635" rIns="91259" bIns="45635" rtlCol="0"/>
          <a:lstStyle>
            <a:lvl1pPr algn="r">
              <a:defRPr sz="1200"/>
            </a:lvl1pPr>
          </a:lstStyle>
          <a:p>
            <a:fld id="{EF3EFF20-CBEA-4921-955A-A8FC59BB9734}" type="datetimeFigureOut">
              <a:rPr lang="ru-RU" smtClean="0"/>
              <a:pPr/>
              <a:t>21.05.2025</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59" tIns="45635" rIns="91259" bIns="45635" rtlCol="0" anchor="ctr"/>
          <a:lstStyle/>
          <a:p>
            <a:endParaRPr lang="ru-RU"/>
          </a:p>
        </p:txBody>
      </p:sp>
      <p:sp>
        <p:nvSpPr>
          <p:cNvPr id="5" name="Заметки 4"/>
          <p:cNvSpPr>
            <a:spLocks noGrp="1"/>
          </p:cNvSpPr>
          <p:nvPr>
            <p:ph type="body" sz="quarter" idx="3"/>
          </p:nvPr>
        </p:nvSpPr>
        <p:spPr>
          <a:xfrm>
            <a:off x="679463" y="4715034"/>
            <a:ext cx="5438775" cy="4465955"/>
          </a:xfrm>
          <a:prstGeom prst="rect">
            <a:avLst/>
          </a:prstGeom>
        </p:spPr>
        <p:txBody>
          <a:bodyPr vert="horz" lIns="91259" tIns="45635" rIns="91259" bIns="45635"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6894"/>
            <a:ext cx="2946400" cy="496570"/>
          </a:xfrm>
          <a:prstGeom prst="rect">
            <a:avLst/>
          </a:prstGeom>
        </p:spPr>
        <p:txBody>
          <a:bodyPr vert="horz" lIns="91259" tIns="45635" rIns="91259" bIns="45635" rtlCol="0" anchor="b"/>
          <a:lstStyle>
            <a:lvl1pPr algn="l">
              <a:defRPr sz="1200"/>
            </a:lvl1pPr>
          </a:lstStyle>
          <a:p>
            <a:endParaRPr lang="ru-RU"/>
          </a:p>
        </p:txBody>
      </p:sp>
      <p:sp>
        <p:nvSpPr>
          <p:cNvPr id="7" name="Номер слайда 6"/>
          <p:cNvSpPr>
            <a:spLocks noGrp="1"/>
          </p:cNvSpPr>
          <p:nvPr>
            <p:ph type="sldNum" sz="quarter" idx="5"/>
          </p:nvPr>
        </p:nvSpPr>
        <p:spPr>
          <a:xfrm>
            <a:off x="3849701" y="9426894"/>
            <a:ext cx="2946400" cy="496570"/>
          </a:xfrm>
          <a:prstGeom prst="rect">
            <a:avLst/>
          </a:prstGeom>
        </p:spPr>
        <p:txBody>
          <a:bodyPr vert="horz" lIns="91259" tIns="45635" rIns="91259" bIns="45635" rtlCol="0" anchor="b"/>
          <a:lstStyle>
            <a:lvl1pPr algn="r">
              <a:defRPr sz="1200"/>
            </a:lvl1pPr>
          </a:lstStyle>
          <a:p>
            <a:fld id="{51E8A04F-CA7C-4342-ACAC-45A452E7331C}" type="slidenum">
              <a:rPr lang="ru-RU" smtClean="0"/>
              <a:pPr/>
              <a:t>‹#›</a:t>
            </a:fld>
            <a:endParaRPr lang="ru-RU"/>
          </a:p>
        </p:txBody>
      </p:sp>
    </p:spTree>
    <p:extLst>
      <p:ext uri="{BB962C8B-B14F-4D97-AF65-F5344CB8AC3E}">
        <p14:creationId xmlns:p14="http://schemas.microsoft.com/office/powerpoint/2010/main" val="2333577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1E8A04F-CA7C-4342-ACAC-45A452E7331C}" type="slidenum">
              <a:rPr lang="ru-RU" smtClean="0"/>
              <a:pPr/>
              <a:t>1</a:t>
            </a:fld>
            <a:endParaRPr lang="ru-RU"/>
          </a:p>
        </p:txBody>
      </p:sp>
    </p:spTree>
    <p:extLst>
      <p:ext uri="{BB962C8B-B14F-4D97-AF65-F5344CB8AC3E}">
        <p14:creationId xmlns:p14="http://schemas.microsoft.com/office/powerpoint/2010/main" val="1392557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1E8A04F-CA7C-4342-ACAC-45A452E7331C}" type="slidenum">
              <a:rPr lang="ru-RU" smtClean="0"/>
              <a:pPr/>
              <a:t>13</a:t>
            </a:fld>
            <a:endParaRPr lang="ru-RU"/>
          </a:p>
        </p:txBody>
      </p:sp>
    </p:spTree>
    <p:extLst>
      <p:ext uri="{BB962C8B-B14F-4D97-AF65-F5344CB8AC3E}">
        <p14:creationId xmlns:p14="http://schemas.microsoft.com/office/powerpoint/2010/main" val="155362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EAF463A-BC7C-46EE-9F1E-7F377CCA4891}" type="datetimeFigureOut">
              <a:rPr lang="en-US" smtClean="0"/>
              <a:pPr/>
              <a:t>5/21/2025</a:t>
            </a:fld>
            <a:endParaRPr lang="en-US"/>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5/21/2025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7EAF463A-BC7C-46EE-9F1E-7F377CCA4891}" type="datetimeFigureOut">
              <a:rPr lang="en-US" smtClean="0"/>
              <a:pPr/>
              <a:t>5/21/2025</a:t>
            </a:fld>
            <a:endParaRPr lang="en-US"/>
          </a:p>
        </p:txBody>
      </p:sp>
      <p:sp>
        <p:nvSpPr>
          <p:cNvPr id="5" name="Нижний колонтитул 4"/>
          <p:cNvSpPr>
            <a:spLocks noGrp="1"/>
          </p:cNvSpPr>
          <p:nvPr>
            <p:ph type="ftr" sz="quarter" idx="11"/>
          </p:nvPr>
        </p:nvSpPr>
        <p:spPr>
          <a:xfrm>
            <a:off x="457201" y="6248207"/>
            <a:ext cx="5573483" cy="365125"/>
          </a:xfrm>
        </p:spPr>
        <p:txBody>
          <a:bodyPr/>
          <a:lstStyle/>
          <a:p>
            <a:endParaRPr lang="en-US"/>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A483448D-3A78-4528-A469-B745A65DA48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7813"/>
            <a:ext cx="8229600" cy="585311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6F95E50-4BF9-42EB-80B7-40EF1A2E7BAD}" type="slidenum">
              <a:rPr lang="ru-RU"/>
              <a:pPr>
                <a:defRPr/>
              </a:pPr>
              <a:t>‹#›</a:t>
            </a:fld>
            <a:endParaRPr lang="ru-RU"/>
          </a:p>
        </p:txBody>
      </p:sp>
    </p:spTree>
    <p:extLst>
      <p:ext uri="{BB962C8B-B14F-4D97-AF65-F5344CB8AC3E}">
        <p14:creationId xmlns:p14="http://schemas.microsoft.com/office/powerpoint/2010/main" val="796628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a:t>Образец заголовка</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5/21/2025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A483448D-3A78-4528-A469-B745A65DA480}" type="slidenum">
              <a:rPr lang="en-US" smtClean="0"/>
              <a:pPr/>
              <a:t>‹#›</a:t>
            </a:fld>
            <a:endParaRPr lang="en-US"/>
          </a:p>
        </p:txBody>
      </p:sp>
      <p:sp>
        <p:nvSpPr>
          <p:cNvPr id="8" name="Объект 7"/>
          <p:cNvSpPr>
            <a:spLocks noGrp="1"/>
          </p:cNvSpPr>
          <p:nvPr>
            <p:ph sz="quarter" idx="1"/>
          </p:nvPr>
        </p:nvSpPr>
        <p:spPr>
          <a:xfrm>
            <a:off x="612648" y="1600200"/>
            <a:ext cx="8153400" cy="44958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a:t>Образец заголовка</a:t>
            </a:r>
            <a:endParaRPr kumimoji="0" lang="en-US"/>
          </a:p>
        </p:txBody>
      </p:sp>
      <p:sp>
        <p:nvSpPr>
          <p:cNvPr id="12" name="Дата 11"/>
          <p:cNvSpPr>
            <a:spLocks noGrp="1"/>
          </p:cNvSpPr>
          <p:nvPr>
            <p:ph type="dt" sz="half" idx="10"/>
          </p:nvPr>
        </p:nvSpPr>
        <p:spPr/>
        <p:txBody>
          <a:bodyPr/>
          <a:lstStyle/>
          <a:p>
            <a:fld id="{7EAF463A-BC7C-46EE-9F1E-7F377CCA4891}" type="datetimeFigureOut">
              <a:rPr lang="en-US" smtClean="0"/>
              <a:pPr/>
              <a:t>5/21/2025</a:t>
            </a:fld>
            <a:endParaRPr lang="en-US"/>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483448D-3A78-4528-A469-B745A65DA480}" type="slidenum">
              <a:rPr lang="en-US" smtClean="0"/>
              <a:pPr/>
              <a:t>‹#›</a:t>
            </a:fld>
            <a:endParaRPr lang="en-US"/>
          </a:p>
        </p:txBody>
      </p:sp>
      <p:sp>
        <p:nvSpPr>
          <p:cNvPr id="14" name="Нижний колонтитул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9" name="Объект 8"/>
          <p:cNvSpPr>
            <a:spLocks noGrp="1"/>
          </p:cNvSpPr>
          <p:nvPr>
            <p:ph sz="quarter" idx="1"/>
          </p:nvPr>
        </p:nvSpPr>
        <p:spPr>
          <a:xfrm>
            <a:off x="609600" y="1589567"/>
            <a:ext cx="38862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4844901" y="1589567"/>
            <a:ext cx="38862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8" name="Дата 7"/>
          <p:cNvSpPr>
            <a:spLocks noGrp="1"/>
          </p:cNvSpPr>
          <p:nvPr>
            <p:ph type="dt" sz="half" idx="15"/>
          </p:nvPr>
        </p:nvSpPr>
        <p:spPr/>
        <p:txBody>
          <a:bodyPr rtlCol="0"/>
          <a:lstStyle/>
          <a:p>
            <a:fld id="{7EAF463A-BC7C-46EE-9F1E-7F377CCA4891}" type="datetimeFigureOut">
              <a:rPr lang="en-US" smtClean="0"/>
              <a:pPr/>
              <a:t>5/21/2025</a:t>
            </a:fld>
            <a:endParaRPr lang="en-US"/>
          </a:p>
        </p:txBody>
      </p:sp>
      <p:sp>
        <p:nvSpPr>
          <p:cNvPr id="10" name="Номер слайда 9"/>
          <p:cNvSpPr>
            <a:spLocks noGrp="1"/>
          </p:cNvSpPr>
          <p:nvPr>
            <p:ph type="sldNum" sz="quarter" idx="16"/>
          </p:nvPr>
        </p:nvSpPr>
        <p:spPr/>
        <p:txBody>
          <a:bodyPr rtlCol="0"/>
          <a:lstStyle/>
          <a:p>
            <a:fld id="{A483448D-3A78-4528-A469-B745A65DA480}" type="slidenum">
              <a:rPr lang="en-US" smtClean="0"/>
              <a:pPr/>
              <a:t>‹#›</a:t>
            </a:fld>
            <a:endParaRPr lang="en-US"/>
          </a:p>
        </p:txBody>
      </p:sp>
      <p:sp>
        <p:nvSpPr>
          <p:cNvPr id="12" name="Нижний колонтитул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a:t>Образец заголовка</a:t>
            </a:r>
            <a:endParaRPr kumimoji="0" lang="en-US"/>
          </a:p>
        </p:txBody>
      </p:sp>
      <p:sp>
        <p:nvSpPr>
          <p:cNvPr id="11" name="Объект 10"/>
          <p:cNvSpPr>
            <a:spLocks noGrp="1"/>
          </p:cNvSpPr>
          <p:nvPr>
            <p:ph sz="quarter" idx="2"/>
          </p:nvPr>
        </p:nvSpPr>
        <p:spPr>
          <a:xfrm>
            <a:off x="609600" y="2438400"/>
            <a:ext cx="3886200" cy="35814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4800600" y="2438400"/>
            <a:ext cx="3886200" cy="35814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0" name="Дата 9"/>
          <p:cNvSpPr>
            <a:spLocks noGrp="1"/>
          </p:cNvSpPr>
          <p:nvPr>
            <p:ph type="dt" sz="half" idx="15"/>
          </p:nvPr>
        </p:nvSpPr>
        <p:spPr/>
        <p:txBody>
          <a:bodyPr rtlCol="0"/>
          <a:lstStyle/>
          <a:p>
            <a:fld id="{7EAF463A-BC7C-46EE-9F1E-7F377CCA4891}" type="datetimeFigureOut">
              <a:rPr lang="en-US" smtClean="0"/>
              <a:pPr/>
              <a:t>5/21/2025</a:t>
            </a:fld>
            <a:endParaRPr lang="en-US"/>
          </a:p>
        </p:txBody>
      </p:sp>
      <p:sp>
        <p:nvSpPr>
          <p:cNvPr id="12" name="Номер слайда 11"/>
          <p:cNvSpPr>
            <a:spLocks noGrp="1"/>
          </p:cNvSpPr>
          <p:nvPr>
            <p:ph type="sldNum" sz="quarter" idx="16"/>
          </p:nvPr>
        </p:nvSpPr>
        <p:spPr/>
        <p:txBody>
          <a:bodyPr rtlCol="0"/>
          <a:lstStyle/>
          <a:p>
            <a:fld id="{A483448D-3A78-4528-A469-B745A65DA480}" type="slidenum">
              <a:rPr lang="en-US" smtClean="0"/>
              <a:pPr/>
              <a:t>‹#›</a:t>
            </a:fld>
            <a:endParaRPr lang="en-US"/>
          </a:p>
        </p:txBody>
      </p:sp>
      <p:sp>
        <p:nvSpPr>
          <p:cNvPr id="14" name="Нижний колонтитул 13"/>
          <p:cNvSpPr>
            <a:spLocks noGrp="1"/>
          </p:cNvSpPr>
          <p:nvPr>
            <p:ph type="ftr" sz="quarter" idx="17"/>
          </p:nvPr>
        </p:nvSpPr>
        <p:spPr/>
        <p:txBody>
          <a:bodyPr rtlCol="0"/>
          <a:lstStyle/>
          <a:p>
            <a:endParaRPr lang="en-US"/>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5/21/2025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5/21/2025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5/21/2025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A483448D-3A78-4528-A469-B745A65DA480}" type="slidenum">
              <a:rPr lang="en-US" smtClean="0"/>
              <a:pPr/>
              <a:t>‹#›</a:t>
            </a:fld>
            <a:endParaRPr lang="en-US"/>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9" name="Объект 8"/>
          <p:cNvSpPr>
            <a:spLocks noGrp="1"/>
          </p:cNvSpPr>
          <p:nvPr>
            <p:ph sz="quarter" idx="1"/>
          </p:nvPr>
        </p:nvSpPr>
        <p:spPr>
          <a:xfrm>
            <a:off x="2362200" y="1752600"/>
            <a:ext cx="6400800" cy="44196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7EAF463A-BC7C-46EE-9F1E-7F377CCA4891}" type="datetimeFigureOut">
              <a:rPr lang="en-US" smtClean="0"/>
              <a:pPr/>
              <a:t>5/21/2025</a:t>
            </a:fld>
            <a:endParaRPr lang="en-US"/>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A483448D-3A78-4528-A469-B745A65DA480}" type="slidenum">
              <a:rPr lang="en-US" smtClean="0"/>
              <a:pPr/>
              <a:t>‹#›</a:t>
            </a:fld>
            <a:endParaRPr lang="en-US"/>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en-US"/>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EAF463A-BC7C-46EE-9F1E-7F377CCA4891}" type="datetimeFigureOut">
              <a:rPr lang="en-US" smtClean="0"/>
              <a:pPr/>
              <a:t>5/21/2025</a:t>
            </a:fld>
            <a:endParaRPr lang="en-US"/>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300" r:id="rId1"/>
    <p:sldLayoutId id="2147484301" r:id="rId2"/>
    <p:sldLayoutId id="2147484302" r:id="rId3"/>
    <p:sldLayoutId id="2147484303" r:id="rId4"/>
    <p:sldLayoutId id="2147484304" r:id="rId5"/>
    <p:sldLayoutId id="2147484305" r:id="rId6"/>
    <p:sldLayoutId id="2147484306" r:id="rId7"/>
    <p:sldLayoutId id="2147484307" r:id="rId8"/>
    <p:sldLayoutId id="2147484308" r:id="rId9"/>
    <p:sldLayoutId id="2147484309" r:id="rId10"/>
    <p:sldLayoutId id="2147484310" r:id="rId11"/>
    <p:sldLayoutId id="2147484311"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286312" y="1455689"/>
            <a:ext cx="8111706" cy="3066132"/>
          </a:xfrm>
        </p:spPr>
        <p:txBody>
          <a:bodyPr>
            <a:normAutofit/>
          </a:bodyPr>
          <a:lstStyle/>
          <a:p>
            <a:pPr marL="182880" indent="0" algn="ctr">
              <a:buNone/>
            </a:pPr>
            <a:r>
              <a:rPr lang="kk-KZ" sz="2800" b="1" dirty="0">
                <a:solidFill>
                  <a:schemeClr val="tx1">
                    <a:lumMod val="95000"/>
                  </a:schemeClr>
                </a:solidFill>
                <a:latin typeface="Times New Roman" pitchFamily="18" charset="0"/>
                <a:cs typeface="Times New Roman" pitchFamily="18" charset="0"/>
              </a:rPr>
              <a:t/>
            </a:r>
            <a:br>
              <a:rPr lang="kk-KZ" sz="2800" b="1" dirty="0">
                <a:solidFill>
                  <a:schemeClr val="tx1">
                    <a:lumMod val="95000"/>
                  </a:schemeClr>
                </a:solidFill>
                <a:latin typeface="Times New Roman" pitchFamily="18" charset="0"/>
                <a:cs typeface="Times New Roman" pitchFamily="18" charset="0"/>
              </a:rPr>
            </a:br>
            <a:r>
              <a:rPr lang="kk-KZ" sz="2800" b="1" dirty="0">
                <a:solidFill>
                  <a:schemeClr val="tx1">
                    <a:lumMod val="95000"/>
                  </a:schemeClr>
                </a:solidFill>
                <a:latin typeface="Times New Roman" pitchFamily="18" charset="0"/>
                <a:cs typeface="Times New Roman" pitchFamily="18" charset="0"/>
              </a:rPr>
              <a:t> ШЖҚ  КМК</a:t>
            </a:r>
            <a:br>
              <a:rPr lang="kk-KZ" sz="2800" b="1" dirty="0">
                <a:solidFill>
                  <a:schemeClr val="tx1">
                    <a:lumMod val="95000"/>
                  </a:schemeClr>
                </a:solidFill>
                <a:latin typeface="Times New Roman" pitchFamily="18" charset="0"/>
                <a:cs typeface="Times New Roman" pitchFamily="18" charset="0"/>
              </a:rPr>
            </a:br>
            <a:r>
              <a:rPr lang="ru-RU" sz="2800" b="1" dirty="0">
                <a:solidFill>
                  <a:schemeClr val="tx1">
                    <a:lumMod val="95000"/>
                  </a:schemeClr>
                </a:solidFill>
                <a:latin typeface="Times New Roman" pitchFamily="18" charset="0"/>
                <a:cs typeface="Times New Roman" pitchFamily="18" charset="0"/>
              </a:rPr>
              <a:t>«</a:t>
            </a:r>
            <a:r>
              <a:rPr lang="kk-KZ" sz="2800" b="1" dirty="0">
                <a:solidFill>
                  <a:schemeClr val="tx1">
                    <a:lumMod val="95000"/>
                  </a:schemeClr>
                </a:solidFill>
                <a:latin typeface="Times New Roman" pitchFamily="18" charset="0"/>
                <a:cs typeface="Times New Roman" pitchFamily="18" charset="0"/>
              </a:rPr>
              <a:t>№7 АТЫРАУ ҚАЛАЛЫҚ ЕМХАНАсының</a:t>
            </a:r>
            <a:r>
              <a:rPr lang="ru-RU" sz="2800" b="1" dirty="0">
                <a:solidFill>
                  <a:schemeClr val="tx1">
                    <a:lumMod val="95000"/>
                  </a:schemeClr>
                </a:solidFill>
                <a:latin typeface="Times New Roman" pitchFamily="18" charset="0"/>
                <a:cs typeface="Times New Roman" pitchFamily="18" charset="0"/>
              </a:rPr>
              <a:t>»</a:t>
            </a:r>
            <a:br>
              <a:rPr lang="ru-RU" sz="2800" b="1" dirty="0">
                <a:solidFill>
                  <a:schemeClr val="tx1">
                    <a:lumMod val="95000"/>
                  </a:schemeClr>
                </a:solidFill>
                <a:latin typeface="Times New Roman" pitchFamily="18" charset="0"/>
                <a:cs typeface="Times New Roman" pitchFamily="18" charset="0"/>
              </a:rPr>
            </a:br>
            <a:r>
              <a:rPr lang="ru-RU" sz="2800" b="1" dirty="0" smtClean="0">
                <a:solidFill>
                  <a:schemeClr val="tx1">
                    <a:lumMod val="95000"/>
                  </a:schemeClr>
                </a:solidFill>
                <a:latin typeface="Times New Roman" pitchFamily="18" charset="0"/>
                <a:cs typeface="Times New Roman" pitchFamily="18" charset="0"/>
              </a:rPr>
              <a:t>2022-20</a:t>
            </a:r>
            <a:r>
              <a:rPr lang="en-US" sz="2800" b="1" dirty="0" smtClean="0">
                <a:solidFill>
                  <a:schemeClr val="tx1">
                    <a:lumMod val="95000"/>
                  </a:schemeClr>
                </a:solidFill>
                <a:latin typeface="Times New Roman" pitchFamily="18" charset="0"/>
                <a:cs typeface="Times New Roman" pitchFamily="18" charset="0"/>
              </a:rPr>
              <a:t>2</a:t>
            </a:r>
            <a:r>
              <a:rPr lang="kk-KZ" sz="2800" b="1" dirty="0">
                <a:solidFill>
                  <a:schemeClr val="tx1">
                    <a:lumMod val="95000"/>
                  </a:schemeClr>
                </a:solidFill>
                <a:latin typeface="Times New Roman" pitchFamily="18" charset="0"/>
                <a:cs typeface="Times New Roman" pitchFamily="18" charset="0"/>
              </a:rPr>
              <a:t>4</a:t>
            </a:r>
            <a:r>
              <a:rPr lang="kk-KZ" sz="2800" b="1" dirty="0" smtClean="0">
                <a:solidFill>
                  <a:schemeClr val="tx1">
                    <a:lumMod val="95000"/>
                  </a:schemeClr>
                </a:solidFill>
                <a:latin typeface="Times New Roman" pitchFamily="18" charset="0"/>
                <a:cs typeface="Times New Roman" pitchFamily="18" charset="0"/>
              </a:rPr>
              <a:t> </a:t>
            </a:r>
            <a:r>
              <a:rPr lang="ru-RU" sz="2800" b="1" dirty="0" err="1" smtClean="0">
                <a:solidFill>
                  <a:schemeClr val="tx1">
                    <a:lumMod val="95000"/>
                  </a:schemeClr>
                </a:solidFill>
                <a:latin typeface="Times New Roman" pitchFamily="18" charset="0"/>
                <a:cs typeface="Times New Roman" pitchFamily="18" charset="0"/>
              </a:rPr>
              <a:t>Жылдарға</a:t>
            </a:r>
            <a:r>
              <a:rPr lang="ru-RU" sz="2800" b="1" dirty="0" smtClean="0">
                <a:solidFill>
                  <a:schemeClr val="tx1">
                    <a:lumMod val="95000"/>
                  </a:schemeClr>
                </a:solidFill>
                <a:latin typeface="Times New Roman" pitchFamily="18" charset="0"/>
                <a:cs typeface="Times New Roman" pitchFamily="18" charset="0"/>
              </a:rPr>
              <a:t> </a:t>
            </a:r>
            <a:r>
              <a:rPr lang="ru-RU" sz="2800" b="1" dirty="0" err="1" smtClean="0">
                <a:solidFill>
                  <a:schemeClr val="tx1">
                    <a:lumMod val="95000"/>
                  </a:schemeClr>
                </a:solidFill>
                <a:latin typeface="Times New Roman" pitchFamily="18" charset="0"/>
                <a:cs typeface="Times New Roman" pitchFamily="18" charset="0"/>
              </a:rPr>
              <a:t>салыстырмалы</a:t>
            </a:r>
            <a:r>
              <a:rPr lang="ru-RU" sz="2800" b="1" dirty="0" smtClean="0">
                <a:solidFill>
                  <a:schemeClr val="tx1">
                    <a:lumMod val="95000"/>
                  </a:schemeClr>
                </a:solidFill>
                <a:latin typeface="Times New Roman" pitchFamily="18" charset="0"/>
                <a:cs typeface="Times New Roman" pitchFamily="18" charset="0"/>
              </a:rPr>
              <a:t> </a:t>
            </a:r>
            <a:r>
              <a:rPr lang="ru-RU" sz="2800" b="1" dirty="0" err="1" smtClean="0">
                <a:solidFill>
                  <a:schemeClr val="tx1">
                    <a:lumMod val="95000"/>
                  </a:schemeClr>
                </a:solidFill>
                <a:latin typeface="Times New Roman" pitchFamily="18" charset="0"/>
                <a:cs typeface="Times New Roman" pitchFamily="18" charset="0"/>
              </a:rPr>
              <a:t>есебі</a:t>
            </a:r>
            <a:r>
              <a:rPr lang="ru-RU" sz="2800" b="1" dirty="0">
                <a:solidFill>
                  <a:schemeClr val="tx1">
                    <a:lumMod val="95000"/>
                  </a:schemeClr>
                </a:solidFill>
                <a:latin typeface="Times New Roman" pitchFamily="18" charset="0"/>
                <a:cs typeface="Times New Roman" pitchFamily="18" charset="0"/>
              </a:rPr>
              <a:t/>
            </a:r>
            <a:br>
              <a:rPr lang="ru-RU" sz="2800" b="1" dirty="0">
                <a:solidFill>
                  <a:schemeClr val="tx1">
                    <a:lumMod val="95000"/>
                  </a:schemeClr>
                </a:solidFill>
                <a:latin typeface="Times New Roman" pitchFamily="18" charset="0"/>
                <a:cs typeface="Times New Roman" pitchFamily="18" charset="0"/>
              </a:rPr>
            </a:br>
            <a:endParaRPr lang="ru-RU" sz="2800" b="1" dirty="0">
              <a:solidFill>
                <a:schemeClr val="tx1">
                  <a:lumMod val="95000"/>
                </a:schemeClr>
              </a:solidFill>
              <a:latin typeface="Times New Roman" pitchFamily="18" charset="0"/>
              <a:cs typeface="Times New Roman" pitchFamily="18" charset="0"/>
            </a:endParaRPr>
          </a:p>
        </p:txBody>
      </p:sp>
      <p:sp>
        <p:nvSpPr>
          <p:cNvPr id="2" name="Подзаголовок 1"/>
          <p:cNvSpPr>
            <a:spLocks noGrp="1"/>
          </p:cNvSpPr>
          <p:nvPr>
            <p:ph type="subTitle" idx="1"/>
          </p:nvPr>
        </p:nvSpPr>
        <p:spPr>
          <a:xfrm>
            <a:off x="3203848" y="5761889"/>
            <a:ext cx="6477000" cy="1110719"/>
          </a:xfrm>
        </p:spPr>
        <p:txBody>
          <a:bodyPr>
            <a:normAutofit/>
          </a:bodyPr>
          <a:lstStyle/>
          <a:p>
            <a:r>
              <a:rPr lang="kk-KZ" sz="2800" b="1" i="1" dirty="0">
                <a:solidFill>
                  <a:schemeClr val="accent5">
                    <a:lumMod val="50000"/>
                  </a:schemeClr>
                </a:solidFill>
                <a:latin typeface="Times New Roman" pitchFamily="18" charset="0"/>
                <a:cs typeface="Times New Roman" pitchFamily="18" charset="0"/>
              </a:rPr>
              <a:t>Директор – Танбаева Г.А</a:t>
            </a:r>
            <a:endParaRPr lang="ru-RU" sz="2800" b="1" i="1" dirty="0">
              <a:solidFill>
                <a:schemeClr val="accent5">
                  <a:lumMod val="50000"/>
                </a:schemeClr>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16632"/>
            <a:ext cx="1656184" cy="1311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91632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845" y="278065"/>
            <a:ext cx="10210800" cy="461665"/>
          </a:xfrm>
          <a:prstGeom prst="rect">
            <a:avLst/>
          </a:prstGeom>
          <a:noFill/>
        </p:spPr>
        <p:txBody>
          <a:bodyPr wrap="square" lIns="91440" tIns="45720" rIns="91440" bIns="45720">
            <a:spAutoFit/>
          </a:bodyPr>
          <a:lstStyle/>
          <a:p>
            <a:pPr algn="ctr"/>
            <a:r>
              <a:rPr lang="kk-KZ"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Алғашқы аурушаңдық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слайд№11</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5" name="Group 92"/>
          <p:cNvGraphicFramePr>
            <a:graphicFrameLocks noGrp="1"/>
          </p:cNvGraphicFramePr>
          <p:nvPr>
            <p:ph sz="quarter" idx="1"/>
            <p:extLst>
              <p:ext uri="{D42A27DB-BD31-4B8C-83A1-F6EECF244321}">
                <p14:modId xmlns:p14="http://schemas.microsoft.com/office/powerpoint/2010/main" val="2200570164"/>
              </p:ext>
            </p:extLst>
          </p:nvPr>
        </p:nvGraphicFramePr>
        <p:xfrm>
          <a:off x="467544" y="844916"/>
          <a:ext cx="7920880" cy="5933912"/>
        </p:xfrm>
        <a:graphic>
          <a:graphicData uri="http://schemas.openxmlformats.org/drawingml/2006/table">
            <a:tbl>
              <a:tblPr>
                <a:tableStyleId>{35758FB7-9AC5-4552-8A53-C91805E547FA}</a:tableStyleId>
              </a:tblPr>
              <a:tblGrid>
                <a:gridCol w="3928701">
                  <a:extLst>
                    <a:ext uri="{9D8B030D-6E8A-4147-A177-3AD203B41FA5}">
                      <a16:colId xmlns:a16="http://schemas.microsoft.com/office/drawing/2014/main" xmlns="" val="20000"/>
                    </a:ext>
                  </a:extLst>
                </a:gridCol>
                <a:gridCol w="2191979">
                  <a:extLst>
                    <a:ext uri="{9D8B030D-6E8A-4147-A177-3AD203B41FA5}">
                      <a16:colId xmlns:a16="http://schemas.microsoft.com/office/drawing/2014/main" xmlns="" val="20003"/>
                    </a:ext>
                  </a:extLst>
                </a:gridCol>
                <a:gridCol w="1800200"/>
              </a:tblGrid>
              <a:tr h="41817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2000" b="1" i="1" u="none" strike="noStrike" cap="none" normalizeH="0" baseline="0" dirty="0">
                          <a:ln>
                            <a:noFill/>
                          </a:ln>
                          <a:solidFill>
                            <a:schemeClr val="tx1"/>
                          </a:solidFill>
                          <a:effectLst/>
                          <a:latin typeface="Times New Roman" pitchFamily="18" charset="0"/>
                          <a:cs typeface="Times New Roman" pitchFamily="18" charset="0"/>
                        </a:rPr>
                        <a:t> </a:t>
                      </a:r>
                      <a:endParaRPr kumimoji="0" lang="ru-RU" sz="20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1" u="none" strike="noStrike" cap="none" normalizeH="0" baseline="0" dirty="0">
                          <a:ln>
                            <a:noFill/>
                          </a:ln>
                          <a:solidFill>
                            <a:schemeClr val="tx1"/>
                          </a:solidFill>
                          <a:effectLst/>
                          <a:latin typeface="Times New Roman" pitchFamily="18" charset="0"/>
                          <a:cs typeface="Times New Roman" pitchFamily="18" charset="0"/>
                        </a:rPr>
                        <a:t>2023 </a:t>
                      </a:r>
                      <a:r>
                        <a:rPr kumimoji="0" lang="ru-RU" sz="1800" b="1" i="1" u="none" strike="noStrike" cap="none" normalizeH="0" baseline="0" dirty="0" err="1">
                          <a:ln>
                            <a:noFill/>
                          </a:ln>
                          <a:solidFill>
                            <a:schemeClr val="tx1"/>
                          </a:solidFill>
                          <a:effectLst/>
                          <a:latin typeface="Times New Roman" pitchFamily="18" charset="0"/>
                          <a:cs typeface="Times New Roman" pitchFamily="18" charset="0"/>
                        </a:rPr>
                        <a:t>жыл</a:t>
                      </a:r>
                      <a:endParaRPr kumimoji="0" lang="ru-RU" sz="1800" b="1" i="1"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1" u="none" strike="noStrike" cap="none" normalizeH="0" baseline="0" dirty="0" smtClean="0">
                          <a:ln>
                            <a:noFill/>
                          </a:ln>
                          <a:solidFill>
                            <a:schemeClr val="tx1"/>
                          </a:solidFill>
                          <a:effectLst/>
                          <a:latin typeface="Times New Roman" pitchFamily="18" charset="0"/>
                          <a:cs typeface="Times New Roman" pitchFamily="18" charset="0"/>
                        </a:rPr>
                        <a:t>2024 </a:t>
                      </a:r>
                      <a:r>
                        <a:rPr kumimoji="0" lang="ru-RU" sz="1800" b="1" i="1" u="none" strike="noStrike" cap="none" normalizeH="0" baseline="0" dirty="0" err="1" smtClean="0">
                          <a:ln>
                            <a:noFill/>
                          </a:ln>
                          <a:solidFill>
                            <a:schemeClr val="tx1"/>
                          </a:solidFill>
                          <a:effectLst/>
                          <a:latin typeface="Times New Roman" pitchFamily="18" charset="0"/>
                          <a:cs typeface="Times New Roman" pitchFamily="18" charset="0"/>
                        </a:rPr>
                        <a:t>жыл</a:t>
                      </a:r>
                      <a:endParaRPr kumimoji="0" lang="ru-RU" sz="1800" b="1" i="1"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tc>
                <a:extLst>
                  <a:ext uri="{0D108BD9-81ED-4DB2-BD59-A6C34878D82A}">
                    <a16:rowId xmlns:a16="http://schemas.microsoft.com/office/drawing/2014/main" xmlns="" val="10000"/>
                  </a:ext>
                </a:extLst>
              </a:tr>
              <a:tr h="103788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2000" u="none" strike="noStrike" cap="none" normalizeH="0" baseline="0" dirty="0">
                          <a:ln>
                            <a:noFill/>
                          </a:ln>
                          <a:solidFill>
                            <a:schemeClr val="tx1"/>
                          </a:solidFill>
                          <a:effectLst/>
                          <a:latin typeface="Times New Roman" pitchFamily="18" charset="0"/>
                          <a:cs typeface="Times New Roman" pitchFamily="18" charset="0"/>
                        </a:rPr>
                        <a:t>Алғашқы аурушаңдық көрсеткіштері</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2000" u="none" strike="noStrike" cap="none" normalizeH="0" baseline="0" dirty="0">
                          <a:ln>
                            <a:noFill/>
                          </a:ln>
                          <a:solidFill>
                            <a:schemeClr val="tx1"/>
                          </a:solidFill>
                          <a:effectLst/>
                          <a:latin typeface="Times New Roman" pitchFamily="18" charset="0"/>
                          <a:cs typeface="Times New Roman" pitchFamily="18" charset="0"/>
                        </a:rPr>
                        <a:t> /100000-ға/</a:t>
                      </a:r>
                      <a:r>
                        <a:rPr kumimoji="0" lang="ru-RU" sz="20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20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12479</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12235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1"/>
                  </a:ext>
                </a:extLst>
              </a:tr>
              <a:tr h="3563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Оның ішінде    - балалар             </a:t>
                      </a:r>
                      <a:r>
                        <a:rPr kumimoji="0" lang="kk-KZ" sz="180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5076</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5035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2"/>
                  </a:ext>
                </a:extLst>
              </a:tr>
              <a:tr h="3563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жасөспірімдер  </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744</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745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3"/>
                  </a:ext>
                </a:extLst>
              </a:tr>
              <a:tr h="3563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ересектер</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6659</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6455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4"/>
                  </a:ext>
                </a:extLst>
              </a:tr>
              <a:tr h="3563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туберкулез</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8</a:t>
                      </a:r>
                    </a:p>
                  </a:txBody>
                  <a:tcPr marL="68580" marR="68580" marT="0" marB="0" horzOverflow="overflow">
                    <a:noFill/>
                  </a:tcPr>
                </a:tc>
                <a:tc>
                  <a:txBody>
                    <a:bodyPr/>
                    <a:lstStyle/>
                    <a:p>
                      <a:pPr algn="ctr"/>
                      <a:r>
                        <a:rPr lang="kk-KZ" sz="1400" dirty="0" smtClean="0">
                          <a:latin typeface="Times New Roman" panose="02020603050405020304" pitchFamily="18" charset="0"/>
                          <a:cs typeface="Times New Roman" panose="02020603050405020304" pitchFamily="18" charset="0"/>
                        </a:rPr>
                        <a:t>17</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5"/>
                  </a:ext>
                </a:extLst>
              </a:tr>
              <a:tr h="37716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Tx/>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қатерлі ісік ауруы</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63</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48</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6"/>
                  </a:ext>
                </a:extLst>
              </a:tr>
              <a:tr h="35634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қант диабеті</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106</a:t>
                      </a:r>
                    </a:p>
                  </a:txBody>
                  <a:tcPr marL="68580" marR="68580" marT="0" marB="0" horzOverflow="overflow">
                    <a:noFill/>
                  </a:tcPr>
                </a:tc>
                <a:tc>
                  <a:txBody>
                    <a:bodyPr/>
                    <a:lstStyle/>
                    <a:p>
                      <a:pPr algn="ctr"/>
                      <a:r>
                        <a:rPr lang="ru-RU" sz="1400" dirty="0" smtClean="0">
                          <a:latin typeface="Times New Roman" panose="02020603050405020304" pitchFamily="18" charset="0"/>
                          <a:cs typeface="Times New Roman" panose="02020603050405020304" pitchFamily="18" charset="0"/>
                        </a:rPr>
                        <a:t>145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7"/>
                  </a:ext>
                </a:extLst>
              </a:tr>
              <a:tr h="42617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a:t>
                      </a:r>
                      <a:r>
                        <a:rPr kumimoji="0" lang="kk-KZ" sz="1800" u="none" strike="noStrike" cap="none" normalizeH="0" baseline="0" dirty="0" smtClean="0">
                          <a:ln>
                            <a:noFill/>
                          </a:ln>
                          <a:solidFill>
                            <a:schemeClr val="tx1"/>
                          </a:solidFill>
                          <a:effectLst/>
                          <a:latin typeface="Times New Roman" pitchFamily="18" charset="0"/>
                          <a:cs typeface="Times New Roman" pitchFamily="18" charset="0"/>
                        </a:rPr>
                        <a:t>қан-тамыр </a:t>
                      </a:r>
                      <a:r>
                        <a:rPr kumimoji="0" lang="kk-KZ" sz="1800" u="none" strike="noStrike" cap="none" normalizeH="0" baseline="0" dirty="0">
                          <a:ln>
                            <a:noFill/>
                          </a:ln>
                          <a:solidFill>
                            <a:schemeClr val="tx1"/>
                          </a:solidFill>
                          <a:effectLst/>
                          <a:latin typeface="Times New Roman" pitchFamily="18" charset="0"/>
                          <a:cs typeface="Times New Roman" pitchFamily="18" charset="0"/>
                        </a:rPr>
                        <a:t>аурулары</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smtClean="0">
                          <a:latin typeface="Times New Roman" panose="02020603050405020304" pitchFamily="18" charset="0"/>
                          <a:cs typeface="Times New Roman" panose="02020603050405020304" pitchFamily="18" charset="0"/>
                        </a:rPr>
                        <a:t>1135</a:t>
                      </a:r>
                      <a:r>
                        <a:rPr lang="en-US" sz="1400" dirty="0" smtClean="0">
                          <a:latin typeface="Times New Roman" panose="02020603050405020304" pitchFamily="18" charset="0"/>
                          <a:cs typeface="Times New Roman" panose="02020603050405020304" pitchFamily="18" charset="0"/>
                        </a:rPr>
                        <a:t>  </a:t>
                      </a:r>
                      <a:r>
                        <a:rPr lang="ru-RU" sz="1400" baseline="0" dirty="0" smtClean="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tc>
                  <a:txBody>
                    <a:bodyPr/>
                    <a:lstStyle/>
                    <a:p>
                      <a:pPr algn="ctr"/>
                      <a:r>
                        <a:rPr lang="ru-RU" sz="1400" dirty="0" smtClean="0">
                          <a:latin typeface="Times New Roman" panose="02020603050405020304" pitchFamily="18" charset="0"/>
                          <a:cs typeface="Times New Roman" panose="02020603050405020304" pitchFamily="18" charset="0"/>
                        </a:rPr>
                        <a:t>1135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8"/>
                  </a:ext>
                </a:extLst>
              </a:tr>
              <a:tr h="46349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жарақат, уланулар</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1075</a:t>
                      </a:r>
                    </a:p>
                  </a:txBody>
                  <a:tcPr marL="68580" marR="68580" marT="0" marB="0" horzOverflow="overflow">
                    <a:noFill/>
                  </a:tcPr>
                </a:tc>
                <a:tc>
                  <a:txBody>
                    <a:bodyPr/>
                    <a:lstStyle/>
                    <a:p>
                      <a:pPr algn="ctr"/>
                      <a:r>
                        <a:rPr lang="ru-RU" sz="1400" dirty="0" smtClean="0">
                          <a:latin typeface="Times New Roman" panose="02020603050405020304" pitchFamily="18" charset="0"/>
                          <a:cs typeface="Times New Roman" panose="02020603050405020304" pitchFamily="18" charset="0"/>
                        </a:rPr>
                        <a:t>894</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9"/>
                  </a:ext>
                </a:extLst>
              </a:tr>
              <a:tr h="13166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800" b="0" i="0" u="none" strike="noStrike" cap="none" normalizeH="0" baseline="0" dirty="0">
                          <a:ln>
                            <a:noFill/>
                          </a:ln>
                          <a:solidFill>
                            <a:schemeClr val="tx1"/>
                          </a:solidFill>
                          <a:effectLst/>
                          <a:latin typeface="Times New Roman" pitchFamily="18" charset="0"/>
                          <a:cs typeface="Times New Roman" pitchFamily="18" charset="0"/>
                        </a:rPr>
                        <a:t>            - ас </a:t>
                      </a:r>
                      <a:r>
                        <a:rPr kumimoji="0" lang="kk-KZ" sz="1800" b="0" i="0" u="none" strike="noStrike" cap="none" normalizeH="0" baseline="0" dirty="0">
                          <a:ln>
                            <a:noFill/>
                          </a:ln>
                          <a:solidFill>
                            <a:schemeClr val="tx1"/>
                          </a:solidFill>
                          <a:effectLst/>
                          <a:latin typeface="Times New Roman" pitchFamily="18" charset="0"/>
                          <a:cs typeface="Times New Roman" pitchFamily="18" charset="0"/>
                        </a:rPr>
                        <a:t>қорыту аурулары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b="0" i="0" u="none" strike="noStrike" cap="none" normalizeH="0" baseline="0" dirty="0">
                          <a:ln>
                            <a:noFill/>
                          </a:ln>
                          <a:solidFill>
                            <a:schemeClr val="tx1"/>
                          </a:solidFill>
                          <a:effectLst/>
                          <a:latin typeface="Times New Roman" pitchFamily="18" charset="0"/>
                          <a:cs typeface="Times New Roman" pitchFamily="18" charset="0"/>
                        </a:rPr>
                        <a:t>            - Тыныс алу жолдары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b="0" i="0" u="none" strike="noStrike" cap="none" normalizeH="0" baseline="0" dirty="0">
                          <a:ln>
                            <a:noFill/>
                          </a:ln>
                          <a:solidFill>
                            <a:schemeClr val="tx1"/>
                          </a:solidFill>
                          <a:effectLst/>
                          <a:latin typeface="Times New Roman" pitchFamily="18" charset="0"/>
                          <a:cs typeface="Times New Roman" pitchFamily="18" charset="0"/>
                        </a:rPr>
                        <a:t>            - Короновирустық инфекция</a:t>
                      </a:r>
                    </a:p>
                    <a:p>
                      <a:pPr marL="285750" marR="0" lvl="0" indent="-285750" algn="l" defTabSz="914400" rtl="0" eaLnBrk="1" fontAlgn="base" latinLnBrk="0" hangingPunct="1">
                        <a:lnSpc>
                          <a:spcPct val="100000"/>
                        </a:lnSpc>
                        <a:spcBef>
                          <a:spcPct val="20000"/>
                        </a:spcBef>
                        <a:spcAft>
                          <a:spcPct val="0"/>
                        </a:spcAft>
                        <a:buClr>
                          <a:schemeClr val="hlink"/>
                        </a:buClr>
                        <a:buSzPct val="60000"/>
                        <a:buFontTx/>
                        <a:buChar char="-"/>
                        <a:tabLst/>
                      </a:pP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en-US"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846</a:t>
                      </a:r>
                      <a:r>
                        <a:rPr lang="en-US" sz="1400" dirty="0" smtClean="0">
                          <a:latin typeface="Times New Roman" panose="02020603050405020304" pitchFamily="18" charset="0"/>
                          <a:cs typeface="Times New Roman" panose="02020603050405020304" pitchFamily="18" charset="0"/>
                        </a:rPr>
                        <a:t>      </a:t>
                      </a:r>
                      <a:endParaRPr lang="ru-RU" sz="1400" dirty="0" smtClean="0">
                        <a:latin typeface="Times New Roman" panose="02020603050405020304" pitchFamily="18" charset="0"/>
                        <a:cs typeface="Times New Roman" panose="02020603050405020304" pitchFamily="18" charset="0"/>
                      </a:endParaRPr>
                    </a:p>
                    <a:p>
                      <a:pPr algn="ctr"/>
                      <a:endParaRPr lang="ru-RU" sz="1400" dirty="0" smtClean="0">
                        <a:latin typeface="Times New Roman" panose="02020603050405020304" pitchFamily="18" charset="0"/>
                        <a:cs typeface="Times New Roman" panose="02020603050405020304" pitchFamily="18" charset="0"/>
                      </a:endParaRPr>
                    </a:p>
                    <a:p>
                      <a:pPr algn="ctr"/>
                      <a:r>
                        <a:rPr lang="en-US" sz="1400" dirty="0" smtClean="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3125</a:t>
                      </a:r>
                      <a:r>
                        <a:rPr lang="en-US" sz="1400" dirty="0" smtClean="0">
                          <a:latin typeface="Times New Roman" panose="02020603050405020304" pitchFamily="18" charset="0"/>
                          <a:cs typeface="Times New Roman" panose="02020603050405020304" pitchFamily="18" charset="0"/>
                        </a:rPr>
                        <a:t>    </a:t>
                      </a:r>
                      <a:endParaRPr lang="ru-RU" sz="1400" dirty="0">
                        <a:latin typeface="Times New Roman" panose="02020603050405020304" pitchFamily="18" charset="0"/>
                        <a:cs typeface="Times New Roman" panose="02020603050405020304" pitchFamily="18" charset="0"/>
                      </a:endParaRPr>
                    </a:p>
                    <a:p>
                      <a:pPr algn="ctr"/>
                      <a:endParaRPr lang="ru-RU" sz="1400" dirty="0">
                        <a:latin typeface="Times New Roman" panose="02020603050405020304" pitchFamily="18" charset="0"/>
                        <a:cs typeface="Times New Roman" panose="02020603050405020304" pitchFamily="18" charset="0"/>
                      </a:endParaRPr>
                    </a:p>
                    <a:p>
                      <a:pPr algn="ctr"/>
                      <a:r>
                        <a:rPr lang="ru-RU" sz="1400" dirty="0">
                          <a:solidFill>
                            <a:schemeClr val="tx1"/>
                          </a:solidFill>
                          <a:latin typeface="Times New Roman" panose="02020603050405020304" pitchFamily="18" charset="0"/>
                          <a:cs typeface="Times New Roman" panose="02020603050405020304" pitchFamily="18" charset="0"/>
                        </a:rPr>
                        <a:t>19</a:t>
                      </a:r>
                    </a:p>
                  </a:txBody>
                  <a:tcPr marL="68580" marR="68580" marT="0" marB="0" horzOverflow="overflow">
                    <a:noFill/>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839</a:t>
                      </a:r>
                    </a:p>
                    <a:p>
                      <a:pPr algn="ctr"/>
                      <a:endParaRPr lang="ru-RU" sz="1400" dirty="0" smtClean="0">
                        <a:solidFill>
                          <a:schemeClr val="tx1"/>
                        </a:solidFill>
                        <a:latin typeface="Times New Roman" panose="02020603050405020304" pitchFamily="18" charset="0"/>
                        <a:cs typeface="Times New Roman" panose="02020603050405020304" pitchFamily="18" charset="0"/>
                      </a:endParaRPr>
                    </a:p>
                    <a:p>
                      <a:pPr algn="ctr"/>
                      <a:r>
                        <a:rPr lang="ru-RU" sz="1400" dirty="0" smtClean="0">
                          <a:solidFill>
                            <a:schemeClr val="tx1"/>
                          </a:solidFill>
                          <a:latin typeface="Times New Roman" panose="02020603050405020304" pitchFamily="18" charset="0"/>
                          <a:cs typeface="Times New Roman" panose="02020603050405020304" pitchFamily="18" charset="0"/>
                        </a:rPr>
                        <a:t>3223</a:t>
                      </a:r>
                    </a:p>
                    <a:p>
                      <a:pPr algn="ctr"/>
                      <a:endParaRPr lang="ru-RU" sz="1400" dirty="0" smtClean="0">
                        <a:solidFill>
                          <a:schemeClr val="tx1"/>
                        </a:solidFill>
                        <a:latin typeface="Times New Roman" panose="02020603050405020304" pitchFamily="18" charset="0"/>
                        <a:cs typeface="Times New Roman" panose="02020603050405020304" pitchFamily="18" charset="0"/>
                      </a:endParaRPr>
                    </a:p>
                    <a:p>
                      <a:pPr algn="ctr"/>
                      <a:r>
                        <a:rPr lang="ru-RU" sz="1400" dirty="0" smtClean="0">
                          <a:solidFill>
                            <a:schemeClr val="tx1"/>
                          </a:solidFill>
                          <a:latin typeface="Times New Roman" panose="02020603050405020304" pitchFamily="18" charset="0"/>
                          <a:cs typeface="Times New Roman" panose="02020603050405020304" pitchFamily="18" charset="0"/>
                        </a:rPr>
                        <a:t>-</a:t>
                      </a:r>
                      <a:endParaRPr lang="ru-RU" sz="1400" dirty="0">
                        <a:solidFill>
                          <a:schemeClr val="tx1"/>
                        </a:solidFill>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3663810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6"/>
          <p:cNvGraphicFramePr>
            <a:graphicFrameLocks noGrp="1"/>
          </p:cNvGraphicFramePr>
          <p:nvPr>
            <p:ph sz="quarter" idx="1"/>
            <p:extLst>
              <p:ext uri="{D42A27DB-BD31-4B8C-83A1-F6EECF244321}">
                <p14:modId xmlns:p14="http://schemas.microsoft.com/office/powerpoint/2010/main" val="670217762"/>
              </p:ext>
            </p:extLst>
          </p:nvPr>
        </p:nvGraphicFramePr>
        <p:xfrm>
          <a:off x="755576" y="548680"/>
          <a:ext cx="7632848" cy="6217920"/>
        </p:xfrm>
        <a:graphic>
          <a:graphicData uri="http://schemas.openxmlformats.org/drawingml/2006/table">
            <a:tbl>
              <a:tblPr firstRow="1" bandRow="1">
                <a:tableStyleId>{7DF18680-E054-41AD-8BC1-D1AEF772440D}</a:tableStyleId>
              </a:tblPr>
              <a:tblGrid>
                <a:gridCol w="2517606">
                  <a:extLst>
                    <a:ext uri="{9D8B030D-6E8A-4147-A177-3AD203B41FA5}">
                      <a16:colId xmlns:a16="http://schemas.microsoft.com/office/drawing/2014/main" xmlns="" val="20000"/>
                    </a:ext>
                  </a:extLst>
                </a:gridCol>
                <a:gridCol w="2738978">
                  <a:extLst>
                    <a:ext uri="{9D8B030D-6E8A-4147-A177-3AD203B41FA5}">
                      <a16:colId xmlns:a16="http://schemas.microsoft.com/office/drawing/2014/main" xmlns="" val="20003"/>
                    </a:ext>
                  </a:extLst>
                </a:gridCol>
                <a:gridCol w="2376264"/>
              </a:tblGrid>
              <a:tr h="292974">
                <a:tc>
                  <a:txBody>
                    <a:bodyPr/>
                    <a:lstStyle/>
                    <a:p>
                      <a:pPr algn="ctr"/>
                      <a:r>
                        <a:rPr lang="kk-KZ" sz="1400" dirty="0">
                          <a:solidFill>
                            <a:srgbClr val="FF0000"/>
                          </a:solidFill>
                          <a:latin typeface="Times New Roman" pitchFamily="18" charset="0"/>
                          <a:cs typeface="Times New Roman" pitchFamily="18" charset="0"/>
                        </a:rPr>
                        <a:t>Көрсеткіштер</a:t>
                      </a:r>
                      <a:endParaRPr lang="ru-RU" sz="1400" i="1" dirty="0">
                        <a:solidFill>
                          <a:srgbClr val="FF0000"/>
                        </a:solidFill>
                        <a:latin typeface="Times New Roman" pitchFamily="18" charset="0"/>
                        <a:cs typeface="Times New Roman" pitchFamily="18" charset="0"/>
                      </a:endParaRPr>
                    </a:p>
                  </a:txBody>
                  <a:tcPr/>
                </a:tc>
                <a:tc>
                  <a:txBody>
                    <a:bodyPr/>
                    <a:lstStyle/>
                    <a:p>
                      <a:pPr algn="ctr"/>
                      <a:r>
                        <a:rPr lang="ru-RU" sz="1200" i="1" dirty="0">
                          <a:solidFill>
                            <a:srgbClr val="FF0000"/>
                          </a:solidFill>
                          <a:latin typeface="Times New Roman" pitchFamily="18" charset="0"/>
                          <a:cs typeface="Times New Roman" pitchFamily="18" charset="0"/>
                        </a:rPr>
                        <a:t>2023 </a:t>
                      </a:r>
                      <a:r>
                        <a:rPr lang="ru-RU" sz="1200" i="1" dirty="0" err="1">
                          <a:solidFill>
                            <a:srgbClr val="FF0000"/>
                          </a:solidFill>
                          <a:latin typeface="Times New Roman" pitchFamily="18" charset="0"/>
                          <a:cs typeface="Times New Roman" pitchFamily="18" charset="0"/>
                        </a:rPr>
                        <a:t>жыл</a:t>
                      </a:r>
                      <a:r>
                        <a:rPr lang="ru-RU" sz="1200" i="1" dirty="0">
                          <a:solidFill>
                            <a:srgbClr val="FF0000"/>
                          </a:solidFill>
                          <a:latin typeface="Times New Roman" pitchFamily="18" charset="0"/>
                          <a:cs typeface="Times New Roman" pitchFamily="18" charset="0"/>
                        </a:rPr>
                        <a:t> </a:t>
                      </a:r>
                    </a:p>
                  </a:txBody>
                  <a:tcPr/>
                </a:tc>
                <a:tc>
                  <a:txBody>
                    <a:bodyPr/>
                    <a:lstStyle/>
                    <a:p>
                      <a:pPr algn="ctr"/>
                      <a:r>
                        <a:rPr lang="ru-RU" sz="1200" i="1" dirty="0" smtClean="0">
                          <a:solidFill>
                            <a:srgbClr val="FF0000"/>
                          </a:solidFill>
                          <a:latin typeface="Times New Roman" pitchFamily="18" charset="0"/>
                          <a:cs typeface="Times New Roman" pitchFamily="18" charset="0"/>
                        </a:rPr>
                        <a:t>2024 </a:t>
                      </a:r>
                      <a:r>
                        <a:rPr lang="ru-RU" sz="1200" i="1" dirty="0" err="1" smtClean="0">
                          <a:solidFill>
                            <a:srgbClr val="FF0000"/>
                          </a:solidFill>
                          <a:latin typeface="Times New Roman" pitchFamily="18" charset="0"/>
                          <a:cs typeface="Times New Roman" pitchFamily="18" charset="0"/>
                        </a:rPr>
                        <a:t>жыл</a:t>
                      </a:r>
                      <a:endParaRPr lang="ru-RU" sz="1200"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439461">
                <a:tc>
                  <a:txBody>
                    <a:bodyPr/>
                    <a:lstStyle/>
                    <a:p>
                      <a:r>
                        <a:rPr lang="kk-KZ" sz="1200" dirty="0">
                          <a:solidFill>
                            <a:schemeClr val="tx1"/>
                          </a:solidFill>
                          <a:latin typeface="Times New Roman" pitchFamily="18" charset="0"/>
                          <a:cs typeface="Times New Roman" pitchFamily="18" charset="0"/>
                        </a:rPr>
                        <a:t>Флюорографиялық  жылдық жоспары</a:t>
                      </a:r>
                      <a:endParaRPr lang="ru-RU" sz="1200"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15226</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6661</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263676">
                <a:tc>
                  <a:txBody>
                    <a:bodyPr/>
                    <a:lstStyle/>
                    <a:p>
                      <a:r>
                        <a:rPr lang="ru-RU" sz="1200" dirty="0">
                          <a:solidFill>
                            <a:schemeClr val="tx1"/>
                          </a:solidFill>
                          <a:latin typeface="Times New Roman" pitchFamily="18" charset="0"/>
                          <a:cs typeface="Times New Roman" pitchFamily="18" charset="0"/>
                        </a:rPr>
                        <a:t>12 ай </a:t>
                      </a:r>
                      <a:r>
                        <a:rPr lang="ru-RU" sz="1200" dirty="0" err="1">
                          <a:solidFill>
                            <a:schemeClr val="tx1"/>
                          </a:solidFill>
                          <a:latin typeface="Times New Roman" pitchFamily="18" charset="0"/>
                          <a:cs typeface="Times New Roman" pitchFamily="18" charset="0"/>
                        </a:rPr>
                        <a:t>жоспары</a:t>
                      </a:r>
                      <a:r>
                        <a:rPr lang="ru-RU" sz="1200" dirty="0">
                          <a:solidFill>
                            <a:schemeClr val="tx1"/>
                          </a:solidFill>
                          <a:latin typeface="Times New Roman" pitchFamily="18" charset="0"/>
                          <a:cs typeface="Times New Roman" pitchFamily="18" charset="0"/>
                        </a:rPr>
                        <a:t> </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15226</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6661</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263676">
                <a:tc>
                  <a:txBody>
                    <a:bodyPr/>
                    <a:lstStyle/>
                    <a:p>
                      <a:r>
                        <a:rPr lang="kk-KZ" sz="1200" dirty="0">
                          <a:solidFill>
                            <a:schemeClr val="tx1"/>
                          </a:solidFill>
                          <a:latin typeface="Times New Roman" pitchFamily="18" charset="0"/>
                          <a:cs typeface="Times New Roman" pitchFamily="18" charset="0"/>
                        </a:rPr>
                        <a:t>Жоспардың орындалуы</a:t>
                      </a:r>
                      <a:endParaRPr lang="ru-RU" sz="1200"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15142 (99,4%)</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6821(10</a:t>
                      </a:r>
                      <a:r>
                        <a:rPr lang="en-US" sz="1200" dirty="0" smtClean="0">
                          <a:solidFill>
                            <a:schemeClr val="tx1"/>
                          </a:solidFill>
                          <a:latin typeface="Times New Roman" panose="02020603050405020304" pitchFamily="18" charset="0"/>
                          <a:cs typeface="Times New Roman" panose="02020603050405020304" pitchFamily="18" charset="0"/>
                        </a:rPr>
                        <a:t>2%</a:t>
                      </a:r>
                      <a:r>
                        <a:rPr lang="kk-KZ" sz="1200" dirty="0" smtClean="0">
                          <a:solidFill>
                            <a:schemeClr val="tx1"/>
                          </a:solidFill>
                          <a:latin typeface="Times New Roman" panose="02020603050405020304" pitchFamily="18" charset="0"/>
                          <a:cs typeface="Times New Roman" panose="02020603050405020304" pitchFamily="18" charset="0"/>
                        </a:rPr>
                        <a:t>)</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r h="263676">
                <a:tc>
                  <a:txBody>
                    <a:bodyPr/>
                    <a:lstStyle/>
                    <a:p>
                      <a:r>
                        <a:rPr lang="ru-RU" sz="1200" dirty="0">
                          <a:solidFill>
                            <a:schemeClr val="tx1"/>
                          </a:solidFill>
                          <a:latin typeface="Times New Roman" pitchFamily="18" charset="0"/>
                          <a:cs typeface="Times New Roman" pitchFamily="18" charset="0"/>
                        </a:rPr>
                        <a:t>О</a:t>
                      </a:r>
                      <a:r>
                        <a:rPr lang="kk-KZ" sz="1200" dirty="0">
                          <a:solidFill>
                            <a:schemeClr val="tx1"/>
                          </a:solidFill>
                          <a:latin typeface="Times New Roman" pitchFamily="18" charset="0"/>
                          <a:cs typeface="Times New Roman" pitchFamily="18" charset="0"/>
                        </a:rPr>
                        <a:t>ң нәтиже бергендер</a:t>
                      </a:r>
                      <a:r>
                        <a:rPr lang="kk-KZ" sz="1200" baseline="0" dirty="0">
                          <a:solidFill>
                            <a:schemeClr val="tx1"/>
                          </a:solidFill>
                          <a:latin typeface="Times New Roman" pitchFamily="18" charset="0"/>
                          <a:cs typeface="Times New Roman" pitchFamily="18" charset="0"/>
                        </a:rPr>
                        <a:t> </a:t>
                      </a:r>
                      <a:endParaRPr lang="ru-RU" sz="1200"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24</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32</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4"/>
                  </a:ext>
                </a:extLst>
              </a:tr>
              <a:tr h="263676">
                <a:tc>
                  <a:txBody>
                    <a:bodyPr/>
                    <a:lstStyle/>
                    <a:p>
                      <a:r>
                        <a:rPr lang="kk-KZ" sz="1200" dirty="0">
                          <a:solidFill>
                            <a:schemeClr val="tx1"/>
                          </a:solidFill>
                          <a:latin typeface="Times New Roman" pitchFamily="18" charset="0"/>
                          <a:cs typeface="Times New Roman" pitchFamily="18" charset="0"/>
                        </a:rPr>
                        <a:t>Оның</a:t>
                      </a:r>
                      <a:r>
                        <a:rPr lang="kk-KZ" sz="1200" baseline="0" dirty="0">
                          <a:solidFill>
                            <a:schemeClr val="tx1"/>
                          </a:solidFill>
                          <a:latin typeface="Times New Roman" pitchFamily="18" charset="0"/>
                          <a:cs typeface="Times New Roman" pitchFamily="18" charset="0"/>
                        </a:rPr>
                        <a:t> ішінде алғашқы </a:t>
                      </a:r>
                      <a:r>
                        <a:rPr lang="kk-KZ" sz="1200" dirty="0">
                          <a:solidFill>
                            <a:schemeClr val="tx1"/>
                          </a:solidFill>
                          <a:latin typeface="Times New Roman" pitchFamily="18" charset="0"/>
                          <a:cs typeface="Times New Roman" pitchFamily="18" charset="0"/>
                        </a:rPr>
                        <a:t>туберкулез</a:t>
                      </a:r>
                      <a:endParaRPr lang="ru-RU" sz="1200"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8</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17</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5"/>
                  </a:ext>
                </a:extLst>
              </a:tr>
              <a:tr h="263676">
                <a:tc>
                  <a:txBody>
                    <a:bodyPr/>
                    <a:lstStyle/>
                    <a:p>
                      <a:r>
                        <a:rPr lang="ru-RU" sz="1200" dirty="0">
                          <a:solidFill>
                            <a:schemeClr val="tx1"/>
                          </a:solidFill>
                          <a:latin typeface="Times New Roman" pitchFamily="18" charset="0"/>
                          <a:cs typeface="Times New Roman" pitchFamily="18" charset="0"/>
                        </a:rPr>
                        <a:t>МТ+</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3</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6"/>
                  </a:ext>
                </a:extLst>
              </a:tr>
              <a:tr h="263676">
                <a:tc>
                  <a:txBody>
                    <a:bodyPr/>
                    <a:lstStyle/>
                    <a:p>
                      <a:r>
                        <a:rPr lang="ru-RU" sz="1200" dirty="0">
                          <a:solidFill>
                            <a:schemeClr val="tx1"/>
                          </a:solidFill>
                          <a:latin typeface="Times New Roman" pitchFamily="18" charset="0"/>
                          <a:cs typeface="Times New Roman" pitchFamily="18" charset="0"/>
                        </a:rPr>
                        <a:t>МТ-</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5</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13</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7"/>
                  </a:ext>
                </a:extLst>
              </a:tr>
              <a:tr h="615245">
                <a:tc>
                  <a:txBody>
                    <a:bodyPr/>
                    <a:lstStyle/>
                    <a:p>
                      <a:r>
                        <a:rPr lang="ru-RU" sz="1200" dirty="0">
                          <a:solidFill>
                            <a:schemeClr val="tx1"/>
                          </a:solidFill>
                          <a:latin typeface="Times New Roman" pitchFamily="18" charset="0"/>
                          <a:cs typeface="Times New Roman" pitchFamily="18" charset="0"/>
                        </a:rPr>
                        <a:t>                      -</a:t>
                      </a:r>
                      <a:r>
                        <a:rPr lang="ru-RU" sz="1200" dirty="0" err="1">
                          <a:solidFill>
                            <a:schemeClr val="tx1"/>
                          </a:solidFill>
                          <a:latin typeface="Times New Roman" pitchFamily="18" charset="0"/>
                          <a:cs typeface="Times New Roman" pitchFamily="18" charset="0"/>
                        </a:rPr>
                        <a:t>ересектер</a:t>
                      </a:r>
                      <a:endParaRPr lang="ru-RU" sz="1200" dirty="0">
                        <a:solidFill>
                          <a:schemeClr val="tx1"/>
                        </a:solidFill>
                        <a:latin typeface="Times New Roman" pitchFamily="18" charset="0"/>
                        <a:cs typeface="Times New Roman" pitchFamily="18" charset="0"/>
                      </a:endParaRPr>
                    </a:p>
                    <a:p>
                      <a:r>
                        <a:rPr lang="ru-RU" sz="1200" dirty="0">
                          <a:solidFill>
                            <a:schemeClr val="tx1"/>
                          </a:solidFill>
                          <a:latin typeface="Times New Roman" pitchFamily="18" charset="0"/>
                          <a:cs typeface="Times New Roman" pitchFamily="18" charset="0"/>
                        </a:rPr>
                        <a:t>               -</a:t>
                      </a:r>
                      <a:r>
                        <a:rPr lang="ru-RU" sz="1200" dirty="0" err="1">
                          <a:solidFill>
                            <a:schemeClr val="tx1"/>
                          </a:solidFill>
                          <a:latin typeface="Times New Roman" pitchFamily="18" charset="0"/>
                          <a:cs typeface="Times New Roman" pitchFamily="18" charset="0"/>
                        </a:rPr>
                        <a:t>жас</a:t>
                      </a:r>
                      <a:r>
                        <a:rPr lang="kk-KZ" sz="1200" dirty="0">
                          <a:solidFill>
                            <a:schemeClr val="tx1"/>
                          </a:solidFill>
                          <a:latin typeface="Times New Roman" pitchFamily="18" charset="0"/>
                          <a:cs typeface="Times New Roman" pitchFamily="18" charset="0"/>
                        </a:rPr>
                        <a:t>өспірімдер</a:t>
                      </a:r>
                    </a:p>
                    <a:p>
                      <a:r>
                        <a:rPr lang="kk-KZ" sz="1200" dirty="0">
                          <a:solidFill>
                            <a:schemeClr val="tx1"/>
                          </a:solidFill>
                          <a:latin typeface="Times New Roman" pitchFamily="18" charset="0"/>
                          <a:cs typeface="Times New Roman" pitchFamily="18" charset="0"/>
                        </a:rPr>
                        <a:t>                               -бала </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6</a:t>
                      </a:r>
                      <a:endParaRPr lang="ru-RU" sz="1200" dirty="0">
                        <a:solidFill>
                          <a:schemeClr val="tx1"/>
                        </a:solidFill>
                        <a:latin typeface="Times New Roman" panose="02020603050405020304" pitchFamily="18" charset="0"/>
                        <a:cs typeface="Times New Roman" panose="02020603050405020304" pitchFamily="18" charset="0"/>
                      </a:endParaRPr>
                    </a:p>
                    <a:p>
                      <a:pPr algn="ctr"/>
                      <a:r>
                        <a:rPr lang="kk-KZ" sz="1200" dirty="0">
                          <a:solidFill>
                            <a:schemeClr val="tx1"/>
                          </a:solidFill>
                          <a:latin typeface="Times New Roman" panose="02020603050405020304" pitchFamily="18" charset="0"/>
                          <a:cs typeface="Times New Roman" panose="02020603050405020304" pitchFamily="18" charset="0"/>
                        </a:rPr>
                        <a:t>0</a:t>
                      </a:r>
                      <a:endParaRPr lang="ru-RU" sz="1200" dirty="0">
                        <a:solidFill>
                          <a:schemeClr val="tx1"/>
                        </a:solidFill>
                        <a:latin typeface="Times New Roman" panose="02020603050405020304" pitchFamily="18" charset="0"/>
                        <a:cs typeface="Times New Roman" panose="02020603050405020304" pitchFamily="18" charset="0"/>
                      </a:endParaRPr>
                    </a:p>
                    <a:p>
                      <a:pPr algn="ctr"/>
                      <a:r>
                        <a:rPr lang="kk-KZ" sz="1200" dirty="0">
                          <a:solidFill>
                            <a:schemeClr val="tx1"/>
                          </a:solidFill>
                          <a:latin typeface="Times New Roman" panose="02020603050405020304" pitchFamily="18" charset="0"/>
                          <a:cs typeface="Times New Roman" panose="02020603050405020304" pitchFamily="18" charset="0"/>
                        </a:rPr>
                        <a:t>0</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14</a:t>
                      </a:r>
                    </a:p>
                    <a:p>
                      <a:pPr algn="ctr"/>
                      <a:r>
                        <a:rPr lang="kk-KZ" sz="1200" dirty="0" smtClean="0">
                          <a:solidFill>
                            <a:schemeClr val="tx1"/>
                          </a:solidFill>
                          <a:latin typeface="Times New Roman" panose="02020603050405020304" pitchFamily="18" charset="0"/>
                          <a:cs typeface="Times New Roman" panose="02020603050405020304" pitchFamily="18" charset="0"/>
                        </a:rPr>
                        <a:t>1</a:t>
                      </a:r>
                    </a:p>
                    <a:p>
                      <a:pPr algn="ctr"/>
                      <a:r>
                        <a:rPr lang="kk-KZ" sz="1200" dirty="0" smtClean="0">
                          <a:solidFill>
                            <a:schemeClr val="tx1"/>
                          </a:solidFill>
                          <a:latin typeface="Times New Roman" panose="02020603050405020304" pitchFamily="18" charset="0"/>
                          <a:cs typeface="Times New Roman" panose="02020603050405020304" pitchFamily="18" charset="0"/>
                        </a:rPr>
                        <a:t>0</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8"/>
                  </a:ext>
                </a:extLst>
              </a:tr>
              <a:tr h="615245">
                <a:tc>
                  <a:txBody>
                    <a:bodyPr/>
                    <a:lstStyle/>
                    <a:p>
                      <a:r>
                        <a:rPr lang="kk-KZ" sz="1200" dirty="0">
                          <a:solidFill>
                            <a:schemeClr val="tx1"/>
                          </a:solidFill>
                          <a:latin typeface="Times New Roman" pitchFamily="18" charset="0"/>
                          <a:cs typeface="Times New Roman" pitchFamily="18" charset="0"/>
                        </a:rPr>
                        <a:t>Қайталап</a:t>
                      </a:r>
                      <a:r>
                        <a:rPr lang="kk-KZ" sz="1200" baseline="0" dirty="0">
                          <a:solidFill>
                            <a:schemeClr val="tx1"/>
                          </a:solidFill>
                          <a:latin typeface="Times New Roman" pitchFamily="18" charset="0"/>
                          <a:cs typeface="Times New Roman" pitchFamily="18" charset="0"/>
                        </a:rPr>
                        <a:t>  ауру (рецидив)</a:t>
                      </a:r>
                    </a:p>
                    <a:p>
                      <a:r>
                        <a:rPr lang="kk-KZ" sz="1200" baseline="0" dirty="0">
                          <a:solidFill>
                            <a:schemeClr val="tx1"/>
                          </a:solidFill>
                          <a:latin typeface="Times New Roman" pitchFamily="18" charset="0"/>
                          <a:cs typeface="Times New Roman" pitchFamily="18" charset="0"/>
                        </a:rPr>
                        <a:t> МТ+</a:t>
                      </a:r>
                    </a:p>
                    <a:p>
                      <a:r>
                        <a:rPr lang="kk-KZ" sz="1200" baseline="0" dirty="0" smtClean="0">
                          <a:solidFill>
                            <a:schemeClr val="tx1"/>
                          </a:solidFill>
                          <a:latin typeface="Times New Roman" pitchFamily="18" charset="0"/>
                          <a:cs typeface="Times New Roman" pitchFamily="18" charset="0"/>
                        </a:rPr>
                        <a:t> МТ-</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p>
                      <a:pPr algn="ctr"/>
                      <a:r>
                        <a:rPr lang="kk-KZ" sz="1200" dirty="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p>
                      <a:pPr algn="ctr"/>
                      <a:r>
                        <a:rPr lang="kk-KZ" sz="1200" dirty="0">
                          <a:solidFill>
                            <a:schemeClr val="tx1"/>
                          </a:solidFill>
                          <a:latin typeface="Times New Roman" panose="02020603050405020304" pitchFamily="18" charset="0"/>
                          <a:cs typeface="Times New Roman" panose="02020603050405020304" pitchFamily="18" charset="0"/>
                        </a:rPr>
                        <a:t>2</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7</a:t>
                      </a:r>
                    </a:p>
                    <a:p>
                      <a:pPr algn="ctr"/>
                      <a:r>
                        <a:rPr lang="kk-KZ" sz="1200" dirty="0" smtClean="0">
                          <a:solidFill>
                            <a:schemeClr val="tx1"/>
                          </a:solidFill>
                          <a:latin typeface="Times New Roman" panose="02020603050405020304" pitchFamily="18" charset="0"/>
                          <a:cs typeface="Times New Roman" panose="02020603050405020304" pitchFamily="18" charset="0"/>
                        </a:rPr>
                        <a:t>4</a:t>
                      </a:r>
                    </a:p>
                    <a:p>
                      <a:pPr algn="ctr"/>
                      <a:r>
                        <a:rPr lang="kk-KZ" sz="1200" dirty="0" smtClean="0">
                          <a:solidFill>
                            <a:schemeClr val="tx1"/>
                          </a:solidFill>
                          <a:latin typeface="Times New Roman" panose="02020603050405020304" pitchFamily="18" charset="0"/>
                          <a:cs typeface="Times New Roman" panose="02020603050405020304" pitchFamily="18" charset="0"/>
                        </a:rPr>
                        <a:t>3</a:t>
                      </a:r>
                    </a:p>
                  </a:txBody>
                  <a:tcPr/>
                </a:tc>
                <a:extLst>
                  <a:ext uri="{0D108BD9-81ED-4DB2-BD59-A6C34878D82A}">
                    <a16:rowId xmlns:a16="http://schemas.microsoft.com/office/drawing/2014/main" xmlns="" val="10009"/>
                  </a:ext>
                </a:extLst>
              </a:tr>
              <a:tr h="263676">
                <a:tc>
                  <a:txBody>
                    <a:bodyPr/>
                    <a:lstStyle/>
                    <a:p>
                      <a:r>
                        <a:rPr lang="kk-KZ" sz="1200" dirty="0">
                          <a:solidFill>
                            <a:schemeClr val="tx1"/>
                          </a:solidFill>
                          <a:latin typeface="Times New Roman" pitchFamily="18" charset="0"/>
                          <a:cs typeface="Times New Roman" pitchFamily="18" charset="0"/>
                        </a:rPr>
                        <a:t>Бактериоскопия</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8</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8</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0"/>
                  </a:ext>
                </a:extLst>
              </a:tr>
              <a:tr h="263676">
                <a:tc>
                  <a:txBody>
                    <a:bodyPr/>
                    <a:lstStyle/>
                    <a:p>
                      <a:r>
                        <a:rPr lang="kk-KZ" sz="1200" dirty="0">
                          <a:solidFill>
                            <a:schemeClr val="tx1"/>
                          </a:solidFill>
                          <a:latin typeface="Times New Roman" pitchFamily="18" charset="0"/>
                          <a:cs typeface="Times New Roman" pitchFamily="18" charset="0"/>
                        </a:rPr>
                        <a:t>БК</a:t>
                      </a:r>
                      <a:r>
                        <a:rPr lang="kk-KZ" sz="1200" baseline="0" dirty="0">
                          <a:solidFill>
                            <a:schemeClr val="tx1"/>
                          </a:solidFill>
                          <a:latin typeface="Times New Roman" pitchFamily="18" charset="0"/>
                          <a:cs typeface="Times New Roman" pitchFamily="18" charset="0"/>
                        </a:rPr>
                        <a:t> (+) анықталғандар</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8</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1"/>
                  </a:ext>
                </a:extLst>
              </a:tr>
              <a:tr h="263676">
                <a:tc>
                  <a:txBody>
                    <a:bodyPr/>
                    <a:lstStyle/>
                    <a:p>
                      <a:r>
                        <a:rPr lang="kk-KZ" sz="1200" dirty="0">
                          <a:solidFill>
                            <a:schemeClr val="tx1"/>
                          </a:solidFill>
                          <a:latin typeface="Times New Roman" pitchFamily="18" charset="0"/>
                          <a:cs typeface="Times New Roman" pitchFamily="18" charset="0"/>
                        </a:rPr>
                        <a:t>Ошақ</a:t>
                      </a:r>
                      <a:r>
                        <a:rPr lang="kk-KZ" sz="1200" baseline="0" dirty="0">
                          <a:solidFill>
                            <a:schemeClr val="tx1"/>
                          </a:solidFill>
                          <a:latin typeface="Times New Roman" pitchFamily="18" charset="0"/>
                          <a:cs typeface="Times New Roman" pitchFamily="18" charset="0"/>
                        </a:rPr>
                        <a:t> саны</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8</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4</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2"/>
                  </a:ext>
                </a:extLst>
              </a:tr>
              <a:tr h="263676">
                <a:tc>
                  <a:txBody>
                    <a:bodyPr/>
                    <a:lstStyle/>
                    <a:p>
                      <a:r>
                        <a:rPr lang="kk-KZ" sz="1200" dirty="0">
                          <a:solidFill>
                            <a:schemeClr val="tx1"/>
                          </a:solidFill>
                          <a:latin typeface="Times New Roman" pitchFamily="18" charset="0"/>
                          <a:cs typeface="Times New Roman" pitchFamily="18" charset="0"/>
                        </a:rPr>
                        <a:t>Дәрі ішіп</a:t>
                      </a:r>
                      <a:r>
                        <a:rPr lang="kk-KZ" sz="1200" baseline="0" dirty="0">
                          <a:solidFill>
                            <a:schemeClr val="tx1"/>
                          </a:solidFill>
                          <a:latin typeface="Times New Roman" pitchFamily="18" charset="0"/>
                          <a:cs typeface="Times New Roman" pitchFamily="18" charset="0"/>
                        </a:rPr>
                        <a:t> жүргендер</a:t>
                      </a:r>
                      <a:endParaRPr lang="ru-RU" sz="1200"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16</a:t>
                      </a: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15</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3"/>
                  </a:ext>
                </a:extLst>
              </a:tr>
              <a:tr h="791029">
                <a:tc>
                  <a:txBody>
                    <a:bodyPr/>
                    <a:lstStyle/>
                    <a:p>
                      <a:r>
                        <a:rPr lang="kk-KZ" sz="1200" dirty="0">
                          <a:solidFill>
                            <a:schemeClr val="tx1"/>
                          </a:solidFill>
                          <a:latin typeface="Times New Roman" pitchFamily="18" charset="0"/>
                          <a:cs typeface="Times New Roman" pitchFamily="18" charset="0"/>
                        </a:rPr>
                        <a:t>Қарым-қатынастағалар </a:t>
                      </a:r>
                    </a:p>
                    <a:p>
                      <a:r>
                        <a:rPr lang="kk-KZ" sz="1200" dirty="0">
                          <a:solidFill>
                            <a:schemeClr val="tx1"/>
                          </a:solidFill>
                          <a:latin typeface="Times New Roman" pitchFamily="18" charset="0"/>
                          <a:cs typeface="Times New Roman" pitchFamily="18" charset="0"/>
                        </a:rPr>
                        <a:t>Ересек</a:t>
                      </a:r>
                    </a:p>
                    <a:p>
                      <a:r>
                        <a:rPr lang="kk-KZ" sz="1200" dirty="0">
                          <a:solidFill>
                            <a:schemeClr val="tx1"/>
                          </a:solidFill>
                          <a:latin typeface="Times New Roman" pitchFamily="18" charset="0"/>
                          <a:cs typeface="Times New Roman" pitchFamily="18" charset="0"/>
                        </a:rPr>
                        <a:t>Жасөспірім</a:t>
                      </a:r>
                    </a:p>
                    <a:p>
                      <a:r>
                        <a:rPr lang="kk-KZ" sz="1200" dirty="0">
                          <a:solidFill>
                            <a:schemeClr val="tx1"/>
                          </a:solidFill>
                          <a:latin typeface="Times New Roman" pitchFamily="18" charset="0"/>
                          <a:cs typeface="Times New Roman" pitchFamily="18" charset="0"/>
                        </a:rPr>
                        <a:t>Балалар</a:t>
                      </a:r>
                      <a:r>
                        <a:rPr lang="kk-KZ" sz="1200" baseline="0" dirty="0">
                          <a:solidFill>
                            <a:schemeClr val="tx1"/>
                          </a:solidFill>
                          <a:latin typeface="Times New Roman" pitchFamily="18" charset="0"/>
                          <a:cs typeface="Times New Roman" pitchFamily="18" charset="0"/>
                        </a:rPr>
                        <a:t> </a:t>
                      </a: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14</a:t>
                      </a:r>
                      <a:endParaRPr lang="ru-RU" sz="1200" dirty="0">
                        <a:solidFill>
                          <a:schemeClr val="tx1"/>
                        </a:solidFill>
                        <a:latin typeface="Times New Roman" panose="02020603050405020304" pitchFamily="18" charset="0"/>
                        <a:cs typeface="Times New Roman" panose="02020603050405020304" pitchFamily="18" charset="0"/>
                      </a:endParaRPr>
                    </a:p>
                    <a:p>
                      <a:pPr algn="ctr"/>
                      <a:r>
                        <a:rPr lang="ru-RU" sz="1200" dirty="0">
                          <a:solidFill>
                            <a:schemeClr val="tx1"/>
                          </a:solidFill>
                          <a:latin typeface="Times New Roman" panose="02020603050405020304" pitchFamily="18" charset="0"/>
                          <a:cs typeface="Times New Roman" panose="02020603050405020304" pitchFamily="18" charset="0"/>
                        </a:rPr>
                        <a:t>10</a:t>
                      </a:r>
                    </a:p>
                    <a:p>
                      <a:pPr algn="ctr"/>
                      <a:r>
                        <a:rPr lang="kk-KZ" sz="1200" dirty="0">
                          <a:solidFill>
                            <a:schemeClr val="tx1"/>
                          </a:solidFill>
                          <a:latin typeface="Times New Roman" panose="02020603050405020304" pitchFamily="18" charset="0"/>
                          <a:cs typeface="Times New Roman" panose="02020603050405020304" pitchFamily="18" charset="0"/>
                        </a:rPr>
                        <a:t>1</a:t>
                      </a:r>
                      <a:endParaRPr lang="ru-RU" sz="1200" dirty="0">
                        <a:solidFill>
                          <a:schemeClr val="tx1"/>
                        </a:solidFill>
                        <a:latin typeface="Times New Roman" panose="02020603050405020304" pitchFamily="18" charset="0"/>
                        <a:cs typeface="Times New Roman" panose="02020603050405020304" pitchFamily="18" charset="0"/>
                      </a:endParaRPr>
                    </a:p>
                    <a:p>
                      <a:pPr algn="ctr"/>
                      <a:r>
                        <a:rPr lang="kk-KZ" sz="1200" dirty="0">
                          <a:solidFill>
                            <a:schemeClr val="tx1"/>
                          </a:solidFill>
                          <a:latin typeface="Times New Roman" panose="02020603050405020304" pitchFamily="18" charset="0"/>
                          <a:cs typeface="Times New Roman" panose="02020603050405020304" pitchFamily="18" charset="0"/>
                        </a:rPr>
                        <a:t>3</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smtClean="0">
                          <a:solidFill>
                            <a:schemeClr val="tx1"/>
                          </a:solidFill>
                          <a:latin typeface="Times New Roman" panose="02020603050405020304" pitchFamily="18" charset="0"/>
                          <a:cs typeface="Times New Roman" panose="02020603050405020304" pitchFamily="18" charset="0"/>
                        </a:rPr>
                        <a:t>9</a:t>
                      </a:r>
                    </a:p>
                    <a:p>
                      <a:pPr algn="ctr"/>
                      <a:r>
                        <a:rPr lang="kk-KZ" sz="1200" dirty="0" smtClean="0">
                          <a:solidFill>
                            <a:schemeClr val="tx1"/>
                          </a:solidFill>
                          <a:latin typeface="Times New Roman" panose="02020603050405020304" pitchFamily="18" charset="0"/>
                          <a:cs typeface="Times New Roman" panose="02020603050405020304" pitchFamily="18" charset="0"/>
                        </a:rPr>
                        <a:t>7</a:t>
                      </a:r>
                    </a:p>
                    <a:p>
                      <a:pPr algn="ctr"/>
                      <a:r>
                        <a:rPr lang="kk-KZ" sz="1200" dirty="0" smtClean="0">
                          <a:solidFill>
                            <a:schemeClr val="tx1"/>
                          </a:solidFill>
                          <a:latin typeface="Times New Roman" panose="02020603050405020304" pitchFamily="18" charset="0"/>
                          <a:cs typeface="Times New Roman" panose="02020603050405020304" pitchFamily="18" charset="0"/>
                        </a:rPr>
                        <a:t>0</a:t>
                      </a:r>
                    </a:p>
                    <a:p>
                      <a:pPr algn="ctr"/>
                      <a:r>
                        <a:rPr lang="kk-KZ" sz="1200" dirty="0" smtClean="0">
                          <a:solidFill>
                            <a:schemeClr val="tx1"/>
                          </a:solidFill>
                          <a:latin typeface="Times New Roman" panose="02020603050405020304" pitchFamily="18" charset="0"/>
                          <a:cs typeface="Times New Roman" panose="02020603050405020304" pitchFamily="18" charset="0"/>
                        </a:rPr>
                        <a:t>2</a:t>
                      </a:r>
                      <a:endParaRPr lang="ru-RU" sz="12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4"/>
                  </a:ext>
                </a:extLst>
              </a:tr>
              <a:tr h="292974">
                <a:tc>
                  <a:txBody>
                    <a:bodyPr/>
                    <a:lstStyle/>
                    <a:p>
                      <a:r>
                        <a:rPr lang="kk-KZ" sz="1200" dirty="0">
                          <a:solidFill>
                            <a:schemeClr val="tx1"/>
                          </a:solidFill>
                          <a:latin typeface="Times New Roman" pitchFamily="18" charset="0"/>
                          <a:cs typeface="Times New Roman" pitchFamily="18" charset="0"/>
                        </a:rPr>
                        <a:t>Әлеуметтік</a:t>
                      </a:r>
                      <a:r>
                        <a:rPr lang="kk-KZ" sz="1200" baseline="0" dirty="0">
                          <a:solidFill>
                            <a:schemeClr val="tx1"/>
                          </a:solidFill>
                          <a:latin typeface="Times New Roman" pitchFamily="18" charset="0"/>
                          <a:cs typeface="Times New Roman" pitchFamily="18" charset="0"/>
                        </a:rPr>
                        <a:t> </a:t>
                      </a:r>
                      <a:r>
                        <a:rPr lang="kk-KZ" sz="1200" dirty="0">
                          <a:solidFill>
                            <a:schemeClr val="tx1"/>
                          </a:solidFill>
                          <a:latin typeface="Times New Roman" pitchFamily="18" charset="0"/>
                          <a:cs typeface="Times New Roman" pitchFamily="18" charset="0"/>
                        </a:rPr>
                        <a:t>көмек алғандар</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55</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solidFill>
                            <a:schemeClr val="tx1"/>
                          </a:solidFill>
                          <a:latin typeface="Times New Roman" panose="02020603050405020304" pitchFamily="18" charset="0"/>
                          <a:cs typeface="Times New Roman" panose="02020603050405020304" pitchFamily="18" charset="0"/>
                        </a:rPr>
                        <a:t>39</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5"/>
                  </a:ext>
                </a:extLst>
              </a:tr>
              <a:tr h="292974">
                <a:tc>
                  <a:txBody>
                    <a:bodyPr/>
                    <a:lstStyle/>
                    <a:p>
                      <a:r>
                        <a:rPr lang="kk-KZ" sz="1200" dirty="0">
                          <a:solidFill>
                            <a:schemeClr val="tx1"/>
                          </a:solidFill>
                          <a:latin typeface="Times New Roman" pitchFamily="18" charset="0"/>
                          <a:cs typeface="Times New Roman" pitchFamily="18" charset="0"/>
                        </a:rPr>
                        <a:t>Күндізгі емханада ем алғандар</a:t>
                      </a:r>
                      <a:endParaRPr lang="ru-RU" sz="1200"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15</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solidFill>
                            <a:schemeClr val="tx1"/>
                          </a:solidFill>
                          <a:latin typeface="Times New Roman" panose="02020603050405020304" pitchFamily="18" charset="0"/>
                          <a:cs typeface="Times New Roman" panose="02020603050405020304" pitchFamily="18" charset="0"/>
                        </a:rPr>
                        <a:t>8</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6"/>
                  </a:ext>
                </a:extLst>
              </a:tr>
            </a:tbl>
          </a:graphicData>
        </a:graphic>
      </p:graphicFrame>
      <p:sp>
        <p:nvSpPr>
          <p:cNvPr id="5" name="Прямоугольник 4"/>
          <p:cNvSpPr/>
          <p:nvPr/>
        </p:nvSpPr>
        <p:spPr>
          <a:xfrm>
            <a:off x="571472" y="0"/>
            <a:ext cx="8176992" cy="461665"/>
          </a:xfrm>
          <a:prstGeom prst="rect">
            <a:avLst/>
          </a:prstGeom>
          <a:noFill/>
        </p:spPr>
        <p:txBody>
          <a:bodyPr wrap="square" lIns="91440" tIns="45720" rIns="91440" bIns="45720">
            <a:spAutoFit/>
          </a:bodyPr>
          <a:lstStyle/>
          <a:p>
            <a:pPr algn="ctr"/>
            <a:r>
              <a:rPr lang="kk-KZ"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Туберкулез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слайд№22</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1857286956"/>
              </p:ext>
            </p:extLst>
          </p:nvPr>
        </p:nvGraphicFramePr>
        <p:xfrm>
          <a:off x="827584" y="480993"/>
          <a:ext cx="7776864" cy="6292024"/>
        </p:xfrm>
        <a:graphic>
          <a:graphicData uri="http://schemas.openxmlformats.org/drawingml/2006/table">
            <a:tbl>
              <a:tblPr firstRow="1" bandRow="1">
                <a:tableStyleId>{7DF18680-E054-41AD-8BC1-D1AEF772440D}</a:tableStyleId>
              </a:tblPr>
              <a:tblGrid>
                <a:gridCol w="1728192">
                  <a:extLst>
                    <a:ext uri="{9D8B030D-6E8A-4147-A177-3AD203B41FA5}">
                      <a16:colId xmlns:a16="http://schemas.microsoft.com/office/drawing/2014/main" xmlns="" val="20000"/>
                    </a:ext>
                  </a:extLst>
                </a:gridCol>
                <a:gridCol w="3312368">
                  <a:extLst>
                    <a:ext uri="{9D8B030D-6E8A-4147-A177-3AD203B41FA5}">
                      <a16:colId xmlns:a16="http://schemas.microsoft.com/office/drawing/2014/main" xmlns="" val="20003"/>
                    </a:ext>
                  </a:extLst>
                </a:gridCol>
                <a:gridCol w="2736304"/>
              </a:tblGrid>
              <a:tr h="343621">
                <a:tc>
                  <a:txBody>
                    <a:bodyPr/>
                    <a:lstStyle/>
                    <a:p>
                      <a:pPr algn="ctr"/>
                      <a:r>
                        <a:rPr lang="kk-KZ" sz="1300" b="0" dirty="0">
                          <a:solidFill>
                            <a:schemeClr val="tx1"/>
                          </a:solidFill>
                          <a:latin typeface="Times New Roman" pitchFamily="18" charset="0"/>
                          <a:cs typeface="Times New Roman" pitchFamily="18" charset="0"/>
                        </a:rPr>
                        <a:t>АТАУЫ</a:t>
                      </a:r>
                      <a:endParaRPr lang="ru-RU" sz="1300" b="0" i="1" dirty="0">
                        <a:solidFill>
                          <a:schemeClr val="tx1"/>
                        </a:solidFill>
                        <a:latin typeface="Times New Roman" pitchFamily="18" charset="0"/>
                        <a:cs typeface="Times New Roman" pitchFamily="18" charset="0"/>
                      </a:endParaRPr>
                    </a:p>
                  </a:txBody>
                  <a:tcPr/>
                </a:tc>
                <a:tc>
                  <a:txBody>
                    <a:bodyPr/>
                    <a:lstStyle/>
                    <a:p>
                      <a:pPr algn="ctr"/>
                      <a:r>
                        <a:rPr lang="ru-RU" sz="1300" b="0" i="0" dirty="0">
                          <a:solidFill>
                            <a:schemeClr val="tx1"/>
                          </a:solidFill>
                          <a:latin typeface="Times New Roman" pitchFamily="18" charset="0"/>
                          <a:cs typeface="Times New Roman" pitchFamily="18" charset="0"/>
                        </a:rPr>
                        <a:t>2023 </a:t>
                      </a:r>
                      <a:r>
                        <a:rPr lang="ru-RU" sz="1300" b="0" i="0" dirty="0" err="1">
                          <a:solidFill>
                            <a:schemeClr val="tx1"/>
                          </a:solidFill>
                          <a:latin typeface="Times New Roman" pitchFamily="18" charset="0"/>
                          <a:cs typeface="Times New Roman" pitchFamily="18" charset="0"/>
                        </a:rPr>
                        <a:t>жыл</a:t>
                      </a:r>
                      <a:endParaRPr lang="ru-RU" sz="1300" b="0" i="0" dirty="0">
                        <a:solidFill>
                          <a:schemeClr val="tx1"/>
                        </a:solidFill>
                        <a:latin typeface="Times New Roman" pitchFamily="18" charset="0"/>
                        <a:cs typeface="Times New Roman" pitchFamily="18" charset="0"/>
                      </a:endParaRPr>
                    </a:p>
                  </a:txBody>
                  <a:tcPr/>
                </a:tc>
                <a:tc>
                  <a:txBody>
                    <a:bodyPr/>
                    <a:lstStyle/>
                    <a:p>
                      <a:pPr algn="ctr"/>
                      <a:r>
                        <a:rPr lang="ru-RU" sz="1300" b="0" i="0" dirty="0" smtClean="0">
                          <a:solidFill>
                            <a:schemeClr val="tx1"/>
                          </a:solidFill>
                          <a:latin typeface="Times New Roman" pitchFamily="18" charset="0"/>
                          <a:cs typeface="Times New Roman" pitchFamily="18" charset="0"/>
                        </a:rPr>
                        <a:t>2024 </a:t>
                      </a:r>
                      <a:r>
                        <a:rPr lang="ru-RU" sz="1300" b="0" i="0" dirty="0" err="1" smtClean="0">
                          <a:solidFill>
                            <a:schemeClr val="tx1"/>
                          </a:solidFill>
                          <a:latin typeface="Times New Roman" pitchFamily="18" charset="0"/>
                          <a:cs typeface="Times New Roman" pitchFamily="18" charset="0"/>
                        </a:rPr>
                        <a:t>жыл</a:t>
                      </a:r>
                      <a:endParaRPr lang="ru-RU" sz="1300" b="0" i="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513335">
                <a:tc>
                  <a:txBody>
                    <a:bodyPr/>
                    <a:lstStyle/>
                    <a:p>
                      <a:pPr algn="l"/>
                      <a:r>
                        <a:rPr lang="kk-KZ" sz="1300" b="0" dirty="0">
                          <a:solidFill>
                            <a:schemeClr val="tx1"/>
                          </a:solidFill>
                          <a:latin typeface="Times New Roman" pitchFamily="18" charset="0"/>
                          <a:cs typeface="Times New Roman" pitchFamily="18" charset="0"/>
                        </a:rPr>
                        <a:t>Жалпы</a:t>
                      </a:r>
                      <a:r>
                        <a:rPr lang="kk-KZ" sz="1300" b="0" baseline="0" dirty="0">
                          <a:solidFill>
                            <a:schemeClr val="tx1"/>
                          </a:solidFill>
                          <a:latin typeface="Times New Roman" pitchFamily="18" charset="0"/>
                          <a:cs typeface="Times New Roman" pitchFamily="18" charset="0"/>
                        </a:rPr>
                        <a:t> өлім саны</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anose="02020603050405020304" pitchFamily="18" charset="0"/>
                          <a:cs typeface="Times New Roman" panose="02020603050405020304" pitchFamily="18" charset="0"/>
                        </a:rPr>
                        <a:t>12</a:t>
                      </a:r>
                      <a:r>
                        <a:rPr lang="en-US" sz="1400" dirty="0">
                          <a:solidFill>
                            <a:srgbClr val="FF0000"/>
                          </a:solidFill>
                          <a:latin typeface="Times New Roman" panose="02020603050405020304" pitchFamily="18" charset="0"/>
                          <a:cs typeface="Times New Roman" panose="02020603050405020304" pitchFamily="18" charset="0"/>
                        </a:rPr>
                        <a:t>0 – 3,3</a:t>
                      </a:r>
                      <a:r>
                        <a:rPr lang="ru-RU" sz="1400" dirty="0">
                          <a:solidFill>
                            <a:srgbClr val="FF0000"/>
                          </a:solidFill>
                          <a:latin typeface="Times New Roman" panose="02020603050405020304" pitchFamily="18" charset="0"/>
                          <a:cs typeface="Times New Roman" panose="02020603050405020304" pitchFamily="18" charset="0"/>
                        </a:rPr>
                        <a:t>%</a:t>
                      </a:r>
                      <a:r>
                        <a:rPr lang="en-US" sz="1400" dirty="0">
                          <a:solidFill>
                            <a:srgbClr val="FF0000"/>
                          </a:solidFill>
                          <a:latin typeface="Times New Roman" panose="02020603050405020304" pitchFamily="18" charset="0"/>
                          <a:cs typeface="Times New Roman" panose="02020603050405020304" pitchFamily="18" charset="0"/>
                        </a:rPr>
                        <a:t> </a:t>
                      </a:r>
                      <a:r>
                        <a:rPr lang="kk-KZ" sz="1400" baseline="0" dirty="0">
                          <a:solidFill>
                            <a:srgbClr val="FF0000"/>
                          </a:solidFill>
                          <a:latin typeface="Times New Roman" panose="02020603050405020304" pitchFamily="18" charset="0"/>
                          <a:cs typeface="Times New Roman" panose="02020603050405020304" pitchFamily="18" charset="0"/>
                        </a:rPr>
                        <a:t> 5</a:t>
                      </a:r>
                      <a:r>
                        <a:rPr lang="en-US" sz="1400" dirty="0">
                          <a:solidFill>
                            <a:srgbClr val="FF0000"/>
                          </a:solidFill>
                          <a:latin typeface="Times New Roman" panose="02020603050405020304" pitchFamily="18" charset="0"/>
                          <a:cs typeface="Times New Roman" panose="02020603050405020304" pitchFamily="18" charset="0"/>
                        </a:rPr>
                        <a:t>  </a:t>
                      </a:r>
                      <a:r>
                        <a:rPr lang="ru-RU" sz="1400" dirty="0" err="1">
                          <a:solidFill>
                            <a:srgbClr val="FF0000"/>
                          </a:solidFill>
                          <a:latin typeface="Times New Roman" panose="02020603050405020304" pitchFamily="18" charset="0"/>
                          <a:cs typeface="Times New Roman" panose="02020603050405020304" pitchFamily="18" charset="0"/>
                        </a:rPr>
                        <a:t>жағдайға</a:t>
                      </a:r>
                      <a:r>
                        <a:rPr lang="en-US" sz="1400" dirty="0">
                          <a:solidFill>
                            <a:srgbClr val="FF0000"/>
                          </a:solidFill>
                          <a:latin typeface="Times New Roman" panose="02020603050405020304" pitchFamily="18" charset="0"/>
                          <a:cs typeface="Times New Roman" panose="02020603050405020304" pitchFamily="18" charset="0"/>
                        </a:rPr>
                        <a:t> </a:t>
                      </a:r>
                      <a:r>
                        <a:rPr lang="kk-KZ" sz="1400" dirty="0">
                          <a:solidFill>
                            <a:srgbClr val="FF0000"/>
                          </a:solidFill>
                          <a:latin typeface="Times New Roman" panose="02020603050405020304" pitchFamily="18" charset="0"/>
                          <a:cs typeface="Times New Roman" panose="02020603050405020304" pitchFamily="18" charset="0"/>
                        </a:rPr>
                        <a:t>көбейген</a:t>
                      </a: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solidFill>
                            <a:srgbClr val="FF0000"/>
                          </a:solidFill>
                          <a:latin typeface="Times New Roman" panose="02020603050405020304" pitchFamily="18" charset="0"/>
                          <a:cs typeface="Times New Roman" panose="02020603050405020304" pitchFamily="18" charset="0"/>
                        </a:rPr>
                        <a:t>113</a:t>
                      </a:r>
                      <a:endParaRPr lang="ru-RU" sz="14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483139">
                <a:tc>
                  <a:txBody>
                    <a:bodyPr/>
                    <a:lstStyle/>
                    <a:p>
                      <a:pPr algn="l"/>
                      <a:r>
                        <a:rPr lang="ru-RU" sz="1300" b="0" dirty="0">
                          <a:solidFill>
                            <a:schemeClr val="tx1"/>
                          </a:solidFill>
                          <a:latin typeface="Times New Roman" pitchFamily="18" charset="0"/>
                          <a:cs typeface="Times New Roman" pitchFamily="18" charset="0"/>
                        </a:rPr>
                        <a:t>Оны</a:t>
                      </a:r>
                      <a:r>
                        <a:rPr lang="kk-KZ" sz="1300" b="0" dirty="0">
                          <a:solidFill>
                            <a:schemeClr val="tx1"/>
                          </a:solidFill>
                          <a:latin typeface="Times New Roman" pitchFamily="18" charset="0"/>
                          <a:cs typeface="Times New Roman" pitchFamily="18" charset="0"/>
                        </a:rPr>
                        <a:t>ң</a:t>
                      </a:r>
                      <a:r>
                        <a:rPr lang="kk-KZ" sz="1300" b="0" baseline="0" dirty="0">
                          <a:solidFill>
                            <a:schemeClr val="tx1"/>
                          </a:solidFill>
                          <a:latin typeface="Times New Roman" pitchFamily="18" charset="0"/>
                          <a:cs typeface="Times New Roman" pitchFamily="18" charset="0"/>
                        </a:rPr>
                        <a:t> ішінде бала өлімі 0-14 жас </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3–3,8 %</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8</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875689">
                <a:tc>
                  <a:txBody>
                    <a:bodyPr/>
                    <a:lstStyle/>
                    <a:p>
                      <a:pPr algn="l"/>
                      <a:r>
                        <a:rPr lang="kk-KZ" sz="1300" b="0" dirty="0">
                          <a:solidFill>
                            <a:schemeClr val="tx1"/>
                          </a:solidFill>
                          <a:latin typeface="Times New Roman" pitchFamily="18" charset="0"/>
                          <a:cs typeface="Times New Roman" pitchFamily="18" charset="0"/>
                        </a:rPr>
                        <a:t>О.і. 0-1</a:t>
                      </a:r>
                      <a:r>
                        <a:rPr lang="kk-KZ" sz="1300" b="0" baseline="0" dirty="0">
                          <a:solidFill>
                            <a:schemeClr val="tx1"/>
                          </a:solidFill>
                          <a:latin typeface="Times New Roman" pitchFamily="18" charset="0"/>
                          <a:cs typeface="Times New Roman" pitchFamily="18" charset="0"/>
                        </a:rPr>
                        <a:t> жасқа дейінгі 1000 тірі туған балаға шаққанда</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1 – 1,2%</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7</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r h="286864">
                <a:tc>
                  <a:txBody>
                    <a:bodyPr/>
                    <a:lstStyle/>
                    <a:p>
                      <a:pPr algn="l"/>
                      <a:r>
                        <a:rPr lang="ru-RU" sz="1300" b="0" dirty="0">
                          <a:solidFill>
                            <a:schemeClr val="tx1"/>
                          </a:solidFill>
                          <a:latin typeface="Times New Roman" pitchFamily="18" charset="0"/>
                          <a:cs typeface="Times New Roman" pitchFamily="18" charset="0"/>
                        </a:rPr>
                        <a:t>Туберкулез</a:t>
                      </a: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4"/>
                  </a:ext>
                </a:extLst>
              </a:tr>
              <a:tr h="386953">
                <a:tc>
                  <a:txBody>
                    <a:bodyPr/>
                    <a:lstStyle/>
                    <a:p>
                      <a:pPr algn="l"/>
                      <a:r>
                        <a:rPr lang="kk-KZ" sz="1300" b="0" dirty="0">
                          <a:solidFill>
                            <a:schemeClr val="tx1"/>
                          </a:solidFill>
                          <a:latin typeface="Times New Roman" pitchFamily="18" charset="0"/>
                          <a:cs typeface="Times New Roman" pitchFamily="18" charset="0"/>
                        </a:rPr>
                        <a:t>Жүрек</a:t>
                      </a:r>
                      <a:r>
                        <a:rPr lang="kk-KZ" sz="1300" b="0" baseline="0" dirty="0">
                          <a:solidFill>
                            <a:schemeClr val="tx1"/>
                          </a:solidFill>
                          <a:latin typeface="Times New Roman" pitchFamily="18" charset="0"/>
                          <a:cs typeface="Times New Roman" pitchFamily="18" charset="0"/>
                        </a:rPr>
                        <a:t> – қан тамыр</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en-US" sz="1300" b="0" dirty="0">
                          <a:solidFill>
                            <a:schemeClr val="tx1"/>
                          </a:solidFill>
                          <a:latin typeface="Times New Roman" panose="02020603050405020304" pitchFamily="18" charset="0"/>
                          <a:cs typeface="Times New Roman" panose="02020603050405020304" pitchFamily="18" charset="0"/>
                        </a:rPr>
                        <a:t>        30</a:t>
                      </a:r>
                      <a:r>
                        <a:rPr lang="kk-KZ" sz="1300" b="0" dirty="0">
                          <a:solidFill>
                            <a:schemeClr val="tx1"/>
                          </a:solidFill>
                          <a:latin typeface="Times New Roman" panose="02020603050405020304" pitchFamily="18" charset="0"/>
                          <a:cs typeface="Times New Roman" panose="02020603050405020304" pitchFamily="18" charset="0"/>
                        </a:rPr>
                        <a:t> </a:t>
                      </a:r>
                      <a:r>
                        <a:rPr lang="kk-KZ" sz="1300" b="0" baseline="0" dirty="0">
                          <a:solidFill>
                            <a:schemeClr val="tx1"/>
                          </a:solidFill>
                          <a:latin typeface="Times New Roman" panose="02020603050405020304" pitchFamily="18" charset="0"/>
                          <a:cs typeface="Times New Roman" panose="02020603050405020304" pitchFamily="18" charset="0"/>
                        </a:rPr>
                        <a:t>      </a:t>
                      </a:r>
                      <a:r>
                        <a:rPr lang="en-US" sz="1300" b="0" baseline="0" dirty="0">
                          <a:solidFill>
                            <a:schemeClr val="tx1"/>
                          </a:solidFill>
                          <a:latin typeface="Times New Roman" panose="02020603050405020304" pitchFamily="18" charset="0"/>
                          <a:cs typeface="Times New Roman" panose="02020603050405020304" pitchFamily="18" charset="0"/>
                        </a:rPr>
                        <a:t>I</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pPr algn="ctr"/>
                      <a:r>
                        <a:rPr lang="en-US" sz="1300" b="0" dirty="0" smtClean="0">
                          <a:solidFill>
                            <a:schemeClr val="tx1"/>
                          </a:solidFill>
                          <a:latin typeface="Times New Roman" panose="02020603050405020304" pitchFamily="18" charset="0"/>
                          <a:cs typeface="Times New Roman" panose="02020603050405020304" pitchFamily="18" charset="0"/>
                        </a:rPr>
                        <a:t>10</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xmlns="" val="10005"/>
                  </a:ext>
                </a:extLst>
              </a:tr>
              <a:tr h="286864">
                <a:tc>
                  <a:txBody>
                    <a:bodyPr/>
                    <a:lstStyle/>
                    <a:p>
                      <a:pPr algn="l"/>
                      <a:r>
                        <a:rPr lang="kk-KZ" sz="1300" b="0" dirty="0">
                          <a:solidFill>
                            <a:schemeClr val="tx1"/>
                          </a:solidFill>
                          <a:latin typeface="Times New Roman" pitchFamily="18" charset="0"/>
                          <a:cs typeface="Times New Roman" pitchFamily="18" charset="0"/>
                        </a:rPr>
                        <a:t>Қант</a:t>
                      </a:r>
                      <a:r>
                        <a:rPr lang="kk-KZ" sz="1300" b="0" baseline="0" dirty="0">
                          <a:solidFill>
                            <a:schemeClr val="tx1"/>
                          </a:solidFill>
                          <a:latin typeface="Times New Roman" pitchFamily="18" charset="0"/>
                          <a:cs typeface="Times New Roman" pitchFamily="18" charset="0"/>
                        </a:rPr>
                        <a:t> диабеті</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1</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1300" b="0" dirty="0" smtClean="0">
                          <a:solidFill>
                            <a:schemeClr val="tx1"/>
                          </a:solidFill>
                          <a:latin typeface="Times New Roman" panose="02020603050405020304" pitchFamily="18" charset="0"/>
                          <a:cs typeface="Times New Roman" panose="02020603050405020304" pitchFamily="18" charset="0"/>
                        </a:rPr>
                        <a:t>2</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6"/>
                  </a:ext>
                </a:extLst>
              </a:tr>
              <a:tr h="286864">
                <a:tc>
                  <a:txBody>
                    <a:bodyPr/>
                    <a:lstStyle/>
                    <a:p>
                      <a:pPr algn="l"/>
                      <a:r>
                        <a:rPr lang="kk-KZ" sz="1300" b="0" dirty="0">
                          <a:solidFill>
                            <a:schemeClr val="tx1"/>
                          </a:solidFill>
                          <a:latin typeface="Times New Roman" pitchFamily="18" charset="0"/>
                          <a:cs typeface="Times New Roman" pitchFamily="18" charset="0"/>
                        </a:rPr>
                        <a:t>Қатерлі ісік</a:t>
                      </a:r>
                      <a:endParaRPr lang="ru-RU" sz="13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1300" b="0" dirty="0" smtClean="0">
                          <a:solidFill>
                            <a:schemeClr val="tx1"/>
                          </a:solidFill>
                          <a:latin typeface="Times New Roman" panose="02020603050405020304" pitchFamily="18" charset="0"/>
                          <a:cs typeface="Times New Roman" panose="02020603050405020304" pitchFamily="18" charset="0"/>
                        </a:rPr>
                        <a:t>         </a:t>
                      </a:r>
                      <a:r>
                        <a:rPr lang="kk-KZ" sz="1300" b="0" dirty="0" smtClean="0">
                          <a:solidFill>
                            <a:schemeClr val="tx1"/>
                          </a:solidFill>
                          <a:latin typeface="Times New Roman" panose="02020603050405020304" pitchFamily="18" charset="0"/>
                          <a:cs typeface="Times New Roman" panose="02020603050405020304" pitchFamily="18" charset="0"/>
                        </a:rPr>
                        <a:t>26</a:t>
                      </a:r>
                      <a:r>
                        <a:rPr lang="en-US" sz="1300" b="0" dirty="0" smtClean="0">
                          <a:solidFill>
                            <a:schemeClr val="tx1"/>
                          </a:solidFill>
                          <a:latin typeface="Times New Roman" panose="02020603050405020304" pitchFamily="18" charset="0"/>
                          <a:cs typeface="Times New Roman" panose="02020603050405020304" pitchFamily="18" charset="0"/>
                        </a:rPr>
                        <a:t>      II</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pPr algn="ctr"/>
                      <a:r>
                        <a:rPr lang="en-US" sz="1300" b="0" dirty="0" smtClean="0">
                          <a:solidFill>
                            <a:schemeClr val="tx1"/>
                          </a:solidFill>
                          <a:latin typeface="Times New Roman" panose="02020603050405020304" pitchFamily="18" charset="0"/>
                          <a:cs typeface="Times New Roman" panose="02020603050405020304" pitchFamily="18" charset="0"/>
                        </a:rPr>
                        <a:t>         </a:t>
                      </a:r>
                      <a:r>
                        <a:rPr lang="en-US" sz="1300" b="0" baseline="0" dirty="0" smtClean="0">
                          <a:solidFill>
                            <a:schemeClr val="tx1"/>
                          </a:solidFill>
                          <a:latin typeface="Times New Roman" panose="02020603050405020304" pitchFamily="18" charset="0"/>
                          <a:cs typeface="Times New Roman" panose="02020603050405020304" pitchFamily="18" charset="0"/>
                        </a:rPr>
                        <a:t> </a:t>
                      </a:r>
                      <a:r>
                        <a:rPr lang="en-US" sz="1300" b="0" dirty="0" smtClean="0">
                          <a:solidFill>
                            <a:schemeClr val="tx1"/>
                          </a:solidFill>
                          <a:latin typeface="Times New Roman" panose="02020603050405020304" pitchFamily="18" charset="0"/>
                          <a:cs typeface="Times New Roman" panose="02020603050405020304" pitchFamily="18" charset="0"/>
                        </a:rPr>
                        <a:t>21      III</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xmlns="" val="10007"/>
                  </a:ext>
                </a:extLst>
              </a:tr>
              <a:tr h="386953">
                <a:tc>
                  <a:txBody>
                    <a:bodyPr/>
                    <a:lstStyle/>
                    <a:p>
                      <a:pPr algn="l"/>
                      <a:r>
                        <a:rPr lang="kk-KZ" sz="1300" b="0" dirty="0">
                          <a:solidFill>
                            <a:schemeClr val="tx1"/>
                          </a:solidFill>
                          <a:latin typeface="Times New Roman" pitchFamily="18" charset="0"/>
                          <a:cs typeface="Times New Roman" pitchFamily="18" charset="0"/>
                        </a:rPr>
                        <a:t>Тыныс жолдары  </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11</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1300" b="0" dirty="0" smtClean="0">
                          <a:solidFill>
                            <a:schemeClr val="tx1"/>
                          </a:solidFill>
                          <a:latin typeface="Times New Roman" panose="02020603050405020304" pitchFamily="18" charset="0"/>
                          <a:cs typeface="Times New Roman" panose="02020603050405020304" pitchFamily="18" charset="0"/>
                        </a:rPr>
                        <a:t>       24</a:t>
                      </a:r>
                      <a:r>
                        <a:rPr lang="en-US" sz="1300" b="0" baseline="0" dirty="0" smtClean="0">
                          <a:solidFill>
                            <a:schemeClr val="tx1"/>
                          </a:solidFill>
                          <a:latin typeface="Times New Roman" panose="02020603050405020304" pitchFamily="18" charset="0"/>
                          <a:cs typeface="Times New Roman" panose="02020603050405020304" pitchFamily="18" charset="0"/>
                        </a:rPr>
                        <a:t>      </a:t>
                      </a:r>
                      <a:r>
                        <a:rPr lang="en-US" sz="1300" b="0" dirty="0" smtClean="0">
                          <a:solidFill>
                            <a:schemeClr val="tx1"/>
                          </a:solidFill>
                          <a:latin typeface="Times New Roman" panose="02020603050405020304" pitchFamily="18" charset="0"/>
                          <a:cs typeface="Times New Roman" panose="02020603050405020304" pitchFamily="18" charset="0"/>
                        </a:rPr>
                        <a:t>I</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8"/>
                  </a:ext>
                </a:extLst>
              </a:tr>
              <a:tr h="286864">
                <a:tc>
                  <a:txBody>
                    <a:bodyPr/>
                    <a:lstStyle/>
                    <a:p>
                      <a:pPr algn="l"/>
                      <a:r>
                        <a:rPr lang="kk-KZ" sz="1300" b="0" dirty="0">
                          <a:solidFill>
                            <a:schemeClr val="tx1"/>
                          </a:solidFill>
                          <a:latin typeface="Times New Roman" pitchFamily="18" charset="0"/>
                          <a:cs typeface="Times New Roman" pitchFamily="18" charset="0"/>
                        </a:rPr>
                        <a:t>Жүйке</a:t>
                      </a:r>
                      <a:r>
                        <a:rPr lang="kk-KZ" sz="1300" b="0" baseline="0" dirty="0">
                          <a:solidFill>
                            <a:schemeClr val="tx1"/>
                          </a:solidFill>
                          <a:latin typeface="Times New Roman" pitchFamily="18" charset="0"/>
                          <a:cs typeface="Times New Roman" pitchFamily="18" charset="0"/>
                        </a:rPr>
                        <a:t> аурулары</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en-US" sz="1300" b="0" dirty="0">
                          <a:solidFill>
                            <a:schemeClr val="tx1"/>
                          </a:solidFill>
                          <a:latin typeface="Times New Roman" panose="02020603050405020304" pitchFamily="18" charset="0"/>
                          <a:cs typeface="Times New Roman" panose="02020603050405020304" pitchFamily="18" charset="0"/>
                        </a:rPr>
                        <a:t>         14      </a:t>
                      </a:r>
                      <a:r>
                        <a:rPr lang="en-US" sz="1300" b="0" dirty="0" smtClean="0">
                          <a:solidFill>
                            <a:schemeClr val="tx1"/>
                          </a:solidFill>
                          <a:latin typeface="Times New Roman" panose="02020603050405020304" pitchFamily="18" charset="0"/>
                          <a:cs typeface="Times New Roman" panose="02020603050405020304" pitchFamily="18" charset="0"/>
                        </a:rPr>
                        <a:t>III</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1300" b="0" dirty="0" smtClean="0">
                          <a:solidFill>
                            <a:schemeClr val="tx1"/>
                          </a:solidFill>
                          <a:latin typeface="Times New Roman" panose="02020603050405020304" pitchFamily="18" charset="0"/>
                          <a:cs typeface="Times New Roman" panose="02020603050405020304" pitchFamily="18" charset="0"/>
                        </a:rPr>
                        <a:t>        22</a:t>
                      </a:r>
                      <a:r>
                        <a:rPr lang="en-US" sz="1300" b="0" baseline="0" dirty="0" smtClean="0">
                          <a:solidFill>
                            <a:schemeClr val="tx1"/>
                          </a:solidFill>
                          <a:latin typeface="Times New Roman" panose="02020603050405020304" pitchFamily="18" charset="0"/>
                          <a:cs typeface="Times New Roman" panose="02020603050405020304" pitchFamily="18" charset="0"/>
                        </a:rPr>
                        <a:t>      </a:t>
                      </a:r>
                      <a:r>
                        <a:rPr lang="en-US" sz="1300" b="0" dirty="0" smtClean="0">
                          <a:solidFill>
                            <a:schemeClr val="tx1"/>
                          </a:solidFill>
                          <a:latin typeface="Times New Roman" panose="02020603050405020304" pitchFamily="18" charset="0"/>
                          <a:cs typeface="Times New Roman" panose="02020603050405020304" pitchFamily="18" charset="0"/>
                        </a:rPr>
                        <a:t>II</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9"/>
                  </a:ext>
                </a:extLst>
              </a:tr>
              <a:tr h="386953">
                <a:tc>
                  <a:txBody>
                    <a:bodyPr/>
                    <a:lstStyle/>
                    <a:p>
                      <a:pPr algn="l"/>
                      <a:r>
                        <a:rPr lang="kk-KZ" sz="1300" b="0" dirty="0">
                          <a:solidFill>
                            <a:schemeClr val="tx1"/>
                          </a:solidFill>
                          <a:latin typeface="Times New Roman" pitchFamily="18" charset="0"/>
                          <a:cs typeface="Times New Roman" pitchFamily="18" charset="0"/>
                        </a:rPr>
                        <a:t>Ас</a:t>
                      </a:r>
                      <a:r>
                        <a:rPr lang="kk-KZ" sz="1300" b="0" baseline="0" dirty="0">
                          <a:solidFill>
                            <a:schemeClr val="tx1"/>
                          </a:solidFill>
                          <a:latin typeface="Times New Roman" pitchFamily="18" charset="0"/>
                          <a:cs typeface="Times New Roman" pitchFamily="18" charset="0"/>
                        </a:rPr>
                        <a:t> қорыту жолдары</a:t>
                      </a:r>
                      <a:endParaRPr lang="ru-RU" sz="1300" b="0" dirty="0">
                        <a:solidFill>
                          <a:schemeClr val="tx1"/>
                        </a:solidFill>
                        <a:latin typeface="Times New Roman" pitchFamily="18" charset="0"/>
                        <a:cs typeface="Times New Roman" pitchFamily="18" charset="0"/>
                      </a:endParaRPr>
                    </a:p>
                  </a:txBody>
                  <a:tcPr>
                    <a:solidFill>
                      <a:schemeClr val="accent1">
                        <a:lumMod val="20000"/>
                        <a:lumOff val="80000"/>
                      </a:schemeClr>
                    </a:solidFill>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13</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12</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extLst>
                  <a:ext uri="{0D108BD9-81ED-4DB2-BD59-A6C34878D82A}">
                    <a16:rowId xmlns:a16="http://schemas.microsoft.com/office/drawing/2014/main" xmlns="" val="10010"/>
                  </a:ext>
                </a:extLst>
              </a:tr>
              <a:tr h="483139">
                <a:tc>
                  <a:txBody>
                    <a:bodyPr/>
                    <a:lstStyle/>
                    <a:p>
                      <a:pPr algn="l"/>
                      <a:r>
                        <a:rPr lang="kk-KZ" sz="1300" b="0" dirty="0">
                          <a:solidFill>
                            <a:schemeClr val="tx1"/>
                          </a:solidFill>
                          <a:latin typeface="Times New Roman" pitchFamily="18" charset="0"/>
                          <a:cs typeface="Times New Roman" pitchFamily="18" charset="0"/>
                        </a:rPr>
                        <a:t>Бүйрек, қуық аурулары</a:t>
                      </a:r>
                      <a:endParaRPr lang="ru-RU" sz="13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1</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7</a:t>
                      </a:r>
                      <a:endParaRPr lang="ru-RU" sz="1300" b="0"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xmlns="" val="10011"/>
                  </a:ext>
                </a:extLst>
              </a:tr>
              <a:tr h="483139">
                <a:tc>
                  <a:txBody>
                    <a:bodyPr/>
                    <a:lstStyle/>
                    <a:p>
                      <a:pPr algn="l"/>
                      <a:r>
                        <a:rPr lang="kk-KZ" sz="1300" b="0" dirty="0">
                          <a:solidFill>
                            <a:schemeClr val="tx1"/>
                          </a:solidFill>
                          <a:latin typeface="Times New Roman" pitchFamily="18" charset="0"/>
                          <a:cs typeface="Times New Roman" pitchFamily="18" charset="0"/>
                        </a:rPr>
                        <a:t>Жарақат, улану,</a:t>
                      </a:r>
                      <a:r>
                        <a:rPr lang="kk-KZ" sz="1300" b="0" baseline="0" dirty="0">
                          <a:solidFill>
                            <a:schemeClr val="tx1"/>
                          </a:solidFill>
                          <a:latin typeface="Times New Roman" pitchFamily="18" charset="0"/>
                          <a:cs typeface="Times New Roman" pitchFamily="18" charset="0"/>
                        </a:rPr>
                        <a:t> усу, суға кету</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5</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2</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2"/>
                  </a:ext>
                </a:extLst>
              </a:tr>
              <a:tr h="483139">
                <a:tc>
                  <a:txBody>
                    <a:bodyPr/>
                    <a:lstStyle/>
                    <a:p>
                      <a:pPr algn="l"/>
                      <a:r>
                        <a:rPr lang="kk-KZ" sz="1300" b="0" dirty="0">
                          <a:solidFill>
                            <a:schemeClr val="tx1"/>
                          </a:solidFill>
                          <a:latin typeface="Times New Roman" pitchFamily="18" charset="0"/>
                          <a:cs typeface="Times New Roman" pitchFamily="18" charset="0"/>
                        </a:rPr>
                        <a:t>О.і суицид 15 – 17 жас</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sz="1300" b="0" dirty="0" smtClean="0">
                          <a:solidFill>
                            <a:schemeClr val="tx1"/>
                          </a:solidFill>
                          <a:latin typeface="Times New Roman" panose="02020603050405020304" pitchFamily="18" charset="0"/>
                          <a:cs typeface="Times New Roman" panose="02020603050405020304" pitchFamily="18" charset="0"/>
                        </a:rPr>
                        <a:t>-</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3"/>
                  </a:ext>
                </a:extLst>
              </a:tr>
              <a:tr h="286864">
                <a:tc>
                  <a:txBody>
                    <a:bodyPr/>
                    <a:lstStyle/>
                    <a:p>
                      <a:pPr algn="l"/>
                      <a:r>
                        <a:rPr lang="kk-KZ" sz="1300" b="0" dirty="0">
                          <a:solidFill>
                            <a:schemeClr val="tx1"/>
                          </a:solidFill>
                          <a:latin typeface="Times New Roman" pitchFamily="18" charset="0"/>
                          <a:cs typeface="Times New Roman" pitchFamily="18" charset="0"/>
                        </a:rPr>
                        <a:t>Басқа</a:t>
                      </a:r>
                      <a:r>
                        <a:rPr lang="kk-KZ" sz="1300" b="0" baseline="0" dirty="0">
                          <a:solidFill>
                            <a:schemeClr val="tx1"/>
                          </a:solidFill>
                          <a:latin typeface="Times New Roman" pitchFamily="18" charset="0"/>
                          <a:cs typeface="Times New Roman" pitchFamily="18" charset="0"/>
                        </a:rPr>
                        <a:t> себептер</a:t>
                      </a:r>
                      <a:endParaRPr lang="ru-RU" sz="1300" b="0" dirty="0">
                        <a:solidFill>
                          <a:schemeClr val="tx1"/>
                        </a:solidFill>
                        <a:latin typeface="Times New Roman" pitchFamily="18" charset="0"/>
                        <a:cs typeface="Times New Roman" pitchFamily="18" charset="0"/>
                      </a:endParaRPr>
                    </a:p>
                  </a:txBody>
                  <a:tcPr/>
                </a:tc>
                <a:tc>
                  <a:txBody>
                    <a:bodyPr/>
                    <a:lstStyle/>
                    <a:p>
                      <a:pPr algn="ctr"/>
                      <a:r>
                        <a:rPr lang="kk-KZ" sz="1300" b="0" dirty="0">
                          <a:solidFill>
                            <a:schemeClr val="tx1"/>
                          </a:solidFill>
                          <a:latin typeface="Times New Roman" panose="02020603050405020304" pitchFamily="18" charset="0"/>
                          <a:cs typeface="Times New Roman" panose="02020603050405020304" pitchFamily="18" charset="0"/>
                        </a:rPr>
                        <a:t>2</a:t>
                      </a:r>
                      <a:r>
                        <a:rPr lang="en-US" sz="1300" b="0" dirty="0">
                          <a:solidFill>
                            <a:schemeClr val="tx1"/>
                          </a:solidFill>
                          <a:latin typeface="Times New Roman" panose="02020603050405020304" pitchFamily="18" charset="0"/>
                          <a:cs typeface="Times New Roman" panose="02020603050405020304" pitchFamily="18" charset="0"/>
                        </a:rPr>
                        <a:t>5</a:t>
                      </a:r>
                      <a:endParaRPr lang="ru-RU" sz="1300" b="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300" b="0" dirty="0" smtClean="0">
                          <a:solidFill>
                            <a:schemeClr val="tx1"/>
                          </a:solidFill>
                          <a:latin typeface="Times New Roman" panose="02020603050405020304" pitchFamily="18" charset="0"/>
                          <a:cs typeface="Times New Roman" panose="02020603050405020304" pitchFamily="18" charset="0"/>
                        </a:rPr>
                        <a:t>13</a:t>
                      </a:r>
                      <a:endParaRPr lang="ru-RU" sz="1300" b="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4"/>
                  </a:ext>
                </a:extLst>
              </a:tr>
            </a:tbl>
          </a:graphicData>
        </a:graphic>
      </p:graphicFrame>
      <p:sp>
        <p:nvSpPr>
          <p:cNvPr id="4" name="Прямоугольник 3"/>
          <p:cNvSpPr/>
          <p:nvPr/>
        </p:nvSpPr>
        <p:spPr>
          <a:xfrm>
            <a:off x="1000100" y="1"/>
            <a:ext cx="8143900" cy="461665"/>
          </a:xfrm>
          <a:prstGeom prst="rect">
            <a:avLst/>
          </a:prstGeom>
          <a:noFill/>
        </p:spPr>
        <p:txBody>
          <a:bodyPr wrap="square" lIns="91440" tIns="45720" rIns="91440" bIns="45720">
            <a:spAutoFit/>
          </a:bodyPr>
          <a:lstStyle/>
          <a:p>
            <a:pPr algn="ctr"/>
            <a:r>
              <a:rPr lang="kk-KZ"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ЖАЛПЫ ӨЛІМ КӨРСЕТКІШІ                   </a:t>
            </a:r>
            <a:r>
              <a:rPr lang="kk-KZ"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слайд№13</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752050282"/>
      </p:ext>
    </p:extLst>
  </p:cSld>
  <p:clrMapOvr>
    <a:masterClrMapping/>
  </p:clrMapOvr>
  <p:transition>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2973687161"/>
              </p:ext>
            </p:extLst>
          </p:nvPr>
        </p:nvGraphicFramePr>
        <p:xfrm>
          <a:off x="251520" y="546939"/>
          <a:ext cx="8568952" cy="6047171"/>
        </p:xfrm>
        <a:graphic>
          <a:graphicData uri="http://schemas.openxmlformats.org/drawingml/2006/table">
            <a:tbl>
              <a:tblPr firstRow="1" bandRow="1">
                <a:tableStyleId>{7DF18680-E054-41AD-8BC1-D1AEF772440D}</a:tableStyleId>
              </a:tblPr>
              <a:tblGrid>
                <a:gridCol w="2980504">
                  <a:extLst>
                    <a:ext uri="{9D8B030D-6E8A-4147-A177-3AD203B41FA5}">
                      <a16:colId xmlns:a16="http://schemas.microsoft.com/office/drawing/2014/main" xmlns="" val="20000"/>
                    </a:ext>
                  </a:extLst>
                </a:gridCol>
                <a:gridCol w="2882464">
                  <a:extLst>
                    <a:ext uri="{9D8B030D-6E8A-4147-A177-3AD203B41FA5}">
                      <a16:colId xmlns:a16="http://schemas.microsoft.com/office/drawing/2014/main" xmlns="" val="20002"/>
                    </a:ext>
                  </a:extLst>
                </a:gridCol>
                <a:gridCol w="2705984">
                  <a:extLst>
                    <a:ext uri="{9D8B030D-6E8A-4147-A177-3AD203B41FA5}">
                      <a16:colId xmlns:a16="http://schemas.microsoft.com/office/drawing/2014/main" xmlns="" val="20004"/>
                    </a:ext>
                  </a:extLst>
                </a:gridCol>
              </a:tblGrid>
              <a:tr h="160783">
                <a:tc>
                  <a:txBody>
                    <a:bodyPr/>
                    <a:lstStyle/>
                    <a:p>
                      <a:pPr algn="ctr"/>
                      <a:r>
                        <a:rPr lang="kk-KZ" sz="1400" dirty="0">
                          <a:solidFill>
                            <a:srgbClr val="FF0000"/>
                          </a:solidFill>
                          <a:latin typeface="Times New Roman" pitchFamily="18" charset="0"/>
                          <a:cs typeface="Times New Roman" pitchFamily="18" charset="0"/>
                        </a:rPr>
                        <a:t>Атауы</a:t>
                      </a:r>
                      <a:endParaRPr lang="ru-RU" sz="1400" i="1" dirty="0">
                        <a:solidFill>
                          <a:srgbClr val="FF0000"/>
                        </a:solidFill>
                        <a:latin typeface="Times New Roman" pitchFamily="18" charset="0"/>
                        <a:cs typeface="Times New Roman" pitchFamily="18" charset="0"/>
                      </a:endParaRPr>
                    </a:p>
                  </a:txBody>
                  <a:tcPr/>
                </a:tc>
                <a:tc>
                  <a:txBody>
                    <a:bodyPr/>
                    <a:lstStyle/>
                    <a:p>
                      <a:pPr algn="ctr"/>
                      <a:r>
                        <a:rPr lang="kk-KZ" sz="1400" i="1" dirty="0" smtClean="0">
                          <a:solidFill>
                            <a:srgbClr val="FF0000"/>
                          </a:solidFill>
                          <a:latin typeface="Times New Roman" pitchFamily="18" charset="0"/>
                          <a:cs typeface="Times New Roman" pitchFamily="18" charset="0"/>
                        </a:rPr>
                        <a:t>2023</a:t>
                      </a:r>
                      <a:r>
                        <a:rPr lang="kk-KZ" sz="1400" i="1" baseline="0" dirty="0" smtClean="0">
                          <a:solidFill>
                            <a:srgbClr val="FF0000"/>
                          </a:solidFill>
                          <a:latin typeface="Times New Roman" pitchFamily="18" charset="0"/>
                          <a:cs typeface="Times New Roman" pitchFamily="18" charset="0"/>
                        </a:rPr>
                        <a:t> </a:t>
                      </a:r>
                      <a:r>
                        <a:rPr lang="kk-KZ" sz="1400" i="1" dirty="0">
                          <a:solidFill>
                            <a:srgbClr val="FF0000"/>
                          </a:solidFill>
                          <a:latin typeface="Times New Roman" pitchFamily="18" charset="0"/>
                          <a:cs typeface="Times New Roman" pitchFamily="18" charset="0"/>
                        </a:rPr>
                        <a:t>жыл</a:t>
                      </a:r>
                      <a:endParaRPr lang="ru-RU" sz="1400" i="1" dirty="0">
                        <a:solidFill>
                          <a:srgbClr val="FF0000"/>
                        </a:solidFill>
                        <a:latin typeface="Times New Roman" pitchFamily="18" charset="0"/>
                        <a:cs typeface="Times New Roman" pitchFamily="18" charset="0"/>
                      </a:endParaRPr>
                    </a:p>
                  </a:txBody>
                  <a:tcPr/>
                </a:tc>
                <a:tc>
                  <a:txBody>
                    <a:bodyPr/>
                    <a:lstStyle/>
                    <a:p>
                      <a:pPr algn="ctr"/>
                      <a:r>
                        <a:rPr lang="kk-KZ" sz="1400" i="1" dirty="0" smtClean="0">
                          <a:solidFill>
                            <a:srgbClr val="FF0000"/>
                          </a:solidFill>
                          <a:latin typeface="Times New Roman" pitchFamily="18" charset="0"/>
                          <a:cs typeface="Times New Roman" pitchFamily="18" charset="0"/>
                        </a:rPr>
                        <a:t>2024 жыл</a:t>
                      </a:r>
                      <a:endParaRPr lang="ru-RU" sz="1400"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286864">
                <a:tc>
                  <a:txBody>
                    <a:bodyPr/>
                    <a:lstStyle/>
                    <a:p>
                      <a:pPr algn="l"/>
                      <a:r>
                        <a:rPr lang="kk-KZ" sz="1400" dirty="0">
                          <a:solidFill>
                            <a:schemeClr val="tx1"/>
                          </a:solidFill>
                          <a:latin typeface="Times New Roman" pitchFamily="18" charset="0"/>
                          <a:cs typeface="Times New Roman" pitchFamily="18" charset="0"/>
                        </a:rPr>
                        <a:t>0-14жас аралығы</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itchFamily="18" charset="0"/>
                          <a:cs typeface="Times New Roman" pitchFamily="18" charset="0"/>
                        </a:rPr>
                        <a:t>3</a:t>
                      </a:r>
                      <a:endParaRPr lang="ru-RU" sz="1400" dirty="0">
                        <a:solidFill>
                          <a:schemeClr val="tx1"/>
                        </a:solidFill>
                        <a:latin typeface="Times New Roman" pitchFamily="18" charset="0"/>
                        <a:cs typeface="Times New Roman" pitchFamily="18" charset="0"/>
                      </a:endParaRPr>
                    </a:p>
                  </a:txBody>
                  <a:tcPr/>
                </a:tc>
                <a:tc>
                  <a:txBody>
                    <a:bodyPr/>
                    <a:lstStyle/>
                    <a:p>
                      <a:pPr algn="ctr"/>
                      <a:r>
                        <a:rPr lang="kk-KZ" sz="1400" dirty="0" smtClean="0">
                          <a:solidFill>
                            <a:schemeClr val="tx1"/>
                          </a:solidFill>
                          <a:latin typeface="Times New Roman" pitchFamily="18" charset="0"/>
                          <a:cs typeface="Times New Roman" pitchFamily="18" charset="0"/>
                        </a:rPr>
                        <a:t>8</a:t>
                      </a:r>
                      <a:endParaRPr lang="ru-RU" sz="1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286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a:solidFill>
                            <a:schemeClr val="tx1"/>
                          </a:solidFill>
                          <a:latin typeface="Times New Roman" pitchFamily="18" charset="0"/>
                          <a:cs typeface="Times New Roman" pitchFamily="18" charset="0"/>
                        </a:rPr>
                        <a:t>0-1жас</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itchFamily="18" charset="0"/>
                          <a:cs typeface="Times New Roman" pitchFamily="18" charset="0"/>
                        </a:rPr>
                        <a:t>1</a:t>
                      </a:r>
                      <a:r>
                        <a:rPr lang="en-US" sz="1400" dirty="0">
                          <a:solidFill>
                            <a:schemeClr val="tx1"/>
                          </a:solidFill>
                          <a:latin typeface="Times New Roman" pitchFamily="18" charset="0"/>
                          <a:cs typeface="Times New Roman" pitchFamily="18" charset="0"/>
                        </a:rPr>
                        <a:t>-1</a:t>
                      </a:r>
                      <a:r>
                        <a:rPr lang="ru-RU" sz="1400" dirty="0">
                          <a:solidFill>
                            <a:schemeClr val="tx1"/>
                          </a:solidFill>
                          <a:latin typeface="Times New Roman" pitchFamily="18" charset="0"/>
                          <a:cs typeface="Times New Roman" pitchFamily="18" charset="0"/>
                        </a:rPr>
                        <a:t>,2%</a:t>
                      </a:r>
                    </a:p>
                  </a:txBody>
                  <a:tcPr/>
                </a:tc>
                <a:tc>
                  <a:txBody>
                    <a:bodyPr/>
                    <a:lstStyle/>
                    <a:p>
                      <a:pPr algn="ctr"/>
                      <a:r>
                        <a:rPr lang="kk-KZ" sz="1400" dirty="0" smtClean="0">
                          <a:solidFill>
                            <a:schemeClr val="tx1"/>
                          </a:solidFill>
                          <a:latin typeface="Times New Roman" pitchFamily="18" charset="0"/>
                          <a:cs typeface="Times New Roman" pitchFamily="18" charset="0"/>
                        </a:rPr>
                        <a:t>7</a:t>
                      </a:r>
                      <a:endParaRPr lang="ru-RU" sz="1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2"/>
                  </a:ext>
                </a:extLst>
              </a:tr>
              <a:tr h="326111">
                <a:tc>
                  <a:txBody>
                    <a:bodyPr/>
                    <a:lstStyle/>
                    <a:p>
                      <a:pPr algn="l"/>
                      <a:r>
                        <a:rPr lang="kk-KZ" sz="1400" dirty="0">
                          <a:solidFill>
                            <a:schemeClr val="tx1"/>
                          </a:solidFill>
                          <a:latin typeface="Times New Roman" pitchFamily="18" charset="0"/>
                          <a:cs typeface="Times New Roman" pitchFamily="18" charset="0"/>
                        </a:rPr>
                        <a:t>0-7 күн</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itchFamily="18" charset="0"/>
                          <a:cs typeface="Times New Roman" pitchFamily="18" charset="0"/>
                        </a:rPr>
                        <a:t>-</a:t>
                      </a:r>
                    </a:p>
                  </a:txBody>
                  <a:tcPr/>
                </a:tc>
                <a:tc>
                  <a:txBody>
                    <a:bodyPr/>
                    <a:lstStyle/>
                    <a:p>
                      <a:pPr algn="ctr"/>
                      <a:r>
                        <a:rPr lang="kk-KZ" sz="1400" dirty="0" smtClean="0">
                          <a:solidFill>
                            <a:schemeClr val="tx1"/>
                          </a:solidFill>
                          <a:latin typeface="Times New Roman" pitchFamily="18" charset="0"/>
                          <a:cs typeface="Times New Roman" pitchFamily="18" charset="0"/>
                        </a:rPr>
                        <a:t>2</a:t>
                      </a:r>
                      <a:endParaRPr lang="ru-RU" sz="1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3"/>
                  </a:ext>
                </a:extLst>
              </a:tr>
              <a:tr h="326111">
                <a:tc>
                  <a:txBody>
                    <a:bodyPr/>
                    <a:lstStyle/>
                    <a:p>
                      <a:pPr algn="l"/>
                      <a:r>
                        <a:rPr lang="kk-KZ" sz="1400" dirty="0">
                          <a:solidFill>
                            <a:schemeClr val="tx1"/>
                          </a:solidFill>
                          <a:latin typeface="Times New Roman" pitchFamily="18" charset="0"/>
                          <a:cs typeface="Times New Roman" pitchFamily="18" charset="0"/>
                        </a:rPr>
                        <a:t>7-28күн</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itchFamily="18" charset="0"/>
                          <a:cs typeface="Times New Roman" pitchFamily="18" charset="0"/>
                        </a:rPr>
                        <a:t>-</a:t>
                      </a:r>
                    </a:p>
                  </a:txBody>
                  <a:tcPr/>
                </a:tc>
                <a:tc>
                  <a:txBody>
                    <a:bodyPr/>
                    <a:lstStyle/>
                    <a:p>
                      <a:pPr algn="ctr"/>
                      <a:r>
                        <a:rPr lang="kk-KZ" sz="1400" dirty="0" smtClean="0">
                          <a:solidFill>
                            <a:schemeClr val="tx1"/>
                          </a:solidFill>
                          <a:latin typeface="Times New Roman" pitchFamily="18" charset="0"/>
                          <a:cs typeface="Times New Roman" pitchFamily="18" charset="0"/>
                        </a:rPr>
                        <a:t>-</a:t>
                      </a:r>
                      <a:endParaRPr lang="ru-RU" sz="1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4"/>
                  </a:ext>
                </a:extLst>
              </a:tr>
              <a:tr h="8892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a:solidFill>
                            <a:schemeClr val="tx1"/>
                          </a:solidFill>
                          <a:latin typeface="Times New Roman" pitchFamily="18" charset="0"/>
                          <a:cs typeface="Times New Roman" pitchFamily="18" charset="0"/>
                        </a:rPr>
                        <a:t>Оның ішінде салмағы бойынша /500 – 999г/,</a:t>
                      </a:r>
                      <a:r>
                        <a:rPr lang="kk-KZ" sz="1400" baseline="0" dirty="0">
                          <a:solidFill>
                            <a:schemeClr val="tx1"/>
                          </a:solidFill>
                          <a:latin typeface="Times New Roman" pitchFamily="18" charset="0"/>
                          <a:cs typeface="Times New Roman" pitchFamily="18"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lang="kk-KZ" sz="1400" baseline="0" dirty="0">
                          <a:solidFill>
                            <a:schemeClr val="tx1"/>
                          </a:solidFill>
                          <a:latin typeface="Times New Roman" pitchFamily="18" charset="0"/>
                          <a:cs typeface="Times New Roman" pitchFamily="18" charset="0"/>
                        </a:rPr>
                        <a:t>/1000-1499г/</a:t>
                      </a:r>
                    </a:p>
                    <a:p>
                      <a:pPr marL="0" marR="0" indent="0" algn="l" defTabSz="914400" rtl="0" eaLnBrk="1" fontAlgn="auto" latinLnBrk="0" hangingPunct="1">
                        <a:lnSpc>
                          <a:spcPct val="100000"/>
                        </a:lnSpc>
                        <a:spcBef>
                          <a:spcPts val="0"/>
                        </a:spcBef>
                        <a:spcAft>
                          <a:spcPts val="0"/>
                        </a:spcAft>
                        <a:buClrTx/>
                        <a:buSzTx/>
                        <a:buFontTx/>
                        <a:buNone/>
                        <a:tabLst/>
                        <a:defRPr/>
                      </a:pPr>
                      <a:r>
                        <a:rPr lang="kk-KZ" sz="1400" b="0" baseline="0" dirty="0">
                          <a:solidFill>
                            <a:schemeClr val="tx1"/>
                          </a:solidFill>
                          <a:latin typeface="Times New Roman" pitchFamily="18" charset="0"/>
                          <a:cs typeface="Times New Roman" pitchFamily="18" charset="0"/>
                        </a:rPr>
                        <a:t>/1500-1999/</a:t>
                      </a:r>
                      <a:endParaRPr lang="ru-RU" sz="1400" b="0"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itchFamily="18" charset="0"/>
                          <a:cs typeface="Times New Roman" pitchFamily="18" charset="0"/>
                        </a:rPr>
                        <a:t>-</a:t>
                      </a:r>
                    </a:p>
                  </a:txBody>
                  <a:tcPr/>
                </a:tc>
                <a:tc>
                  <a:txBody>
                    <a:bodyPr/>
                    <a:lstStyle/>
                    <a:p>
                      <a:pPr algn="ctr"/>
                      <a:endParaRPr lang="kk-KZ" sz="1400" dirty="0" smtClean="0">
                        <a:solidFill>
                          <a:schemeClr val="tx1"/>
                        </a:solidFill>
                        <a:latin typeface="Times New Roman" pitchFamily="18" charset="0"/>
                        <a:cs typeface="Times New Roman" pitchFamily="18" charset="0"/>
                      </a:endParaRPr>
                    </a:p>
                    <a:p>
                      <a:pPr algn="ctr"/>
                      <a:r>
                        <a:rPr lang="kk-KZ" sz="1400" dirty="0" smtClean="0">
                          <a:solidFill>
                            <a:schemeClr val="tx1"/>
                          </a:solidFill>
                          <a:latin typeface="Times New Roman" pitchFamily="18" charset="0"/>
                          <a:cs typeface="Times New Roman" pitchFamily="18" charset="0"/>
                        </a:rPr>
                        <a:t>2</a:t>
                      </a:r>
                    </a:p>
                    <a:p>
                      <a:pPr algn="ctr"/>
                      <a:r>
                        <a:rPr lang="kk-KZ" sz="1400" dirty="0" smtClean="0">
                          <a:solidFill>
                            <a:schemeClr val="tx1"/>
                          </a:solidFill>
                          <a:latin typeface="Times New Roman" pitchFamily="18" charset="0"/>
                          <a:cs typeface="Times New Roman" pitchFamily="18" charset="0"/>
                        </a:rPr>
                        <a:t>1</a:t>
                      </a:r>
                      <a:endParaRPr lang="kk-KZ" sz="1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5"/>
                  </a:ext>
                </a:extLst>
              </a:tr>
              <a:tr h="286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a:solidFill>
                            <a:schemeClr val="tx1"/>
                          </a:solidFill>
                          <a:latin typeface="Times New Roman" pitchFamily="18" charset="0"/>
                          <a:cs typeface="Times New Roman" pitchFamily="18" charset="0"/>
                        </a:rPr>
                        <a:t>Туа біткен  ақаулар</a:t>
                      </a:r>
                      <a:r>
                        <a:rPr lang="kk-KZ" sz="1400" baseline="0" dirty="0">
                          <a:solidFill>
                            <a:schemeClr val="tx1"/>
                          </a:solidFill>
                          <a:latin typeface="Times New Roman" pitchFamily="18" charset="0"/>
                          <a:cs typeface="Times New Roman" pitchFamily="18" charset="0"/>
                        </a:rPr>
                        <a:t> </a:t>
                      </a:r>
                      <a:r>
                        <a:rPr lang="en-US" sz="1400" baseline="0" dirty="0">
                          <a:solidFill>
                            <a:schemeClr val="tx1"/>
                          </a:solidFill>
                          <a:latin typeface="Times New Roman" pitchFamily="18" charset="0"/>
                          <a:cs typeface="Times New Roman" pitchFamily="18" charset="0"/>
                        </a:rPr>
                        <a:t>(</a:t>
                      </a:r>
                      <a:r>
                        <a:rPr lang="kk-KZ" sz="1400" baseline="0" dirty="0">
                          <a:solidFill>
                            <a:schemeClr val="tx1"/>
                          </a:solidFill>
                          <a:latin typeface="Times New Roman" pitchFamily="18" charset="0"/>
                          <a:cs typeface="Times New Roman" pitchFamily="18" charset="0"/>
                        </a:rPr>
                        <a:t>ВПР</a:t>
                      </a:r>
                      <a:r>
                        <a:rPr lang="en-US" sz="1400" baseline="0" dirty="0">
                          <a:solidFill>
                            <a:schemeClr val="tx1"/>
                          </a:solidFill>
                          <a:latin typeface="Times New Roman" pitchFamily="18" charset="0"/>
                          <a:cs typeface="Times New Roman" pitchFamily="18" charset="0"/>
                        </a:rPr>
                        <a:t>)</a:t>
                      </a:r>
                      <a:endParaRPr lang="ru-RU" sz="1400" b="0"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itchFamily="18" charset="0"/>
                          <a:cs typeface="Times New Roman" pitchFamily="18" charset="0"/>
                        </a:rPr>
                        <a:t>-</a:t>
                      </a:r>
                    </a:p>
                  </a:txBody>
                  <a:tcPr/>
                </a:tc>
                <a:tc>
                  <a:txBody>
                    <a:bodyPr/>
                    <a:lstStyle/>
                    <a:p>
                      <a:pPr algn="ctr"/>
                      <a:r>
                        <a:rPr lang="kk-KZ" sz="1400" dirty="0" smtClean="0">
                          <a:solidFill>
                            <a:schemeClr val="tx1"/>
                          </a:solidFill>
                          <a:latin typeface="Times New Roman" pitchFamily="18" charset="0"/>
                          <a:cs typeface="Times New Roman" pitchFamily="18" charset="0"/>
                        </a:rPr>
                        <a:t>1</a:t>
                      </a:r>
                      <a:endParaRPr lang="ru-RU" sz="14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xmlns="" val="10006"/>
                  </a:ext>
                </a:extLst>
              </a:tr>
              <a:tr h="344237">
                <a:tc>
                  <a:txBody>
                    <a:bodyPr/>
                    <a:lstStyle/>
                    <a:p>
                      <a:pPr algn="l"/>
                      <a:r>
                        <a:rPr lang="kk-KZ" sz="1400" dirty="0">
                          <a:solidFill>
                            <a:schemeClr val="tx1"/>
                          </a:solidFill>
                          <a:latin typeface="Times New Roman" pitchFamily="18" charset="0"/>
                          <a:cs typeface="Times New Roman" pitchFamily="18" charset="0"/>
                        </a:rPr>
                        <a:t>Тыныс алу жолдары </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dirty="0"/>
                        <a:t>-</a:t>
                      </a:r>
                    </a:p>
                  </a:txBody>
                  <a:tcPr/>
                </a:tc>
                <a:tc>
                  <a:txBody>
                    <a:bodyPr/>
                    <a:lstStyle/>
                    <a:p>
                      <a:pPr algn="ctr"/>
                      <a:r>
                        <a:rPr lang="kk-KZ"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7"/>
                  </a:ext>
                </a:extLst>
              </a:tr>
              <a:tr h="344237">
                <a:tc>
                  <a:txBody>
                    <a:bodyPr/>
                    <a:lstStyle/>
                    <a:p>
                      <a:pPr algn="l"/>
                      <a:r>
                        <a:rPr lang="kk-KZ" sz="1400" dirty="0">
                          <a:solidFill>
                            <a:schemeClr val="tx1"/>
                          </a:solidFill>
                          <a:latin typeface="Times New Roman" pitchFamily="18" charset="0"/>
                          <a:cs typeface="Times New Roman" pitchFamily="18" charset="0"/>
                        </a:rPr>
                        <a:t>Жұқпалы аурулар</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dirty="0"/>
                        <a:t>-</a:t>
                      </a:r>
                    </a:p>
                  </a:txBody>
                  <a:tcPr/>
                </a:tc>
                <a:tc>
                  <a:txBody>
                    <a:bodyPr/>
                    <a:lstStyle/>
                    <a:p>
                      <a:pPr algn="ctr"/>
                      <a:r>
                        <a:rPr lang="kk-KZ" dirty="0" smtClean="0"/>
                        <a:t>-</a:t>
                      </a:r>
                      <a:endParaRPr lang="ru-RU" dirty="0"/>
                    </a:p>
                  </a:txBody>
                  <a:tcPr/>
                </a:tc>
                <a:extLst>
                  <a:ext uri="{0D108BD9-81ED-4DB2-BD59-A6C34878D82A}">
                    <a16:rowId xmlns:a16="http://schemas.microsoft.com/office/drawing/2014/main" xmlns="" val="10008"/>
                  </a:ext>
                </a:extLst>
              </a:tr>
              <a:tr h="286864">
                <a:tc gridSpan="3">
                  <a:txBody>
                    <a:bodyPr/>
                    <a:lstStyle/>
                    <a:p>
                      <a:pPr algn="ctr"/>
                      <a:r>
                        <a:rPr lang="kk-KZ" sz="1400" dirty="0" smtClean="0">
                          <a:solidFill>
                            <a:schemeClr val="tx1"/>
                          </a:solidFill>
                          <a:latin typeface="Times New Roman" pitchFamily="18" charset="0"/>
                          <a:cs typeface="Times New Roman" pitchFamily="18" charset="0"/>
                        </a:rPr>
                        <a:t>                                                      Өлім </a:t>
                      </a:r>
                      <a:r>
                        <a:rPr lang="kk-KZ" sz="1400" dirty="0">
                          <a:solidFill>
                            <a:schemeClr val="tx1"/>
                          </a:solidFill>
                          <a:latin typeface="Times New Roman" pitchFamily="18" charset="0"/>
                          <a:cs typeface="Times New Roman" pitchFamily="18" charset="0"/>
                        </a:rPr>
                        <a:t>орны</a:t>
                      </a:r>
                      <a:endParaRPr lang="ru-RU" sz="1400" b="1" dirty="0">
                        <a:solidFill>
                          <a:schemeClr val="tx1"/>
                        </a:solidFill>
                        <a:latin typeface="Times New Roman" pitchFamily="18" charset="0"/>
                        <a:cs typeface="Times New Roman" pitchFamily="18" charset="0"/>
                      </a:endParaRPr>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9"/>
                  </a:ext>
                </a:extLst>
              </a:tr>
              <a:tr h="487669">
                <a:tc>
                  <a:txBody>
                    <a:bodyPr/>
                    <a:lstStyle/>
                    <a:p>
                      <a:pPr algn="l"/>
                      <a:r>
                        <a:rPr lang="kk-KZ" sz="1400" dirty="0">
                          <a:solidFill>
                            <a:schemeClr val="tx1"/>
                          </a:solidFill>
                          <a:latin typeface="Times New Roman" pitchFamily="18" charset="0"/>
                          <a:cs typeface="Times New Roman" pitchFamily="18" charset="0"/>
                        </a:rPr>
                        <a:t>ОБА/ ОПО</a:t>
                      </a:r>
                      <a:r>
                        <a:rPr lang="kk-KZ" sz="1400" baseline="0" dirty="0">
                          <a:solidFill>
                            <a:schemeClr val="tx1"/>
                          </a:solidFill>
                          <a:latin typeface="Times New Roman" pitchFamily="18" charset="0"/>
                          <a:cs typeface="Times New Roman" pitchFamily="18" charset="0"/>
                        </a:rPr>
                        <a:t>/ ҚП/№2 АОА</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dirty="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chemeClr val="tx1"/>
                          </a:solidFill>
                          <a:latin typeface="Times New Roman" pitchFamily="18" charset="0"/>
                          <a:cs typeface="Times New Roman" pitchFamily="18" charset="0"/>
                        </a:rPr>
                        <a:t>ГРД-3;</a:t>
                      </a:r>
                      <a:r>
                        <a:rPr lang="ru-RU" sz="1400" baseline="0" dirty="0" smtClean="0">
                          <a:solidFill>
                            <a:schemeClr val="tx1"/>
                          </a:solidFill>
                          <a:latin typeface="Times New Roman" pitchFamily="18" charset="0"/>
                          <a:cs typeface="Times New Roman" pitchFamily="18" charset="0"/>
                        </a:rPr>
                        <a:t> АОБ2-2; ОДБ-1;</a:t>
                      </a:r>
                      <a:endParaRPr lang="ru-RU" sz="1400" dirty="0" smtClean="0"/>
                    </a:p>
                  </a:txBody>
                  <a:tcPr/>
                </a:tc>
                <a:extLst>
                  <a:ext uri="{0D108BD9-81ED-4DB2-BD59-A6C34878D82A}">
                    <a16:rowId xmlns:a16="http://schemas.microsoft.com/office/drawing/2014/main" xmlns="" val="10010"/>
                  </a:ext>
                </a:extLst>
              </a:tr>
              <a:tr h="1606439">
                <a:tc>
                  <a:txBody>
                    <a:bodyPr/>
                    <a:lstStyle/>
                    <a:p>
                      <a:pPr algn="l"/>
                      <a:r>
                        <a:rPr lang="kk-KZ" sz="1400" dirty="0">
                          <a:solidFill>
                            <a:schemeClr val="tx1"/>
                          </a:solidFill>
                          <a:latin typeface="Times New Roman" pitchFamily="18" charset="0"/>
                          <a:cs typeface="Times New Roman" pitchFamily="18" charset="0"/>
                        </a:rPr>
                        <a:t>Үйде</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itchFamily="18" charset="0"/>
                          <a:cs typeface="Times New Roman" pitchFamily="18" charset="0"/>
                        </a:rPr>
                        <a:t>2 </a:t>
                      </a:r>
                    </a:p>
                    <a:p>
                      <a:r>
                        <a:rPr kumimoji="0" lang="ru-RU" sz="1400" b="0" i="0" kern="1200" dirty="0">
                          <a:solidFill>
                            <a:schemeClr val="dk1"/>
                          </a:solidFill>
                          <a:latin typeface="Times New Roman" pitchFamily="18" charset="0"/>
                          <a:ea typeface="+mn-ea"/>
                          <a:cs typeface="Times New Roman" pitchFamily="18" charset="0"/>
                        </a:rPr>
                        <a:t>R 96 Другие виды внезапной смерти по неизвестной причине</a:t>
                      </a:r>
                    </a:p>
                    <a:p>
                      <a:r>
                        <a:rPr kumimoji="0" lang="ru-RU" sz="1400" b="0" i="0" kern="1200" dirty="0">
                          <a:solidFill>
                            <a:schemeClr val="dk1"/>
                          </a:solidFill>
                          <a:latin typeface="Times New Roman" pitchFamily="18" charset="0"/>
                          <a:ea typeface="+mn-ea"/>
                          <a:cs typeface="Times New Roman" pitchFamily="18" charset="0"/>
                        </a:rPr>
                        <a:t>W 13 Падение со здания или сооружения</a:t>
                      </a:r>
                    </a:p>
                    <a:p>
                      <a:r>
                        <a:rPr lang="ru-RU" dirty="0"/>
                        <a:t/>
                      </a:r>
                      <a:br>
                        <a:rPr lang="ru-RU" dirty="0"/>
                      </a:br>
                      <a:endParaRPr lang="ru-RU" dirty="0"/>
                    </a:p>
                  </a:txBody>
                  <a:tcPr/>
                </a:tc>
                <a:tc>
                  <a:txBody>
                    <a:bodyPr/>
                    <a:lstStyle/>
                    <a:p>
                      <a:r>
                        <a:rPr lang="kk-KZ" sz="1400" dirty="0" smtClean="0">
                          <a:latin typeface="Times New Roman" panose="02020603050405020304" pitchFamily="18" charset="0"/>
                          <a:cs typeface="Times New Roman" panose="02020603050405020304" pitchFamily="18" charset="0"/>
                        </a:rPr>
                        <a:t>                   1</a:t>
                      </a:r>
                    </a:p>
                    <a:p>
                      <a:endParaRPr lang="kk-KZ" sz="1400" dirty="0" smtClean="0">
                        <a:latin typeface="Times New Roman" panose="02020603050405020304" pitchFamily="18" charset="0"/>
                        <a:cs typeface="Times New Roman" panose="02020603050405020304" pitchFamily="18" charset="0"/>
                      </a:endParaRPr>
                    </a:p>
                    <a:p>
                      <a:r>
                        <a:rPr lang="kk-KZ" sz="1400" dirty="0" smtClean="0">
                          <a:latin typeface="Times New Roman" panose="02020603050405020304" pitchFamily="18" charset="0"/>
                          <a:cs typeface="Times New Roman" panose="02020603050405020304" pitchFamily="18" charset="0"/>
                        </a:rPr>
                        <a:t>Механическая асфиксия.</a:t>
                      </a:r>
                    </a:p>
                  </a:txBody>
                  <a:tcPr/>
                </a:tc>
                <a:extLst>
                  <a:ext uri="{0D108BD9-81ED-4DB2-BD59-A6C34878D82A}">
                    <a16:rowId xmlns:a16="http://schemas.microsoft.com/office/drawing/2014/main" xmlns="" val="10011"/>
                  </a:ext>
                </a:extLst>
              </a:tr>
            </a:tbl>
          </a:graphicData>
        </a:graphic>
      </p:graphicFrame>
      <p:sp>
        <p:nvSpPr>
          <p:cNvPr id="4" name="Прямоугольник 3"/>
          <p:cNvSpPr/>
          <p:nvPr/>
        </p:nvSpPr>
        <p:spPr>
          <a:xfrm>
            <a:off x="2483768" y="-99392"/>
            <a:ext cx="5929354" cy="646331"/>
          </a:xfrm>
          <a:prstGeom prst="rect">
            <a:avLst/>
          </a:prstGeom>
          <a:noFill/>
        </p:spPr>
        <p:txBody>
          <a:bodyPr wrap="square" lIns="91440" tIns="45720" rIns="91440" bIns="45720">
            <a:spAutoFit/>
          </a:bodyPr>
          <a:lstStyle/>
          <a:p>
            <a:pPr algn="ctr"/>
            <a:r>
              <a:rPr lang="kk-KZ" sz="3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БАЛА ӨЛІМІ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слайд№14</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4210578776"/>
      </p:ext>
    </p:extLst>
  </p:cSld>
  <p:clrMapOvr>
    <a:masterClrMapping/>
  </p:clrMapOvr>
  <p:transition>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42910" y="503555"/>
            <a:ext cx="8072494" cy="400110"/>
          </a:xfrm>
          <a:prstGeom prst="rect">
            <a:avLst/>
          </a:prstGeom>
        </p:spPr>
        <p:txBody>
          <a:bodyPr wrap="square">
            <a:spAutoFit/>
          </a:bodyPr>
          <a:lstStyle/>
          <a:p>
            <a:pPr algn="ctr"/>
            <a:r>
              <a:rPr lang="kk-KZ" sz="2000" b="1" i="1" dirty="0">
                <a:solidFill>
                  <a:srgbClr val="FF0000"/>
                </a:solidFill>
                <a:latin typeface="Times New Roman" pitchFamily="18" charset="0"/>
                <a:cs typeface="Times New Roman" pitchFamily="18" charset="0"/>
              </a:rPr>
              <a:t>0-1 жастағы бала шетінеуін шешу жолдары                      слайд№15 </a:t>
            </a:r>
            <a:endParaRPr lang="ru-RU" sz="2000" b="1" i="1" dirty="0">
              <a:solidFill>
                <a:srgbClr val="FF0000"/>
              </a:solidFill>
              <a:latin typeface="Times New Roman" pitchFamily="18" charset="0"/>
              <a:cs typeface="Times New Roman" pitchFamily="18" charset="0"/>
            </a:endParaRPr>
          </a:p>
        </p:txBody>
      </p:sp>
      <p:sp>
        <p:nvSpPr>
          <p:cNvPr id="5" name="Содержимое 2"/>
          <p:cNvSpPr>
            <a:spLocks noGrp="1"/>
          </p:cNvSpPr>
          <p:nvPr>
            <p:ph sz="quarter" idx="1"/>
          </p:nvPr>
        </p:nvSpPr>
        <p:spPr>
          <a:xfrm>
            <a:off x="251520" y="1700808"/>
            <a:ext cx="8712968" cy="4444546"/>
          </a:xfrm>
        </p:spPr>
        <p:txBody>
          <a:bodyPr>
            <a:noAutofit/>
          </a:bodyPr>
          <a:lstStyle/>
          <a:p>
            <a:pPr algn="just"/>
            <a:r>
              <a:rPr lang="ru-RU" sz="1400" dirty="0">
                <a:latin typeface="Times New Roman" pitchFamily="18" charset="0"/>
                <a:cs typeface="Times New Roman" pitchFamily="18" charset="0"/>
              </a:rPr>
              <a:t>    Н</a:t>
            </a:r>
            <a:r>
              <a:rPr lang="kk-KZ" sz="1400" dirty="0">
                <a:latin typeface="Times New Roman" pitchFamily="18" charset="0"/>
                <a:cs typeface="Times New Roman" pitchFamily="18" charset="0"/>
              </a:rPr>
              <a:t>әресте шетінеуі </a:t>
            </a:r>
            <a:r>
              <a:rPr lang="kk-KZ" sz="1400" dirty="0" smtClean="0">
                <a:latin typeface="Times New Roman" pitchFamily="18" charset="0"/>
                <a:cs typeface="Times New Roman" pitchFamily="18" charset="0"/>
              </a:rPr>
              <a:t>2023 </a:t>
            </a:r>
            <a:r>
              <a:rPr lang="kk-KZ" sz="1400" dirty="0">
                <a:latin typeface="Times New Roman" pitchFamily="18" charset="0"/>
                <a:cs typeface="Times New Roman" pitchFamily="18" charset="0"/>
              </a:rPr>
              <a:t>жылы </a:t>
            </a:r>
            <a:r>
              <a:rPr lang="kk-KZ" sz="1400" dirty="0" smtClean="0">
                <a:latin typeface="Times New Roman" pitchFamily="18" charset="0"/>
                <a:cs typeface="Times New Roman" pitchFamily="18" charset="0"/>
              </a:rPr>
              <a:t>1,2</a:t>
            </a:r>
            <a:r>
              <a:rPr lang="ru-RU" sz="1400" dirty="0" smtClean="0">
                <a:latin typeface="Times New Roman" pitchFamily="18" charset="0"/>
                <a:cs typeface="Times New Roman" pitchFamily="18" charset="0"/>
              </a:rPr>
              <a:t>‰</a:t>
            </a:r>
            <a:r>
              <a:rPr lang="kk-KZ" sz="1400" dirty="0" smtClean="0">
                <a:latin typeface="Times New Roman" pitchFamily="18" charset="0"/>
                <a:cs typeface="Times New Roman" pitchFamily="18" charset="0"/>
              </a:rPr>
              <a:t> </a:t>
            </a:r>
            <a:r>
              <a:rPr lang="kk-KZ" sz="1400" dirty="0">
                <a:latin typeface="Times New Roman" pitchFamily="18" charset="0"/>
                <a:cs typeface="Times New Roman" pitchFamily="18" charset="0"/>
              </a:rPr>
              <a:t>болып, </a:t>
            </a:r>
            <a:r>
              <a:rPr lang="kk-KZ" sz="1400" dirty="0" smtClean="0">
                <a:latin typeface="Times New Roman" pitchFamily="18" charset="0"/>
                <a:cs typeface="Times New Roman" pitchFamily="18" charset="0"/>
              </a:rPr>
              <a:t>2024 </a:t>
            </a:r>
            <a:r>
              <a:rPr lang="kk-KZ" sz="1400" dirty="0">
                <a:latin typeface="Times New Roman" pitchFamily="18" charset="0"/>
                <a:cs typeface="Times New Roman" pitchFamily="18" charset="0"/>
              </a:rPr>
              <a:t>жылы </a:t>
            </a:r>
            <a:r>
              <a:rPr lang="kk-KZ" sz="1400" dirty="0" smtClean="0">
                <a:latin typeface="Times New Roman" pitchFamily="18" charset="0"/>
                <a:cs typeface="Times New Roman" pitchFamily="18" charset="0"/>
              </a:rPr>
              <a:t>10,4</a:t>
            </a:r>
            <a:r>
              <a:rPr lang="ru-RU" sz="1400" dirty="0" smtClean="0">
                <a:latin typeface="Times New Roman" pitchFamily="18" charset="0"/>
                <a:cs typeface="Times New Roman" pitchFamily="18" charset="0"/>
              </a:rPr>
              <a:t>‰</a:t>
            </a:r>
            <a:r>
              <a:rPr lang="kk-KZ" sz="1400" dirty="0">
                <a:latin typeface="Times New Roman" pitchFamily="18" charset="0"/>
                <a:cs typeface="Times New Roman" pitchFamily="18" charset="0"/>
              </a:rPr>
              <a:t>. Нәресте шетінеуінің алдын алу мақсатында уақытынан бұрын босану қаупі бар аналарға алдын алу шаралары, яғни экстаргенитальды патологиясы болса емдеу сауықтыру жұмыстары күндізгі аурухана арқылы жүргізіліп, несеп анализинде бактерия анықталған жағдайда антибиотиктер тағайындалып, уролог кеңесіне жолданады. ЮНИСЕФ бағдарламасының универсалды – прогрессивті модель патронаж қызметі бойынша барлық участокте жұмысы жалғастырылуда. </a:t>
            </a:r>
            <a:endParaRPr lang="kk-KZ" sz="1400" dirty="0" smtClean="0">
              <a:latin typeface="Times New Roman" pitchFamily="18" charset="0"/>
              <a:cs typeface="Times New Roman" pitchFamily="18" charset="0"/>
            </a:endParaRPr>
          </a:p>
          <a:p>
            <a:pPr algn="just"/>
            <a:r>
              <a:rPr lang="ru-RU" sz="1400" dirty="0" err="1" smtClean="0">
                <a:latin typeface="Times New Roman" pitchFamily="18" charset="0"/>
                <a:cs typeface="Times New Roman" pitchFamily="18" charset="0"/>
              </a:rPr>
              <a:t>Жүкті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босанатын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босанған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әйелдерге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және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ұрпақты</a:t>
            </a:r>
            <a:r>
              <a:rPr lang="ru-RU" sz="1400" dirty="0">
                <a:latin typeface="Times New Roman" pitchFamily="18" charset="0"/>
                <a:cs typeface="Times New Roman" pitchFamily="18" charset="0"/>
              </a:rPr>
              <a:t> болу </a:t>
            </a:r>
            <a:r>
              <a:rPr lang="ru-RU" sz="1400" dirty="0" err="1">
                <a:latin typeface="Times New Roman" pitchFamily="18" charset="0"/>
                <a:cs typeface="Times New Roman" pitchFamily="18" charset="0"/>
              </a:rPr>
              <a:t>жасындағы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әйелдерге</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медициналық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көмекті</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жетілдіру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шаралары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туралы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Қазақстан</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Республикасы</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Денсаулық</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сақтау</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министрінің</a:t>
            </a:r>
            <a:r>
              <a:rPr lang="ru-RU" sz="1400" dirty="0">
                <a:latin typeface="Times New Roman" pitchFamily="18" charset="0"/>
                <a:cs typeface="Times New Roman" pitchFamily="18" charset="0"/>
              </a:rPr>
              <a:t> </a:t>
            </a:r>
            <a:r>
              <a:rPr lang="ru-RU" sz="1400" b="1" i="1" dirty="0">
                <a:latin typeface="Times New Roman" pitchFamily="18" charset="0"/>
                <a:cs typeface="Times New Roman" pitchFamily="18" charset="0"/>
              </a:rPr>
              <a:t>2022 </a:t>
            </a:r>
            <a:r>
              <a:rPr lang="ru-RU" sz="1400" b="1" i="1" dirty="0" err="1">
                <a:latin typeface="Times New Roman" pitchFamily="18" charset="0"/>
                <a:cs typeface="Times New Roman" pitchFamily="18" charset="0"/>
              </a:rPr>
              <a:t>жылғы</a:t>
            </a:r>
            <a:r>
              <a:rPr lang="ru-RU" sz="1400" b="1" i="1" dirty="0">
                <a:latin typeface="Times New Roman" pitchFamily="18" charset="0"/>
                <a:cs typeface="Times New Roman" pitchFamily="18" charset="0"/>
              </a:rPr>
              <a:t> 7 </a:t>
            </a:r>
            <a:r>
              <a:rPr lang="ru-RU" sz="1400" b="1" i="1" dirty="0" err="1">
                <a:latin typeface="Times New Roman" pitchFamily="18" charset="0"/>
                <a:cs typeface="Times New Roman" pitchFamily="18" charset="0"/>
              </a:rPr>
              <a:t>желтоқсандағы</a:t>
            </a:r>
            <a:r>
              <a:rPr lang="ru-RU" sz="1400" b="1" i="1" dirty="0">
                <a:latin typeface="Times New Roman" pitchFamily="18" charset="0"/>
                <a:cs typeface="Times New Roman" pitchFamily="18" charset="0"/>
              </a:rPr>
              <a:t> №156 </a:t>
            </a:r>
            <a:r>
              <a:rPr lang="ru-RU" sz="1400" b="1" i="1" dirty="0" err="1">
                <a:latin typeface="Times New Roman" pitchFamily="18" charset="0"/>
                <a:cs typeface="Times New Roman" pitchFamily="18" charset="0"/>
              </a:rPr>
              <a:t>бұйрығы</a:t>
            </a:r>
            <a:r>
              <a:rPr lang="ru-RU" sz="1400" b="1" i="1" dirty="0">
                <a:latin typeface="Times New Roman" pitchFamily="18" charset="0"/>
                <a:cs typeface="Times New Roman" pitchFamily="18" charset="0"/>
              </a:rPr>
              <a:t> </a:t>
            </a:r>
            <a:r>
              <a:rPr lang="ru-RU" sz="1400" dirty="0" err="1">
                <a:latin typeface="Times New Roman" pitchFamily="18" charset="0"/>
                <a:cs typeface="Times New Roman" pitchFamily="18" charset="0"/>
              </a:rPr>
              <a:t>бойынша</a:t>
            </a:r>
            <a:r>
              <a:rPr lang="ru-RU" sz="1400" dirty="0">
                <a:latin typeface="Times New Roman" pitchFamily="18" charset="0"/>
                <a:cs typeface="Times New Roman" pitchFamily="18" charset="0"/>
              </a:rPr>
              <a:t> 2023 </a:t>
            </a:r>
            <a:r>
              <a:rPr lang="ru-RU" sz="1400" dirty="0" err="1">
                <a:latin typeface="Times New Roman" pitchFamily="18" charset="0"/>
                <a:cs typeface="Times New Roman" pitchFamily="18" charset="0"/>
              </a:rPr>
              <a:t>жылғы</a:t>
            </a:r>
            <a:r>
              <a:rPr lang="ru-RU" sz="1400" dirty="0">
                <a:latin typeface="Times New Roman" pitchFamily="18" charset="0"/>
                <a:cs typeface="Times New Roman" pitchFamily="18" charset="0"/>
              </a:rPr>
              <a:t> </a:t>
            </a:r>
            <a:r>
              <a:rPr lang="kk-KZ" sz="1400" b="1" u="sng" dirty="0">
                <a:latin typeface="Times New Roman" pitchFamily="18" charset="0"/>
                <a:cs typeface="Times New Roman" pitchFamily="18" charset="0"/>
              </a:rPr>
              <a:t>2В тобындағы </a:t>
            </a:r>
            <a:r>
              <a:rPr lang="kk-KZ" sz="1400" dirty="0">
                <a:latin typeface="Times New Roman" pitchFamily="18" charset="0"/>
                <a:cs typeface="Times New Roman" pitchFamily="18" charset="0"/>
              </a:rPr>
              <a:t>әйелдер саны - </a:t>
            </a:r>
            <a:r>
              <a:rPr lang="kk-KZ" sz="1400" dirty="0" smtClean="0">
                <a:latin typeface="Times New Roman" pitchFamily="18" charset="0"/>
                <a:cs typeface="Times New Roman" pitchFamily="18" charset="0"/>
              </a:rPr>
              <a:t>38,соның </a:t>
            </a:r>
            <a:r>
              <a:rPr lang="kk-KZ" sz="1400" dirty="0">
                <a:latin typeface="Times New Roman" pitchFamily="18" charset="0"/>
                <a:cs typeface="Times New Roman" pitchFamily="18" charset="0"/>
              </a:rPr>
              <a:t>ішіндегі контрацепция – </a:t>
            </a:r>
            <a:r>
              <a:rPr lang="kk-KZ" sz="1400" dirty="0" smtClean="0">
                <a:latin typeface="Times New Roman" pitchFamily="18" charset="0"/>
                <a:cs typeface="Times New Roman" pitchFamily="18" charset="0"/>
              </a:rPr>
              <a:t>38 </a:t>
            </a:r>
            <a:r>
              <a:rPr lang="kk-KZ" sz="1400" dirty="0">
                <a:latin typeface="Times New Roman" pitchFamily="18" charset="0"/>
                <a:cs typeface="Times New Roman" pitchFamily="18" charset="0"/>
              </a:rPr>
              <a:t>- 100</a:t>
            </a:r>
            <a:r>
              <a:rPr lang="ru-RU" sz="1400" dirty="0">
                <a:latin typeface="Times New Roman" pitchFamily="18" charset="0"/>
                <a:cs typeface="Times New Roman" pitchFamily="18" charset="0"/>
              </a:rPr>
              <a:t>%</a:t>
            </a:r>
            <a:r>
              <a:rPr lang="kk-KZ" sz="1400" dirty="0">
                <a:latin typeface="Times New Roman" pitchFamily="18" charset="0"/>
                <a:cs typeface="Times New Roman" pitchFamily="18" charset="0"/>
              </a:rPr>
              <a:t>. Сонымен қатар </a:t>
            </a:r>
            <a:r>
              <a:rPr lang="kk-KZ" sz="1400" b="1" u="sng" dirty="0">
                <a:latin typeface="Times New Roman" pitchFamily="18" charset="0"/>
                <a:cs typeface="Times New Roman" pitchFamily="18" charset="0"/>
              </a:rPr>
              <a:t>5 тобындағы</a:t>
            </a:r>
            <a:r>
              <a:rPr lang="kk-KZ" sz="1400" dirty="0">
                <a:latin typeface="Times New Roman" pitchFamily="18" charset="0"/>
                <a:cs typeface="Times New Roman" pitchFamily="18" charset="0"/>
              </a:rPr>
              <a:t> әйелдер саны </a:t>
            </a:r>
            <a:r>
              <a:rPr lang="kk-KZ" sz="1400" dirty="0" smtClean="0">
                <a:latin typeface="Times New Roman" pitchFamily="18" charset="0"/>
                <a:cs typeface="Times New Roman" pitchFamily="18" charset="0"/>
              </a:rPr>
              <a:t>-217, </a:t>
            </a:r>
            <a:r>
              <a:rPr lang="kk-KZ" sz="1400" dirty="0">
                <a:latin typeface="Times New Roman" pitchFamily="18" charset="0"/>
                <a:cs typeface="Times New Roman" pitchFamily="18" charset="0"/>
              </a:rPr>
              <a:t>ішінде контрацепция - </a:t>
            </a:r>
            <a:r>
              <a:rPr lang="kk-KZ" sz="1400" dirty="0" smtClean="0">
                <a:latin typeface="Times New Roman" pitchFamily="18" charset="0"/>
                <a:cs typeface="Times New Roman" pitchFamily="18" charset="0"/>
              </a:rPr>
              <a:t>208 </a:t>
            </a:r>
            <a:r>
              <a:rPr lang="kk-KZ" sz="1400" dirty="0">
                <a:latin typeface="Times New Roman" pitchFamily="18" charset="0"/>
                <a:cs typeface="Times New Roman" pitchFamily="18" charset="0"/>
              </a:rPr>
              <a:t>– </a:t>
            </a:r>
            <a:r>
              <a:rPr lang="kk-KZ" sz="1400" dirty="0" smtClean="0">
                <a:latin typeface="Times New Roman" pitchFamily="18" charset="0"/>
                <a:cs typeface="Times New Roman" pitchFamily="18" charset="0"/>
              </a:rPr>
              <a:t>95,8 </a:t>
            </a:r>
            <a:r>
              <a:rPr lang="kk-KZ" sz="1400" dirty="0">
                <a:latin typeface="Times New Roman" pitchFamily="18" charset="0"/>
                <a:cs typeface="Times New Roman" pitchFamily="18" charset="0"/>
              </a:rPr>
              <a:t>%. Осы сала бойынша түсіндірме жұмыстары жүргізіліп және ресурсты бөлмесінде аптаның әр сейсенбі,бейсенбі күндері ата-аналарға баланы қосымша тамақтандыру бойынша сабақтар тұрақты өткізіледі.</a:t>
            </a:r>
          </a:p>
          <a:p>
            <a:pPr algn="just">
              <a:buNone/>
            </a:pPr>
            <a:r>
              <a:rPr lang="kk-KZ" sz="1400" dirty="0">
                <a:latin typeface="Times New Roman" pitchFamily="18" charset="0"/>
                <a:cs typeface="Times New Roman" pitchFamily="18" charset="0"/>
              </a:rPr>
              <a:t>          Сонымен қатар патронаж қызметі сапасын арттыру, қадағалауды күшейту. Бала көтеру жасындағы әйелдермен нақты жұмыс: алдын-алу бөлімінің жұмысын жақсарту, ЖТД – дің қадағалауын жақсарту. </a:t>
            </a:r>
          </a:p>
          <a:p>
            <a:pPr algn="just">
              <a:buNone/>
            </a:pPr>
            <a:r>
              <a:rPr lang="kk-KZ" sz="1400" dirty="0">
                <a:latin typeface="Times New Roman" pitchFamily="18" charset="0"/>
                <a:cs typeface="Times New Roman" pitchFamily="18" charset="0"/>
              </a:rPr>
              <a:t>      «Аңсаған сәби» бағдарламасы бойынша Экстракорпоральді ұрықтандыру арқылы </a:t>
            </a:r>
            <a:r>
              <a:rPr lang="kk-KZ" sz="1400" dirty="0" smtClean="0">
                <a:latin typeface="Times New Roman" pitchFamily="18" charset="0"/>
                <a:cs typeface="Times New Roman" pitchFamily="18" charset="0"/>
              </a:rPr>
              <a:t>15 </a:t>
            </a:r>
            <a:r>
              <a:rPr lang="kk-KZ" sz="1400" dirty="0">
                <a:latin typeface="Times New Roman" pitchFamily="18" charset="0"/>
                <a:cs typeface="Times New Roman" pitchFamily="18" charset="0"/>
              </a:rPr>
              <a:t>әйел жоспарға қойылды. </a:t>
            </a:r>
            <a:r>
              <a:rPr lang="kk-KZ" sz="1400" dirty="0" smtClean="0">
                <a:latin typeface="Times New Roman" pitchFamily="18" charset="0"/>
                <a:cs typeface="Times New Roman" pitchFamily="18" charset="0"/>
              </a:rPr>
              <a:t>14 </a:t>
            </a:r>
            <a:r>
              <a:rPr lang="kk-KZ" sz="1400" dirty="0">
                <a:latin typeface="Times New Roman" pitchFamily="18" charset="0"/>
                <a:cs typeface="Times New Roman" pitchFamily="18" charset="0"/>
              </a:rPr>
              <a:t>әйел </a:t>
            </a:r>
            <a:r>
              <a:rPr lang="kk-KZ" sz="1400" dirty="0" smtClean="0">
                <a:latin typeface="Times New Roman" pitchFamily="18" charset="0"/>
                <a:cs typeface="Times New Roman" pitchFamily="18" charset="0"/>
              </a:rPr>
              <a:t>жіберіліп, 1 әйел отбасылық жағдайына байланысты бас тартты.</a:t>
            </a:r>
            <a:endParaRPr lang="kk-KZ" sz="1400" dirty="0">
              <a:latin typeface="Times New Roman" pitchFamily="18" charset="0"/>
              <a:cs typeface="Times New Roman" pitchFamily="18" charset="0"/>
            </a:endParaRPr>
          </a:p>
          <a:p>
            <a:pPr algn="just">
              <a:buNone/>
            </a:pPr>
            <a:r>
              <a:rPr lang="kk-KZ" sz="1400" dirty="0">
                <a:latin typeface="Times New Roman" pitchFamily="18" charset="0"/>
                <a:cs typeface="Times New Roman" pitchFamily="18" charset="0"/>
              </a:rPr>
              <a:t>    Экстракорпоральді ұрықтандыру арқылы оң нәтиже бергендер – </a:t>
            </a:r>
            <a:r>
              <a:rPr lang="kk-KZ" sz="1400" dirty="0" smtClean="0">
                <a:latin typeface="Times New Roman" pitchFamily="18" charset="0"/>
                <a:cs typeface="Times New Roman" pitchFamily="18" charset="0"/>
              </a:rPr>
              <a:t>7, </a:t>
            </a:r>
            <a:r>
              <a:rPr lang="kk-KZ" sz="1400" dirty="0">
                <a:latin typeface="Times New Roman" pitchFamily="18" charset="0"/>
                <a:cs typeface="Times New Roman" pitchFamily="18" charset="0"/>
              </a:rPr>
              <a:t>о.і.  д</a:t>
            </a:r>
            <a:r>
              <a:rPr lang="kk-KZ" sz="1400" dirty="0" smtClean="0">
                <a:latin typeface="Times New Roman" pitchFamily="18" charset="0"/>
                <a:cs typeface="Times New Roman" pitchFamily="18" charset="0"/>
              </a:rPr>
              <a:t>аму кезеңінде – </a:t>
            </a:r>
            <a:r>
              <a:rPr lang="kk-KZ" sz="1400" dirty="0">
                <a:latin typeface="Times New Roman" pitchFamily="18" charset="0"/>
                <a:cs typeface="Times New Roman" pitchFamily="18" charset="0"/>
              </a:rPr>
              <a:t>3</a:t>
            </a:r>
            <a:r>
              <a:rPr lang="kk-KZ" sz="1400" dirty="0" smtClean="0">
                <a:latin typeface="Times New Roman" pitchFamily="18" charset="0"/>
                <a:cs typeface="Times New Roman" pitchFamily="18" charset="0"/>
              </a:rPr>
              <a:t>, </a:t>
            </a:r>
            <a:r>
              <a:rPr lang="kk-KZ" sz="1400" dirty="0">
                <a:latin typeface="Times New Roman" pitchFamily="18" charset="0"/>
                <a:cs typeface="Times New Roman" pitchFamily="18" charset="0"/>
              </a:rPr>
              <a:t>теріс нәтиже берген – 4</a:t>
            </a:r>
            <a:r>
              <a:rPr lang="kk-KZ" sz="1400" dirty="0" smtClean="0">
                <a:latin typeface="Times New Roman" pitchFamily="18" charset="0"/>
                <a:cs typeface="Times New Roman" pitchFamily="18" charset="0"/>
              </a:rPr>
              <a:t>.</a:t>
            </a:r>
            <a:endParaRPr lang="kk-KZ" sz="1400" dirty="0">
              <a:latin typeface="Times New Roman" pitchFamily="18" charset="0"/>
              <a:cs typeface="Times New Roman" pitchFamily="18" charset="0"/>
            </a:endParaRPr>
          </a:p>
          <a:p>
            <a:pPr algn="just">
              <a:buNone/>
            </a:pPr>
            <a:r>
              <a:rPr lang="kk-KZ" sz="1400" dirty="0">
                <a:latin typeface="Times New Roman" pitchFamily="18" charset="0"/>
                <a:cs typeface="Times New Roman" pitchFamily="18" charset="0"/>
              </a:rPr>
              <a:t>    </a:t>
            </a:r>
          </a:p>
          <a:p>
            <a:pPr algn="just">
              <a:buNone/>
            </a:pPr>
            <a:endParaRPr lang="kk-KZ" sz="1400" dirty="0">
              <a:latin typeface="Times New Roman" pitchFamily="18" charset="0"/>
              <a:cs typeface="Times New Roman" pitchFamily="18" charset="0"/>
            </a:endParaRPr>
          </a:p>
        </p:txBody>
      </p:sp>
    </p:spTree>
    <p:extLst>
      <p:ext uri="{BB962C8B-B14F-4D97-AF65-F5344CB8AC3E}">
        <p14:creationId xmlns:p14="http://schemas.microsoft.com/office/powerpoint/2010/main" val="2633341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3917867325"/>
              </p:ext>
            </p:extLst>
          </p:nvPr>
        </p:nvGraphicFramePr>
        <p:xfrm>
          <a:off x="500034" y="908719"/>
          <a:ext cx="7960398" cy="5400600"/>
        </p:xfrm>
        <a:graphic>
          <a:graphicData uri="http://schemas.openxmlformats.org/drawingml/2006/table">
            <a:tbl>
              <a:tblPr firstRow="1" bandRow="1">
                <a:tableStyleId>{7DF18680-E054-41AD-8BC1-D1AEF772440D}</a:tableStyleId>
              </a:tblPr>
              <a:tblGrid>
                <a:gridCol w="2199758">
                  <a:extLst>
                    <a:ext uri="{9D8B030D-6E8A-4147-A177-3AD203B41FA5}">
                      <a16:colId xmlns:a16="http://schemas.microsoft.com/office/drawing/2014/main" xmlns="" val="20000"/>
                    </a:ext>
                  </a:extLst>
                </a:gridCol>
                <a:gridCol w="1224136">
                  <a:extLst>
                    <a:ext uri="{9D8B030D-6E8A-4147-A177-3AD203B41FA5}">
                      <a16:colId xmlns:a16="http://schemas.microsoft.com/office/drawing/2014/main" xmlns="" val="20001"/>
                    </a:ext>
                  </a:extLst>
                </a:gridCol>
                <a:gridCol w="1368152">
                  <a:extLst>
                    <a:ext uri="{9D8B030D-6E8A-4147-A177-3AD203B41FA5}">
                      <a16:colId xmlns:a16="http://schemas.microsoft.com/office/drawing/2014/main" xmlns="" val="20002"/>
                    </a:ext>
                  </a:extLst>
                </a:gridCol>
                <a:gridCol w="1728192">
                  <a:extLst>
                    <a:ext uri="{9D8B030D-6E8A-4147-A177-3AD203B41FA5}">
                      <a16:colId xmlns:a16="http://schemas.microsoft.com/office/drawing/2014/main" xmlns="" val="20003"/>
                    </a:ext>
                  </a:extLst>
                </a:gridCol>
                <a:gridCol w="1440160">
                  <a:extLst>
                    <a:ext uri="{9D8B030D-6E8A-4147-A177-3AD203B41FA5}">
                      <a16:colId xmlns:a16="http://schemas.microsoft.com/office/drawing/2014/main" xmlns="" val="20004"/>
                    </a:ext>
                  </a:extLst>
                </a:gridCol>
              </a:tblGrid>
              <a:tr h="719629">
                <a:tc>
                  <a:txBody>
                    <a:bodyPr/>
                    <a:lstStyle/>
                    <a:p>
                      <a:pPr algn="ctr"/>
                      <a:r>
                        <a:rPr lang="kk-KZ" dirty="0">
                          <a:solidFill>
                            <a:schemeClr val="tx1"/>
                          </a:solidFill>
                          <a:latin typeface="Times New Roman" pitchFamily="18" charset="0"/>
                          <a:cs typeface="Times New Roman" pitchFamily="18" charset="0"/>
                        </a:rPr>
                        <a:t> Атауы</a:t>
                      </a:r>
                      <a:endParaRPr lang="ru-RU" i="1" dirty="0">
                        <a:solidFill>
                          <a:schemeClr val="tx1"/>
                        </a:solidFill>
                        <a:latin typeface="Times New Roman" pitchFamily="18" charset="0"/>
                        <a:cs typeface="Times New Roman" pitchFamily="18" charset="0"/>
                      </a:endParaRPr>
                    </a:p>
                  </a:txBody>
                  <a:tcPr/>
                </a:tc>
                <a:tc gridSpan="2">
                  <a:txBody>
                    <a:bodyPr/>
                    <a:lstStyle/>
                    <a:p>
                      <a:pPr algn="ctr"/>
                      <a:r>
                        <a:rPr lang="kk-KZ" dirty="0">
                          <a:solidFill>
                            <a:schemeClr val="tx1"/>
                          </a:solidFill>
                          <a:latin typeface="Times New Roman" pitchFamily="18" charset="0"/>
                          <a:cs typeface="Times New Roman" pitchFamily="18" charset="0"/>
                        </a:rPr>
                        <a:t>Ерлерді қарау бөлмесі</a:t>
                      </a:r>
                      <a:endParaRPr lang="ru-RU" i="1" dirty="0">
                        <a:solidFill>
                          <a:schemeClr val="tx1"/>
                        </a:solidFill>
                        <a:latin typeface="Times New Roman" pitchFamily="18" charset="0"/>
                        <a:cs typeface="Times New Roman" pitchFamily="18" charset="0"/>
                      </a:endParaRPr>
                    </a:p>
                  </a:txBody>
                  <a:tcPr/>
                </a:tc>
                <a:tc hMerge="1">
                  <a:txBody>
                    <a:bodyPr/>
                    <a:lstStyle/>
                    <a:p>
                      <a:endParaRPr lang="ru-RU"/>
                    </a:p>
                  </a:txBody>
                  <a:tcPr/>
                </a:tc>
                <a:tc gridSpan="2">
                  <a:txBody>
                    <a:bodyPr/>
                    <a:lstStyle/>
                    <a:p>
                      <a:pPr algn="ctr"/>
                      <a:r>
                        <a:rPr lang="kk-KZ" dirty="0">
                          <a:solidFill>
                            <a:schemeClr val="tx1"/>
                          </a:solidFill>
                          <a:latin typeface="Times New Roman" pitchFamily="18" charset="0"/>
                          <a:cs typeface="Times New Roman" pitchFamily="18" charset="0"/>
                        </a:rPr>
                        <a:t>Әйелдерді қарау бөлмесі</a:t>
                      </a:r>
                      <a:endParaRPr lang="ru-RU" i="1" dirty="0">
                        <a:solidFill>
                          <a:schemeClr val="tx1"/>
                        </a:solidFill>
                        <a:latin typeface="Times New Roman" pitchFamily="18" charset="0"/>
                        <a:cs typeface="Times New Roman" pitchFamily="18" charset="0"/>
                      </a:endParaRPr>
                    </a:p>
                  </a:txBody>
                  <a:tcPr/>
                </a:tc>
                <a:tc hMerge="1">
                  <a:txBody>
                    <a:bodyPr/>
                    <a:lstStyle/>
                    <a:p>
                      <a:endParaRPr lang="ru-RU"/>
                    </a:p>
                  </a:txBody>
                  <a:tcPr/>
                </a:tc>
                <a:extLst>
                  <a:ext uri="{0D108BD9-81ED-4DB2-BD59-A6C34878D82A}">
                    <a16:rowId xmlns:a16="http://schemas.microsoft.com/office/drawing/2014/main" xmlns="" val="10000"/>
                  </a:ext>
                </a:extLst>
              </a:tr>
              <a:tr h="505128">
                <a:tc>
                  <a:txBody>
                    <a:bodyPr/>
                    <a:lstStyle/>
                    <a:p>
                      <a:pPr algn="ctr"/>
                      <a:endParaRPr lang="ru-RU" dirty="0">
                        <a:solidFill>
                          <a:schemeClr val="tx1"/>
                        </a:solidFill>
                        <a:latin typeface="Times New Roman" pitchFamily="18" charset="0"/>
                        <a:cs typeface="Times New Roman" pitchFamily="18" charset="0"/>
                      </a:endParaRPr>
                    </a:p>
                  </a:txBody>
                  <a:tcPr/>
                </a:tc>
                <a:tc>
                  <a:txBody>
                    <a:bodyPr/>
                    <a:lstStyle/>
                    <a:p>
                      <a:pPr algn="ctr"/>
                      <a:r>
                        <a:rPr lang="kk-KZ" sz="1600" b="1" i="1" dirty="0">
                          <a:solidFill>
                            <a:schemeClr val="tx1"/>
                          </a:solidFill>
                          <a:latin typeface="Times New Roman" pitchFamily="18" charset="0"/>
                          <a:cs typeface="Times New Roman" pitchFamily="18" charset="0"/>
                        </a:rPr>
                        <a:t>2023</a:t>
                      </a:r>
                      <a:r>
                        <a:rPr lang="kk-KZ" sz="1600" b="1" i="1" baseline="0" dirty="0">
                          <a:solidFill>
                            <a:schemeClr val="tx1"/>
                          </a:solidFill>
                          <a:latin typeface="Times New Roman" pitchFamily="18" charset="0"/>
                          <a:cs typeface="Times New Roman" pitchFamily="18" charset="0"/>
                        </a:rPr>
                        <a:t> </a:t>
                      </a:r>
                      <a:r>
                        <a:rPr lang="kk-KZ" sz="1600" b="1" i="1" dirty="0">
                          <a:solidFill>
                            <a:schemeClr val="tx1"/>
                          </a:solidFill>
                          <a:latin typeface="Times New Roman" pitchFamily="18" charset="0"/>
                          <a:cs typeface="Times New Roman" pitchFamily="18" charset="0"/>
                        </a:rPr>
                        <a:t>ж</a:t>
                      </a:r>
                      <a:endParaRPr lang="ru-RU" sz="1600" b="1" i="1" dirty="0">
                        <a:solidFill>
                          <a:schemeClr val="tx1"/>
                        </a:solidFill>
                        <a:latin typeface="Times New Roman" pitchFamily="18" charset="0"/>
                        <a:cs typeface="Times New Roman" pitchFamily="18" charset="0"/>
                      </a:endParaRPr>
                    </a:p>
                  </a:txBody>
                  <a:tcPr/>
                </a:tc>
                <a:tc>
                  <a:txBody>
                    <a:bodyPr/>
                    <a:lstStyle/>
                    <a:p>
                      <a:pPr algn="ctr"/>
                      <a:r>
                        <a:rPr lang="kk-KZ" sz="1600" b="1" i="1" dirty="0" smtClean="0">
                          <a:solidFill>
                            <a:schemeClr val="tx1"/>
                          </a:solidFill>
                          <a:latin typeface="Times New Roman" pitchFamily="18" charset="0"/>
                          <a:cs typeface="Times New Roman" pitchFamily="18" charset="0"/>
                        </a:rPr>
                        <a:t>2024</a:t>
                      </a:r>
                      <a:r>
                        <a:rPr lang="kk-KZ" sz="1600" b="1" i="1" baseline="0" dirty="0" smtClean="0">
                          <a:solidFill>
                            <a:schemeClr val="tx1"/>
                          </a:solidFill>
                          <a:latin typeface="Times New Roman" pitchFamily="18" charset="0"/>
                          <a:cs typeface="Times New Roman" pitchFamily="18" charset="0"/>
                        </a:rPr>
                        <a:t> </a:t>
                      </a:r>
                      <a:r>
                        <a:rPr lang="kk-KZ" sz="1600" b="1" i="1" dirty="0">
                          <a:solidFill>
                            <a:schemeClr val="tx1"/>
                          </a:solidFill>
                          <a:latin typeface="Times New Roman" pitchFamily="18" charset="0"/>
                          <a:cs typeface="Times New Roman" pitchFamily="18" charset="0"/>
                        </a:rPr>
                        <a:t>ж</a:t>
                      </a:r>
                      <a:endParaRPr lang="ru-RU" sz="1600" b="1" i="1" dirty="0">
                        <a:solidFill>
                          <a:schemeClr val="tx1"/>
                        </a:solidFill>
                        <a:latin typeface="Times New Roman" pitchFamily="18" charset="0"/>
                        <a:cs typeface="Times New Roman" pitchFamily="18" charset="0"/>
                      </a:endParaRPr>
                    </a:p>
                  </a:txBody>
                  <a:tcPr/>
                </a:tc>
                <a:tc>
                  <a:txBody>
                    <a:bodyPr/>
                    <a:lstStyle/>
                    <a:p>
                      <a:pPr algn="ctr"/>
                      <a:r>
                        <a:rPr lang="kk-KZ" sz="1600" b="1" i="1" dirty="0" smtClean="0">
                          <a:solidFill>
                            <a:schemeClr val="tx1"/>
                          </a:solidFill>
                          <a:latin typeface="Times New Roman" pitchFamily="18" charset="0"/>
                          <a:cs typeface="Times New Roman" pitchFamily="18" charset="0"/>
                        </a:rPr>
                        <a:t>2023</a:t>
                      </a:r>
                      <a:r>
                        <a:rPr lang="kk-KZ" sz="1600" b="1" i="1" baseline="0" dirty="0" smtClean="0">
                          <a:solidFill>
                            <a:schemeClr val="tx1"/>
                          </a:solidFill>
                          <a:latin typeface="Times New Roman" pitchFamily="18" charset="0"/>
                          <a:cs typeface="Times New Roman" pitchFamily="18" charset="0"/>
                        </a:rPr>
                        <a:t> </a:t>
                      </a:r>
                      <a:r>
                        <a:rPr lang="kk-KZ" sz="1600" b="1" i="1" dirty="0" smtClean="0">
                          <a:solidFill>
                            <a:schemeClr val="tx1"/>
                          </a:solidFill>
                          <a:latin typeface="Times New Roman" pitchFamily="18" charset="0"/>
                          <a:cs typeface="Times New Roman" pitchFamily="18" charset="0"/>
                        </a:rPr>
                        <a:t>ж</a:t>
                      </a:r>
                      <a:endParaRPr lang="ru-RU" sz="1600" b="1" i="1" dirty="0">
                        <a:solidFill>
                          <a:schemeClr val="tx1"/>
                        </a:solidFill>
                        <a:latin typeface="Times New Roman" pitchFamily="18" charset="0"/>
                        <a:cs typeface="Times New Roman" pitchFamily="18" charset="0"/>
                      </a:endParaRPr>
                    </a:p>
                  </a:txBody>
                  <a:tcPr/>
                </a:tc>
                <a:tc>
                  <a:txBody>
                    <a:bodyPr/>
                    <a:lstStyle/>
                    <a:p>
                      <a:pPr algn="ctr"/>
                      <a:r>
                        <a:rPr lang="ru-RU" sz="1600" b="1" i="1" dirty="0" smtClean="0">
                          <a:latin typeface="Times New Roman" panose="02020603050405020304" pitchFamily="18" charset="0"/>
                          <a:cs typeface="Times New Roman" panose="02020603050405020304" pitchFamily="18" charset="0"/>
                        </a:rPr>
                        <a:t>2024 ж</a:t>
                      </a:r>
                      <a:endParaRPr lang="ru-RU" sz="1600" b="1" i="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875318">
                <a:tc>
                  <a:txBody>
                    <a:bodyPr/>
                    <a:lstStyle/>
                    <a:p>
                      <a:pPr algn="ctr"/>
                      <a:r>
                        <a:rPr lang="kk-KZ" dirty="0">
                          <a:solidFill>
                            <a:schemeClr val="tx1"/>
                          </a:solidFill>
                          <a:latin typeface="Times New Roman" pitchFamily="18" charset="0"/>
                          <a:cs typeface="Times New Roman" pitchFamily="18" charset="0"/>
                        </a:rPr>
                        <a:t>Алғашқы емханаға</a:t>
                      </a:r>
                      <a:r>
                        <a:rPr lang="kk-KZ" baseline="0" dirty="0">
                          <a:solidFill>
                            <a:schemeClr val="tx1"/>
                          </a:solidFill>
                          <a:latin typeface="Times New Roman" pitchFamily="18" charset="0"/>
                          <a:cs typeface="Times New Roman" pitchFamily="18" charset="0"/>
                        </a:rPr>
                        <a:t> келгендер </a:t>
                      </a:r>
                      <a:endParaRPr lang="ru-RU" dirty="0">
                        <a:solidFill>
                          <a:schemeClr val="tx1"/>
                        </a:solidFill>
                        <a:latin typeface="Times New Roman" pitchFamily="18" charset="0"/>
                        <a:cs typeface="Times New Roman" pitchFamily="18" charset="0"/>
                      </a:endParaRPr>
                    </a:p>
                  </a:txBody>
                  <a:tcPr/>
                </a:tc>
                <a:tc>
                  <a:txBody>
                    <a:bodyPr/>
                    <a:lstStyle/>
                    <a:p>
                      <a:pPr algn="ctr"/>
                      <a:r>
                        <a:rPr lang="kk-KZ" dirty="0">
                          <a:solidFill>
                            <a:schemeClr val="tx1"/>
                          </a:solidFill>
                          <a:latin typeface="Times New Roman" panose="02020603050405020304" pitchFamily="18" charset="0"/>
                          <a:cs typeface="Times New Roman" panose="02020603050405020304" pitchFamily="18" charset="0"/>
                        </a:rPr>
                        <a:t>11734</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dirty="0" smtClean="0">
                          <a:solidFill>
                            <a:schemeClr val="tx1"/>
                          </a:solidFill>
                          <a:latin typeface="Times New Roman" panose="02020603050405020304" pitchFamily="18" charset="0"/>
                          <a:cs typeface="Times New Roman" panose="02020603050405020304" pitchFamily="18" charset="0"/>
                        </a:rPr>
                        <a:t>11651</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14389</a:t>
                      </a:r>
                    </a:p>
                  </a:txBody>
                  <a:tcPr/>
                </a:tc>
                <a:tc>
                  <a:txBody>
                    <a:bodyPr/>
                    <a:lstStyle/>
                    <a:p>
                      <a:pPr algn="ctr"/>
                      <a:r>
                        <a:rPr lang="ru-RU" sz="1800" dirty="0" smtClean="0">
                          <a:latin typeface="Times New Roman" panose="02020603050405020304" pitchFamily="18" charset="0"/>
                          <a:cs typeface="Times New Roman" panose="02020603050405020304" pitchFamily="18" charset="0"/>
                        </a:rPr>
                        <a:t>11651</a:t>
                      </a:r>
                    </a:p>
                    <a:p>
                      <a:pPr algn="ctr"/>
                      <a:endParaRPr lang="ru-RU"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875318">
                <a:tc>
                  <a:txBody>
                    <a:bodyPr/>
                    <a:lstStyle/>
                    <a:p>
                      <a:pPr algn="ctr"/>
                      <a:r>
                        <a:rPr lang="kk-KZ" dirty="0">
                          <a:solidFill>
                            <a:schemeClr val="tx1"/>
                          </a:solidFill>
                          <a:latin typeface="Times New Roman" pitchFamily="18" charset="0"/>
                          <a:cs typeface="Times New Roman" pitchFamily="18" charset="0"/>
                        </a:rPr>
                        <a:t>Қаралу бөлмесінен</a:t>
                      </a:r>
                      <a:r>
                        <a:rPr lang="kk-KZ" baseline="0" dirty="0">
                          <a:solidFill>
                            <a:schemeClr val="tx1"/>
                          </a:solidFill>
                          <a:latin typeface="Times New Roman" pitchFamily="18" charset="0"/>
                          <a:cs typeface="Times New Roman" pitchFamily="18" charset="0"/>
                        </a:rPr>
                        <a:t> өткендер</a:t>
                      </a:r>
                      <a:endParaRPr lang="ru-RU" dirty="0">
                        <a:solidFill>
                          <a:schemeClr val="tx1"/>
                        </a:solidFill>
                        <a:latin typeface="Times New Roman" pitchFamily="18" charset="0"/>
                        <a:cs typeface="Times New Roman" pitchFamily="18" charset="0"/>
                      </a:endParaRPr>
                    </a:p>
                  </a:txBody>
                  <a:tcPr/>
                </a:tc>
                <a:tc>
                  <a:txBody>
                    <a:bodyPr/>
                    <a:lstStyle/>
                    <a:p>
                      <a:pPr algn="ctr"/>
                      <a:r>
                        <a:rPr lang="kk-KZ" dirty="0">
                          <a:solidFill>
                            <a:schemeClr val="tx1"/>
                          </a:solidFill>
                          <a:latin typeface="Times New Roman" panose="02020603050405020304" pitchFamily="18" charset="0"/>
                          <a:cs typeface="Times New Roman" panose="02020603050405020304" pitchFamily="18" charset="0"/>
                        </a:rPr>
                        <a:t>8941-76,2</a:t>
                      </a:r>
                      <a:r>
                        <a:rPr lang="ru-RU" dirty="0">
                          <a:solidFill>
                            <a:schemeClr val="tx1"/>
                          </a:solidFill>
                          <a:latin typeface="Times New Roman" panose="02020603050405020304" pitchFamily="18" charset="0"/>
                          <a:cs typeface="Times New Roman" panose="02020603050405020304" pitchFamily="18" charset="0"/>
                        </a:rPr>
                        <a:t>%</a:t>
                      </a:r>
                    </a:p>
                  </a:txBody>
                  <a:tcPr/>
                </a:tc>
                <a:tc>
                  <a:txBody>
                    <a:bodyPr/>
                    <a:lstStyle/>
                    <a:p>
                      <a:pPr algn="ctr"/>
                      <a:r>
                        <a:rPr lang="kk-KZ" dirty="0" smtClean="0">
                          <a:solidFill>
                            <a:schemeClr val="tx1"/>
                          </a:solidFill>
                          <a:latin typeface="Times New Roman" panose="02020603050405020304" pitchFamily="18" charset="0"/>
                          <a:cs typeface="Times New Roman" panose="02020603050405020304" pitchFamily="18" charset="0"/>
                        </a:rPr>
                        <a:t>6261-54</a:t>
                      </a:r>
                      <a:r>
                        <a:rPr lang="ru-RU" dirty="0" smtClean="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13237-92%</a:t>
                      </a:r>
                    </a:p>
                  </a:txBody>
                  <a:tcPr/>
                </a:tc>
                <a:tc>
                  <a:txBody>
                    <a:bodyPr/>
                    <a:lstStyle/>
                    <a:p>
                      <a:pPr algn="ctr"/>
                      <a:r>
                        <a:rPr lang="ru-RU" sz="1800" dirty="0" smtClean="0">
                          <a:latin typeface="Times New Roman" panose="02020603050405020304" pitchFamily="18" charset="0"/>
                          <a:cs typeface="Times New Roman" panose="02020603050405020304" pitchFamily="18" charset="0"/>
                        </a:rPr>
                        <a:t>9483-81,3%</a:t>
                      </a:r>
                      <a:endParaRPr lang="ru-RU"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r h="875318">
                <a:tc>
                  <a:txBody>
                    <a:bodyPr/>
                    <a:lstStyle/>
                    <a:p>
                      <a:pPr algn="ctr"/>
                      <a:r>
                        <a:rPr lang="kk-KZ" dirty="0">
                          <a:solidFill>
                            <a:schemeClr val="tx1"/>
                          </a:solidFill>
                          <a:latin typeface="Times New Roman" pitchFamily="18" charset="0"/>
                          <a:cs typeface="Times New Roman" pitchFamily="18" charset="0"/>
                        </a:rPr>
                        <a:t>Оның  ішінде</a:t>
                      </a:r>
                      <a:r>
                        <a:rPr lang="kk-KZ" baseline="0" dirty="0">
                          <a:solidFill>
                            <a:schemeClr val="tx1"/>
                          </a:solidFill>
                          <a:latin typeface="Times New Roman" pitchFamily="18" charset="0"/>
                          <a:cs typeface="Times New Roman" pitchFamily="18" charset="0"/>
                        </a:rPr>
                        <a:t> </a:t>
                      </a:r>
                      <a:r>
                        <a:rPr lang="kk-KZ" dirty="0">
                          <a:solidFill>
                            <a:schemeClr val="tx1"/>
                          </a:solidFill>
                          <a:latin typeface="Times New Roman" pitchFamily="18" charset="0"/>
                          <a:cs typeface="Times New Roman" pitchFamily="18" charset="0"/>
                        </a:rPr>
                        <a:t>65 жастан</a:t>
                      </a:r>
                      <a:r>
                        <a:rPr lang="kk-KZ" baseline="0" dirty="0">
                          <a:solidFill>
                            <a:schemeClr val="tx1"/>
                          </a:solidFill>
                          <a:latin typeface="Times New Roman" pitchFamily="18" charset="0"/>
                          <a:cs typeface="Times New Roman" pitchFamily="18" charset="0"/>
                        </a:rPr>
                        <a:t> жоғары</a:t>
                      </a:r>
                      <a:endParaRPr lang="ru-RU" dirty="0">
                        <a:solidFill>
                          <a:schemeClr val="tx1"/>
                        </a:solidFill>
                        <a:latin typeface="Times New Roman" pitchFamily="18" charset="0"/>
                        <a:cs typeface="Times New Roman"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548-6,1%</a:t>
                      </a:r>
                    </a:p>
                  </a:txBody>
                  <a:tcPr/>
                </a:tc>
                <a:tc>
                  <a:txBody>
                    <a:bodyPr/>
                    <a:lstStyle/>
                    <a:p>
                      <a:pPr algn="ctr"/>
                      <a:r>
                        <a:rPr lang="ru-RU" dirty="0" smtClean="0">
                          <a:solidFill>
                            <a:schemeClr val="tx1"/>
                          </a:solidFill>
                          <a:latin typeface="Times New Roman" panose="02020603050405020304" pitchFamily="18" charset="0"/>
                          <a:cs typeface="Times New Roman" panose="02020603050405020304" pitchFamily="18" charset="0"/>
                        </a:rPr>
                        <a:t>487-7,7%</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625-4,7%</a:t>
                      </a:r>
                    </a:p>
                  </a:txBody>
                  <a:tcPr/>
                </a:tc>
                <a:tc>
                  <a:txBody>
                    <a:bodyPr/>
                    <a:lstStyle/>
                    <a:p>
                      <a:pPr algn="ctr"/>
                      <a:r>
                        <a:rPr lang="ru-RU" sz="1800" dirty="0" smtClean="0">
                          <a:latin typeface="Times New Roman" panose="02020603050405020304" pitchFamily="18" charset="0"/>
                          <a:cs typeface="Times New Roman" panose="02020603050405020304" pitchFamily="18" charset="0"/>
                        </a:rPr>
                        <a:t>515-5,4%</a:t>
                      </a:r>
                      <a:endParaRPr lang="ru-RU"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4"/>
                  </a:ext>
                </a:extLst>
              </a:tr>
              <a:tr h="674571">
                <a:tc>
                  <a:txBody>
                    <a:bodyPr/>
                    <a:lstStyle/>
                    <a:p>
                      <a:pPr algn="ctr"/>
                      <a:r>
                        <a:rPr lang="kk-KZ" dirty="0">
                          <a:solidFill>
                            <a:schemeClr val="tx1"/>
                          </a:solidFill>
                          <a:latin typeface="Times New Roman" pitchFamily="18" charset="0"/>
                          <a:cs typeface="Times New Roman" pitchFamily="18" charset="0"/>
                        </a:rPr>
                        <a:t>Анықталған ақаулар</a:t>
                      </a:r>
                      <a:endParaRPr lang="ru-RU" dirty="0">
                        <a:solidFill>
                          <a:schemeClr val="tx1"/>
                        </a:solidFill>
                        <a:latin typeface="Times New Roman" pitchFamily="18" charset="0"/>
                        <a:cs typeface="Times New Roman"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194-2,2%</a:t>
                      </a:r>
                    </a:p>
                  </a:txBody>
                  <a:tcPr/>
                </a:tc>
                <a:tc>
                  <a:txBody>
                    <a:bodyPr/>
                    <a:lstStyle/>
                    <a:p>
                      <a:pPr algn="ctr"/>
                      <a:r>
                        <a:rPr lang="ru-RU" dirty="0" smtClean="0">
                          <a:solidFill>
                            <a:schemeClr val="tx1"/>
                          </a:solidFill>
                          <a:latin typeface="Times New Roman" panose="02020603050405020304" pitchFamily="18" charset="0"/>
                          <a:cs typeface="Times New Roman" panose="02020603050405020304" pitchFamily="18" charset="0"/>
                        </a:rPr>
                        <a:t>235-3,7%</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481-3,6%</a:t>
                      </a:r>
                    </a:p>
                  </a:txBody>
                  <a:tcPr/>
                </a:tc>
                <a:tc>
                  <a:txBody>
                    <a:bodyPr/>
                    <a:lstStyle/>
                    <a:p>
                      <a:pPr algn="ctr"/>
                      <a:r>
                        <a:rPr lang="ru-RU" sz="1800" dirty="0" smtClean="0">
                          <a:latin typeface="Times New Roman" panose="02020603050405020304" pitchFamily="18" charset="0"/>
                          <a:cs typeface="Times New Roman" panose="02020603050405020304" pitchFamily="18" charset="0"/>
                        </a:rPr>
                        <a:t>1199-12,6%</a:t>
                      </a:r>
                      <a:endParaRPr lang="ru-RU"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5"/>
                  </a:ext>
                </a:extLst>
              </a:tr>
              <a:tr h="875318">
                <a:tc>
                  <a:txBody>
                    <a:bodyPr/>
                    <a:lstStyle/>
                    <a:p>
                      <a:pPr algn="ctr"/>
                      <a:r>
                        <a:rPr lang="kk-KZ" dirty="0">
                          <a:solidFill>
                            <a:schemeClr val="tx1"/>
                          </a:solidFill>
                          <a:latin typeface="Times New Roman" pitchFamily="18" charset="0"/>
                          <a:cs typeface="Times New Roman" pitchFamily="18" charset="0"/>
                        </a:rPr>
                        <a:t>Оның  ішінде 65 жастан жоғары</a:t>
                      </a:r>
                      <a:endParaRPr lang="ru-RU" dirty="0">
                        <a:solidFill>
                          <a:schemeClr val="tx1"/>
                        </a:solidFill>
                        <a:latin typeface="Times New Roman" pitchFamily="18" charset="0"/>
                        <a:cs typeface="Times New Roman"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25-12,8%</a:t>
                      </a:r>
                    </a:p>
                  </a:txBody>
                  <a:tcPr/>
                </a:tc>
                <a:tc>
                  <a:txBody>
                    <a:bodyPr/>
                    <a:lstStyle/>
                    <a:p>
                      <a:pPr algn="ctr"/>
                      <a:r>
                        <a:rPr lang="ru-RU" dirty="0" smtClean="0">
                          <a:solidFill>
                            <a:schemeClr val="tx1"/>
                          </a:solidFill>
                          <a:latin typeface="Times New Roman" panose="02020603050405020304" pitchFamily="18" charset="0"/>
                          <a:cs typeface="Times New Roman" panose="02020603050405020304" pitchFamily="18" charset="0"/>
                        </a:rPr>
                        <a:t>25-12,8%</a:t>
                      </a:r>
                      <a:endParaRPr lang="ru-RU"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dirty="0">
                          <a:solidFill>
                            <a:schemeClr val="tx1"/>
                          </a:solidFill>
                          <a:latin typeface="Times New Roman" panose="02020603050405020304" pitchFamily="18" charset="0"/>
                          <a:cs typeface="Times New Roman" panose="02020603050405020304" pitchFamily="18" charset="0"/>
                        </a:rPr>
                        <a:t>40-8,3%</a:t>
                      </a:r>
                    </a:p>
                  </a:txBody>
                  <a:tcPr/>
                </a:tc>
                <a:tc>
                  <a:txBody>
                    <a:bodyPr/>
                    <a:lstStyle/>
                    <a:p>
                      <a:pPr algn="ctr"/>
                      <a:r>
                        <a:rPr lang="ru-RU" sz="1800" dirty="0" smtClean="0">
                          <a:latin typeface="Times New Roman" panose="02020603050405020304" pitchFamily="18" charset="0"/>
                          <a:cs typeface="Times New Roman" panose="02020603050405020304" pitchFamily="18" charset="0"/>
                        </a:rPr>
                        <a:t>37-7,1%</a:t>
                      </a:r>
                      <a:endParaRPr lang="ru-RU" sz="18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6"/>
                  </a:ext>
                </a:extLst>
              </a:tr>
            </a:tbl>
          </a:graphicData>
        </a:graphic>
      </p:graphicFrame>
      <p:sp>
        <p:nvSpPr>
          <p:cNvPr id="6" name="Прямоугольник 5"/>
          <p:cNvSpPr/>
          <p:nvPr/>
        </p:nvSpPr>
        <p:spPr>
          <a:xfrm>
            <a:off x="1071538" y="285728"/>
            <a:ext cx="7572428" cy="461665"/>
          </a:xfrm>
          <a:prstGeom prst="rect">
            <a:avLst/>
          </a:prstGeom>
          <a:noFill/>
        </p:spPr>
        <p:txBody>
          <a:bodyPr wrap="square" lIns="91440" tIns="45720" rIns="91440" bIns="45720">
            <a:spAutoFit/>
          </a:bodyPr>
          <a:lstStyle/>
          <a:p>
            <a:pPr algn="ct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Алдын</a:t>
            </a:r>
            <a:r>
              <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алу</a:t>
            </a:r>
            <a:r>
              <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бөлімі жұмысы          </a:t>
            </a:r>
            <a:r>
              <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слайд№16</a:t>
            </a:r>
          </a:p>
        </p:txBody>
      </p:sp>
      <p:sp>
        <p:nvSpPr>
          <p:cNvPr id="7" name="Стрелка вверх 6"/>
          <p:cNvSpPr/>
          <p:nvPr/>
        </p:nvSpPr>
        <p:spPr>
          <a:xfrm>
            <a:off x="8748464" y="1844824"/>
            <a:ext cx="285720" cy="424847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4294967295"/>
            <p:extLst>
              <p:ext uri="{D42A27DB-BD31-4B8C-83A1-F6EECF244321}">
                <p14:modId xmlns:p14="http://schemas.microsoft.com/office/powerpoint/2010/main" val="248796869"/>
              </p:ext>
            </p:extLst>
          </p:nvPr>
        </p:nvGraphicFramePr>
        <p:xfrm>
          <a:off x="35021" y="404665"/>
          <a:ext cx="9001475" cy="6366284"/>
        </p:xfrm>
        <a:graphic>
          <a:graphicData uri="http://schemas.openxmlformats.org/drawingml/2006/table">
            <a:tbl>
              <a:tblPr firstRow="1" bandRow="1">
                <a:tableStyleId>{7DF18680-E054-41AD-8BC1-D1AEF772440D}</a:tableStyleId>
              </a:tblPr>
              <a:tblGrid>
                <a:gridCol w="1440158">
                  <a:extLst>
                    <a:ext uri="{9D8B030D-6E8A-4147-A177-3AD203B41FA5}">
                      <a16:colId xmlns:a16="http://schemas.microsoft.com/office/drawing/2014/main" xmlns="" val="20000"/>
                    </a:ext>
                  </a:extLst>
                </a:gridCol>
                <a:gridCol w="663763">
                  <a:extLst>
                    <a:ext uri="{9D8B030D-6E8A-4147-A177-3AD203B41FA5}">
                      <a16:colId xmlns:a16="http://schemas.microsoft.com/office/drawing/2014/main" xmlns="" val="20004"/>
                    </a:ext>
                  </a:extLst>
                </a:gridCol>
                <a:gridCol w="992898">
                  <a:extLst>
                    <a:ext uri="{9D8B030D-6E8A-4147-A177-3AD203B41FA5}">
                      <a16:colId xmlns:a16="http://schemas.microsoft.com/office/drawing/2014/main" xmlns="" val="20005"/>
                    </a:ext>
                  </a:extLst>
                </a:gridCol>
                <a:gridCol w="1440160">
                  <a:extLst>
                    <a:ext uri="{9D8B030D-6E8A-4147-A177-3AD203B41FA5}">
                      <a16:colId xmlns:a16="http://schemas.microsoft.com/office/drawing/2014/main" xmlns="" val="20006"/>
                    </a:ext>
                  </a:extLst>
                </a:gridCol>
                <a:gridCol w="1080120"/>
                <a:gridCol w="1584176"/>
                <a:gridCol w="1800200"/>
              </a:tblGrid>
              <a:tr h="385644">
                <a:tc rowSpan="2">
                  <a:txBody>
                    <a:bodyPr/>
                    <a:lstStyle/>
                    <a:p>
                      <a:pPr algn="ctr"/>
                      <a:r>
                        <a:rPr lang="ru-RU" sz="1400" dirty="0">
                          <a:solidFill>
                            <a:srgbClr val="FF0000"/>
                          </a:solidFill>
                          <a:latin typeface="Times New Roman" pitchFamily="18" charset="0"/>
                          <a:cs typeface="Times New Roman" pitchFamily="18" charset="0"/>
                        </a:rPr>
                        <a:t>К</a:t>
                      </a:r>
                      <a:r>
                        <a:rPr lang="kk-KZ" sz="1400" dirty="0">
                          <a:solidFill>
                            <a:srgbClr val="FF0000"/>
                          </a:solidFill>
                          <a:latin typeface="Times New Roman" pitchFamily="18" charset="0"/>
                          <a:cs typeface="Times New Roman" pitchFamily="18" charset="0"/>
                        </a:rPr>
                        <a:t>ӨРСЕТКІШТЕР</a:t>
                      </a:r>
                      <a:endParaRPr lang="ru-RU" sz="1400" b="1" i="1" dirty="0">
                        <a:solidFill>
                          <a:srgbClr val="FF0000"/>
                        </a:solidFill>
                        <a:latin typeface="Times New Roman" pitchFamily="18" charset="0"/>
                        <a:cs typeface="Times New Roman" pitchFamily="18" charset="0"/>
                      </a:endParaRPr>
                    </a:p>
                  </a:txBody>
                  <a:tcPr/>
                </a:tc>
                <a:tc gridSpan="3">
                  <a:txBody>
                    <a:bodyPr/>
                    <a:lstStyle/>
                    <a:p>
                      <a:pPr algn="ctr"/>
                      <a:r>
                        <a:rPr lang="ru-RU" sz="1400" dirty="0">
                          <a:solidFill>
                            <a:srgbClr val="FF0000"/>
                          </a:solidFill>
                          <a:latin typeface="Times New Roman" pitchFamily="18" charset="0"/>
                          <a:cs typeface="Times New Roman" pitchFamily="18" charset="0"/>
                        </a:rPr>
                        <a:t>2023</a:t>
                      </a:r>
                      <a:r>
                        <a:rPr lang="ru-RU" sz="1400" baseline="0" dirty="0">
                          <a:solidFill>
                            <a:srgbClr val="FF0000"/>
                          </a:solidFill>
                          <a:latin typeface="Times New Roman" pitchFamily="18" charset="0"/>
                          <a:cs typeface="Times New Roman" pitchFamily="18" charset="0"/>
                        </a:rPr>
                        <a:t> </a:t>
                      </a:r>
                      <a:r>
                        <a:rPr lang="ru-RU" sz="1400" dirty="0" err="1">
                          <a:solidFill>
                            <a:srgbClr val="FF0000"/>
                          </a:solidFill>
                          <a:latin typeface="Times New Roman" pitchFamily="18" charset="0"/>
                          <a:cs typeface="Times New Roman" pitchFamily="18" charset="0"/>
                        </a:rPr>
                        <a:t>жыл</a:t>
                      </a:r>
                      <a:endParaRPr lang="ru-RU" sz="1400" b="1" i="1" dirty="0">
                        <a:solidFill>
                          <a:srgbClr val="FF0000"/>
                        </a:solidFill>
                        <a:latin typeface="Times New Roman" pitchFamily="18" charset="0"/>
                        <a:cs typeface="Times New Roman" pitchFamily="18" charset="0"/>
                      </a:endParaRPr>
                    </a:p>
                  </a:txBody>
                  <a:tcPr/>
                </a:tc>
                <a:tc hMerge="1">
                  <a:txBody>
                    <a:bodyPr/>
                    <a:lstStyle/>
                    <a:p>
                      <a:endParaRPr lang="ru-RU" sz="1400" dirty="0">
                        <a:latin typeface="Times New Roman" pitchFamily="18" charset="0"/>
                        <a:cs typeface="Times New Roman" pitchFamily="18" charset="0"/>
                      </a:endParaRPr>
                    </a:p>
                  </a:txBody>
                  <a:tcPr/>
                </a:tc>
                <a:tc hMerge="1">
                  <a:txBody>
                    <a:bodyPr/>
                    <a:lstStyle/>
                    <a:p>
                      <a:endParaRPr lang="ru-RU" sz="1400">
                        <a:latin typeface="Times New Roman" pitchFamily="18" charset="0"/>
                        <a:cs typeface="Times New Roman" pitchFamily="18" charset="0"/>
                      </a:endParaRPr>
                    </a:p>
                  </a:txBody>
                  <a:tcPr/>
                </a:tc>
                <a:tc>
                  <a:txBody>
                    <a:bodyPr/>
                    <a:lstStyle/>
                    <a:p>
                      <a:pPr algn="ctr"/>
                      <a:endParaRPr lang="ru-RU" sz="1400" b="1" i="1" dirty="0">
                        <a:solidFill>
                          <a:srgbClr val="FF0000"/>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400" b="1" i="1" dirty="0" smtClean="0">
                          <a:solidFill>
                            <a:srgbClr val="FF0000"/>
                          </a:solidFill>
                          <a:latin typeface="Times New Roman" pitchFamily="18" charset="0"/>
                          <a:cs typeface="Times New Roman" pitchFamily="18" charset="0"/>
                        </a:rPr>
                        <a:t>2024 жыл</a:t>
                      </a:r>
                      <a:endParaRPr lang="ru-RU" sz="1400" b="1" i="1" dirty="0" smtClean="0">
                        <a:solidFill>
                          <a:srgbClr val="FF0000"/>
                        </a:solidFill>
                        <a:latin typeface="Times New Roman" pitchFamily="18" charset="0"/>
                        <a:cs typeface="Times New Roman" pitchFamily="18" charset="0"/>
                      </a:endParaRPr>
                    </a:p>
                  </a:txBody>
                  <a:tcPr>
                    <a:lnR w="12700" cap="flat" cmpd="sng" algn="ctr">
                      <a:solidFill>
                        <a:schemeClr val="accent5">
                          <a:lumMod val="75000"/>
                        </a:schemeClr>
                      </a:solidFill>
                      <a:prstDash val="solid"/>
                      <a:round/>
                      <a:headEnd type="none" w="med" len="med"/>
                      <a:tailEnd type="none" w="med" len="med"/>
                    </a:lnR>
                  </a:tcPr>
                </a:tc>
                <a:tc>
                  <a:txBody>
                    <a:bodyPr/>
                    <a:lstStyle/>
                    <a:p>
                      <a:pPr algn="ctr"/>
                      <a:endParaRPr lang="ru-RU" sz="1400" b="1" i="1" dirty="0">
                        <a:solidFill>
                          <a:srgbClr val="FF0000"/>
                        </a:solidFill>
                        <a:latin typeface="Times New Roman" pitchFamily="18" charset="0"/>
                        <a:cs typeface="Times New Roman" pitchFamily="18" charset="0"/>
                      </a:endParaRPr>
                    </a:p>
                  </a:txBody>
                  <a:tcPr>
                    <a:lnL w="12700" cap="flat" cmpd="sng" algn="ctr">
                      <a:solidFill>
                        <a:schemeClr val="accent5">
                          <a:lumMod val="75000"/>
                        </a:schemeClr>
                      </a:solidFill>
                      <a:prstDash val="solid"/>
                      <a:round/>
                      <a:headEnd type="none" w="med" len="med"/>
                      <a:tailEnd type="none" w="med" len="med"/>
                    </a:lnL>
                  </a:tcPr>
                </a:tc>
                <a:extLst>
                  <a:ext uri="{0D108BD9-81ED-4DB2-BD59-A6C34878D82A}">
                    <a16:rowId xmlns:a16="http://schemas.microsoft.com/office/drawing/2014/main" xmlns="" val="10000"/>
                  </a:ext>
                </a:extLst>
              </a:tr>
              <a:tr h="566020">
                <a:tc vMerge="1">
                  <a:txBody>
                    <a:bodyPr/>
                    <a:lstStyle/>
                    <a:p>
                      <a:endParaRPr lang="ru-RU"/>
                    </a:p>
                  </a:txBody>
                  <a:tcPr/>
                </a:tc>
                <a:tc>
                  <a:txBody>
                    <a:bodyPr/>
                    <a:lstStyle/>
                    <a:p>
                      <a:pPr algn="ctr"/>
                      <a:r>
                        <a:rPr lang="ru-RU" sz="1100" dirty="0" err="1">
                          <a:solidFill>
                            <a:srgbClr val="FF0000"/>
                          </a:solidFill>
                          <a:latin typeface="Times New Roman" pitchFamily="18" charset="0"/>
                          <a:cs typeface="Times New Roman" pitchFamily="18" charset="0"/>
                        </a:rPr>
                        <a:t>Жоспар</a:t>
                      </a:r>
                      <a:endParaRPr lang="ru-RU" sz="1100" b="1" i="1" dirty="0">
                        <a:solidFill>
                          <a:srgbClr val="FF0000"/>
                        </a:solidFill>
                        <a:latin typeface="Times New Roman" pitchFamily="18" charset="0"/>
                        <a:cs typeface="Times New Roman" pitchFamily="18" charset="0"/>
                      </a:endParaRPr>
                    </a:p>
                  </a:txBody>
                  <a:tcPr/>
                </a:tc>
                <a:tc>
                  <a:txBody>
                    <a:bodyPr/>
                    <a:lstStyle/>
                    <a:p>
                      <a:pPr algn="ctr"/>
                      <a:r>
                        <a:rPr lang="ru-RU" sz="1100" dirty="0" err="1">
                          <a:solidFill>
                            <a:srgbClr val="FF0000"/>
                          </a:solidFill>
                          <a:latin typeface="Times New Roman" pitchFamily="18" charset="0"/>
                          <a:cs typeface="Times New Roman" pitchFamily="18" charset="0"/>
                        </a:rPr>
                        <a:t>Орын</a:t>
                      </a:r>
                      <a:endParaRPr lang="en-US" sz="1100" dirty="0">
                        <a:solidFill>
                          <a:srgbClr val="FF0000"/>
                        </a:solidFill>
                        <a:latin typeface="Times New Roman" pitchFamily="18" charset="0"/>
                        <a:cs typeface="Times New Roman" pitchFamily="18" charset="0"/>
                      </a:endParaRPr>
                    </a:p>
                    <a:p>
                      <a:pPr algn="ctr"/>
                      <a:r>
                        <a:rPr lang="kk-KZ" sz="1100" dirty="0">
                          <a:solidFill>
                            <a:srgbClr val="FF0000"/>
                          </a:solidFill>
                          <a:latin typeface="Times New Roman" pitchFamily="18" charset="0"/>
                          <a:cs typeface="Times New Roman" pitchFamily="18" charset="0"/>
                        </a:rPr>
                        <a:t>д</a:t>
                      </a:r>
                      <a:r>
                        <a:rPr lang="ru-RU" sz="1100" dirty="0" err="1">
                          <a:solidFill>
                            <a:srgbClr val="FF0000"/>
                          </a:solidFill>
                          <a:latin typeface="Times New Roman" pitchFamily="18" charset="0"/>
                          <a:cs typeface="Times New Roman" pitchFamily="18" charset="0"/>
                        </a:rPr>
                        <a:t>алуы</a:t>
                      </a:r>
                      <a:r>
                        <a:rPr lang="en-US" sz="1100" baseline="0" dirty="0">
                          <a:solidFill>
                            <a:srgbClr val="FF0000"/>
                          </a:solidFill>
                          <a:latin typeface="Times New Roman" pitchFamily="18" charset="0"/>
                          <a:cs typeface="Times New Roman" pitchFamily="18" charset="0"/>
                        </a:rPr>
                        <a:t> </a:t>
                      </a:r>
                      <a:endParaRPr lang="kk-KZ" sz="1100" baseline="0" dirty="0">
                        <a:solidFill>
                          <a:srgbClr val="FF0000"/>
                        </a:solidFill>
                        <a:latin typeface="Times New Roman" pitchFamily="18" charset="0"/>
                        <a:cs typeface="Times New Roman" pitchFamily="18" charset="0"/>
                      </a:endParaRPr>
                    </a:p>
                    <a:p>
                      <a:pPr algn="ctr"/>
                      <a:r>
                        <a:rPr lang="en-US" sz="1100" baseline="0" dirty="0">
                          <a:solidFill>
                            <a:srgbClr val="FF0000"/>
                          </a:solidFill>
                          <a:latin typeface="Times New Roman" pitchFamily="18" charset="0"/>
                          <a:cs typeface="Times New Roman" pitchFamily="18" charset="0"/>
                        </a:rPr>
                        <a:t>%</a:t>
                      </a:r>
                      <a:endParaRPr lang="ru-RU" sz="1100" b="1" i="1" dirty="0">
                        <a:solidFill>
                          <a:srgbClr val="FF0000"/>
                        </a:solidFill>
                        <a:latin typeface="Times New Roman" pitchFamily="18" charset="0"/>
                        <a:cs typeface="Times New Roman" pitchFamily="18" charset="0"/>
                      </a:endParaRPr>
                    </a:p>
                  </a:txBody>
                  <a:tcPr/>
                </a:tc>
                <a:tc>
                  <a:txBody>
                    <a:bodyPr/>
                    <a:lstStyle/>
                    <a:p>
                      <a:pPr algn="ctr"/>
                      <a:r>
                        <a:rPr lang="ru-RU" sz="1100" dirty="0" err="1">
                          <a:solidFill>
                            <a:srgbClr val="FF0000"/>
                          </a:solidFill>
                          <a:latin typeface="Times New Roman" pitchFamily="18" charset="0"/>
                          <a:cs typeface="Times New Roman" pitchFamily="18" charset="0"/>
                        </a:rPr>
                        <a:t>Анық</a:t>
                      </a:r>
                      <a:r>
                        <a:rPr lang="kk-KZ" sz="1100" dirty="0">
                          <a:solidFill>
                            <a:srgbClr val="FF0000"/>
                          </a:solidFill>
                          <a:latin typeface="Times New Roman" pitchFamily="18" charset="0"/>
                          <a:cs typeface="Times New Roman" pitchFamily="18" charset="0"/>
                        </a:rPr>
                        <a:t>т</a:t>
                      </a:r>
                      <a:r>
                        <a:rPr lang="ru-RU" sz="1100" dirty="0" err="1">
                          <a:solidFill>
                            <a:srgbClr val="FF0000"/>
                          </a:solidFill>
                          <a:latin typeface="Times New Roman" pitchFamily="18" charset="0"/>
                          <a:cs typeface="Times New Roman" pitchFamily="18" charset="0"/>
                        </a:rPr>
                        <a:t>алғаны</a:t>
                      </a:r>
                      <a:r>
                        <a:rPr lang="ru-RU" sz="1100" dirty="0">
                          <a:solidFill>
                            <a:srgbClr val="FF0000"/>
                          </a:solidFill>
                          <a:latin typeface="Times New Roman" pitchFamily="18" charset="0"/>
                          <a:cs typeface="Times New Roman" pitchFamily="18" charset="0"/>
                        </a:rPr>
                        <a:t> </a:t>
                      </a:r>
                    </a:p>
                    <a:p>
                      <a:pPr algn="ctr"/>
                      <a:r>
                        <a:rPr lang="kk-KZ" sz="1100" dirty="0">
                          <a:solidFill>
                            <a:srgbClr val="FF0000"/>
                          </a:solidFill>
                          <a:latin typeface="Times New Roman" pitchFamily="18" charset="0"/>
                          <a:cs typeface="Times New Roman" pitchFamily="18" charset="0"/>
                        </a:rPr>
                        <a:t>       </a:t>
                      </a:r>
                      <a:r>
                        <a:rPr lang="en-US" sz="1100" dirty="0">
                          <a:solidFill>
                            <a:srgbClr val="FF0000"/>
                          </a:solidFill>
                          <a:latin typeface="Times New Roman" pitchFamily="18" charset="0"/>
                          <a:cs typeface="Times New Roman" pitchFamily="18" charset="0"/>
                        </a:rPr>
                        <a:t>%</a:t>
                      </a:r>
                      <a:endParaRPr lang="ru-RU" sz="1100" b="1" i="1" dirty="0">
                        <a:solidFill>
                          <a:srgbClr val="FF0000"/>
                        </a:solidFill>
                        <a:latin typeface="Times New Roman" pitchFamily="18" charset="0"/>
                        <a:cs typeface="Times New Roman" pitchFamily="18" charset="0"/>
                      </a:endParaRPr>
                    </a:p>
                  </a:txBody>
                  <a:tcPr/>
                </a:tc>
                <a:tc>
                  <a:txBody>
                    <a:bodyPr/>
                    <a:lstStyle/>
                    <a:p>
                      <a:pPr algn="ctr"/>
                      <a:r>
                        <a:rPr lang="ru-RU" sz="1100" dirty="0" err="1">
                          <a:solidFill>
                            <a:srgbClr val="FF0000"/>
                          </a:solidFill>
                          <a:latin typeface="Times New Roman" pitchFamily="18" charset="0"/>
                          <a:cs typeface="Times New Roman" pitchFamily="18" charset="0"/>
                        </a:rPr>
                        <a:t>Жоспар</a:t>
                      </a:r>
                      <a:endParaRPr lang="ru-RU" sz="1100" b="1" i="1" dirty="0">
                        <a:solidFill>
                          <a:srgbClr val="FF0000"/>
                        </a:solidFill>
                        <a:latin typeface="Times New Roman" pitchFamily="18" charset="0"/>
                        <a:cs typeface="Times New Roman" pitchFamily="18" charset="0"/>
                      </a:endParaRPr>
                    </a:p>
                  </a:txBody>
                  <a:tcPr/>
                </a:tc>
                <a:tc>
                  <a:txBody>
                    <a:bodyPr/>
                    <a:lstStyle/>
                    <a:p>
                      <a:pPr algn="ctr"/>
                      <a:r>
                        <a:rPr lang="ru-RU" sz="1100" dirty="0" err="1">
                          <a:solidFill>
                            <a:srgbClr val="FF0000"/>
                          </a:solidFill>
                          <a:latin typeface="Times New Roman" pitchFamily="18" charset="0"/>
                          <a:cs typeface="Times New Roman" pitchFamily="18" charset="0"/>
                        </a:rPr>
                        <a:t>Орын</a:t>
                      </a:r>
                      <a:endParaRPr lang="en-US" sz="1100" dirty="0">
                        <a:solidFill>
                          <a:srgbClr val="FF0000"/>
                        </a:solidFill>
                        <a:latin typeface="Times New Roman" pitchFamily="18" charset="0"/>
                        <a:cs typeface="Times New Roman" pitchFamily="18" charset="0"/>
                      </a:endParaRPr>
                    </a:p>
                    <a:p>
                      <a:pPr algn="ctr"/>
                      <a:r>
                        <a:rPr lang="kk-KZ" sz="1100" dirty="0">
                          <a:solidFill>
                            <a:srgbClr val="FF0000"/>
                          </a:solidFill>
                          <a:latin typeface="Times New Roman" pitchFamily="18" charset="0"/>
                          <a:cs typeface="Times New Roman" pitchFamily="18" charset="0"/>
                        </a:rPr>
                        <a:t>д</a:t>
                      </a:r>
                      <a:r>
                        <a:rPr lang="ru-RU" sz="1100" dirty="0" err="1">
                          <a:solidFill>
                            <a:srgbClr val="FF0000"/>
                          </a:solidFill>
                          <a:latin typeface="Times New Roman" pitchFamily="18" charset="0"/>
                          <a:cs typeface="Times New Roman" pitchFamily="18" charset="0"/>
                        </a:rPr>
                        <a:t>алуы</a:t>
                      </a:r>
                      <a:r>
                        <a:rPr lang="en-US" sz="1100" baseline="0" dirty="0">
                          <a:solidFill>
                            <a:srgbClr val="FF0000"/>
                          </a:solidFill>
                          <a:latin typeface="Times New Roman" pitchFamily="18" charset="0"/>
                          <a:cs typeface="Times New Roman" pitchFamily="18" charset="0"/>
                        </a:rPr>
                        <a:t> </a:t>
                      </a:r>
                      <a:endParaRPr lang="kk-KZ" sz="1100" baseline="0" dirty="0">
                        <a:solidFill>
                          <a:srgbClr val="FF0000"/>
                        </a:solidFill>
                        <a:latin typeface="Times New Roman" pitchFamily="18" charset="0"/>
                        <a:cs typeface="Times New Roman" pitchFamily="18" charset="0"/>
                      </a:endParaRPr>
                    </a:p>
                    <a:p>
                      <a:pPr algn="ctr"/>
                      <a:r>
                        <a:rPr lang="en-US" sz="1100" baseline="0" dirty="0">
                          <a:solidFill>
                            <a:srgbClr val="FF0000"/>
                          </a:solidFill>
                          <a:latin typeface="Times New Roman" pitchFamily="18" charset="0"/>
                          <a:cs typeface="Times New Roman" pitchFamily="18" charset="0"/>
                        </a:rPr>
                        <a:t>%</a:t>
                      </a:r>
                      <a:endParaRPr lang="ru-RU" sz="1100" b="1" i="1" dirty="0">
                        <a:solidFill>
                          <a:srgbClr val="FF0000"/>
                        </a:solidFill>
                        <a:latin typeface="Times New Roman" pitchFamily="18" charset="0"/>
                        <a:cs typeface="Times New Roman" pitchFamily="18" charset="0"/>
                      </a:endParaRPr>
                    </a:p>
                  </a:txBody>
                  <a:tcPr/>
                </a:tc>
                <a:tc>
                  <a:txBody>
                    <a:bodyPr/>
                    <a:lstStyle/>
                    <a:p>
                      <a:pPr algn="ctr"/>
                      <a:r>
                        <a:rPr lang="ru-RU" sz="1100" dirty="0" err="1">
                          <a:solidFill>
                            <a:srgbClr val="FF0000"/>
                          </a:solidFill>
                          <a:latin typeface="Times New Roman" pitchFamily="18" charset="0"/>
                          <a:cs typeface="Times New Roman" pitchFamily="18" charset="0"/>
                        </a:rPr>
                        <a:t>Анық</a:t>
                      </a:r>
                      <a:r>
                        <a:rPr lang="kk-KZ" sz="1100" dirty="0">
                          <a:solidFill>
                            <a:srgbClr val="FF0000"/>
                          </a:solidFill>
                          <a:latin typeface="Times New Roman" pitchFamily="18" charset="0"/>
                          <a:cs typeface="Times New Roman" pitchFamily="18" charset="0"/>
                        </a:rPr>
                        <a:t>т</a:t>
                      </a:r>
                      <a:r>
                        <a:rPr lang="ru-RU" sz="1100" dirty="0" err="1">
                          <a:solidFill>
                            <a:srgbClr val="FF0000"/>
                          </a:solidFill>
                          <a:latin typeface="Times New Roman" pitchFamily="18" charset="0"/>
                          <a:cs typeface="Times New Roman" pitchFamily="18" charset="0"/>
                        </a:rPr>
                        <a:t>алғаны</a:t>
                      </a:r>
                      <a:r>
                        <a:rPr lang="ru-RU" sz="1100" dirty="0">
                          <a:solidFill>
                            <a:srgbClr val="FF0000"/>
                          </a:solidFill>
                          <a:latin typeface="Times New Roman" pitchFamily="18" charset="0"/>
                          <a:cs typeface="Times New Roman" pitchFamily="18" charset="0"/>
                        </a:rPr>
                        <a:t> </a:t>
                      </a:r>
                    </a:p>
                    <a:p>
                      <a:pPr algn="ctr"/>
                      <a:r>
                        <a:rPr lang="kk-KZ" sz="1100" dirty="0">
                          <a:solidFill>
                            <a:srgbClr val="FF0000"/>
                          </a:solidFill>
                          <a:latin typeface="Times New Roman" pitchFamily="18" charset="0"/>
                          <a:cs typeface="Times New Roman" pitchFamily="18" charset="0"/>
                        </a:rPr>
                        <a:t>       </a:t>
                      </a:r>
                      <a:r>
                        <a:rPr lang="en-US" sz="1100" dirty="0">
                          <a:solidFill>
                            <a:srgbClr val="FF0000"/>
                          </a:solidFill>
                          <a:latin typeface="Times New Roman" pitchFamily="18" charset="0"/>
                          <a:cs typeface="Times New Roman" pitchFamily="18" charset="0"/>
                        </a:rPr>
                        <a:t>%</a:t>
                      </a:r>
                      <a:endParaRPr lang="ru-RU" sz="1100" b="1"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493453">
                <a:tc>
                  <a:txBody>
                    <a:bodyPr/>
                    <a:lstStyle/>
                    <a:p>
                      <a:r>
                        <a:rPr lang="kk-KZ" sz="1400" dirty="0">
                          <a:solidFill>
                            <a:schemeClr val="tx1"/>
                          </a:solidFill>
                          <a:latin typeface="Times New Roman" pitchFamily="18" charset="0"/>
                          <a:cs typeface="Times New Roman" pitchFamily="18" charset="0"/>
                        </a:rPr>
                        <a:t>0-18 жас аралығы</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9250</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9250-100</a:t>
                      </a:r>
                      <a:r>
                        <a:rPr lang="ru-RU" sz="1200" dirty="0">
                          <a:solidFill>
                            <a:schemeClr val="tx1"/>
                          </a:solidFill>
                          <a:latin typeface="Times New Roman" panose="02020603050405020304" pitchFamily="18" charset="0"/>
                          <a:cs typeface="Times New Roman" panose="02020603050405020304" pitchFamily="18" charset="0"/>
                        </a:rPr>
                        <a:t>%</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2477-27%</a:t>
                      </a:r>
                    </a:p>
                  </a:txBody>
                  <a:tcPr/>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8071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8100-100%</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486-6%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493453">
                <a:tc>
                  <a:txBody>
                    <a:bodyPr/>
                    <a:lstStyle/>
                    <a:p>
                      <a:r>
                        <a:rPr lang="kk-KZ" sz="1400" dirty="0">
                          <a:solidFill>
                            <a:schemeClr val="tx1"/>
                          </a:solidFill>
                          <a:latin typeface="Times New Roman" pitchFamily="18" charset="0"/>
                          <a:cs typeface="Times New Roman" pitchFamily="18" charset="0"/>
                        </a:rPr>
                        <a:t>Журек  қан</a:t>
                      </a:r>
                      <a:r>
                        <a:rPr lang="kk-KZ" sz="1400" baseline="0" dirty="0">
                          <a:solidFill>
                            <a:schemeClr val="tx1"/>
                          </a:solidFill>
                          <a:latin typeface="Times New Roman" pitchFamily="18" charset="0"/>
                          <a:cs typeface="Times New Roman" pitchFamily="18" charset="0"/>
                        </a:rPr>
                        <a:t> тамыр </a:t>
                      </a:r>
                      <a:r>
                        <a:rPr lang="kk-KZ" sz="1400" baseline="0" dirty="0" smtClean="0">
                          <a:solidFill>
                            <a:schemeClr val="tx1"/>
                          </a:solidFill>
                          <a:latin typeface="Times New Roman" pitchFamily="18" charset="0"/>
                          <a:cs typeface="Times New Roman" pitchFamily="18" charset="0"/>
                        </a:rPr>
                        <a:t>аурулары</a:t>
                      </a: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3612</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3612-121,7%</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138-3,8%</a:t>
                      </a:r>
                    </a:p>
                  </a:txBody>
                  <a:tcPr/>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4366</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4371-</a:t>
                      </a:r>
                      <a:r>
                        <a:rPr lang="kk-KZ" sz="1200" dirty="0">
                          <a:effectLst/>
                          <a:latin typeface="Times New Roman" panose="02020603050405020304" pitchFamily="18" charset="0"/>
                          <a:ea typeface="Times New Roman" panose="02020603050405020304" pitchFamily="18" charset="0"/>
                          <a:cs typeface="Times New Roman" panose="02020603050405020304" pitchFamily="18" charset="0"/>
                        </a:rPr>
                        <a:t>101%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АГ-338 –7,7%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r h="396724">
                <a:tc>
                  <a:txBody>
                    <a:bodyPr/>
                    <a:lstStyle/>
                    <a:p>
                      <a:r>
                        <a:rPr lang="kk-KZ" sz="1400" dirty="0">
                          <a:solidFill>
                            <a:schemeClr val="tx1"/>
                          </a:solidFill>
                          <a:latin typeface="Times New Roman" pitchFamily="18" charset="0"/>
                          <a:cs typeface="Times New Roman" pitchFamily="18" charset="0"/>
                        </a:rPr>
                        <a:t>Қант диабеті</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4098</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4098-100%</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100-2,4%</a:t>
                      </a:r>
                    </a:p>
                  </a:txBody>
                  <a:tcPr/>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4366</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5023-115%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145-3%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4"/>
                  </a:ext>
                </a:extLst>
              </a:tr>
              <a:tr h="396724">
                <a:tc>
                  <a:txBody>
                    <a:bodyPr/>
                    <a:lstStyle/>
                    <a:p>
                      <a:r>
                        <a:rPr lang="kk-KZ" sz="1400" dirty="0">
                          <a:solidFill>
                            <a:schemeClr val="tx1"/>
                          </a:solidFill>
                          <a:latin typeface="Times New Roman" pitchFamily="18" charset="0"/>
                          <a:cs typeface="Times New Roman" pitchFamily="18" charset="0"/>
                        </a:rPr>
                        <a:t>Глаукома</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4417</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4417-100%</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3-0,1%</a:t>
                      </a:r>
                    </a:p>
                  </a:txBody>
                  <a:tcPr/>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4366</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5425-124%</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7- 0,2%</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5"/>
                  </a:ext>
                </a:extLst>
              </a:tr>
              <a:tr h="1137274">
                <a:tc>
                  <a:txBody>
                    <a:bodyPr/>
                    <a:lstStyle/>
                    <a:p>
                      <a:r>
                        <a:rPr lang="kk-KZ" sz="1400" dirty="0">
                          <a:solidFill>
                            <a:schemeClr val="tx1"/>
                          </a:solidFill>
                          <a:latin typeface="Times New Roman" pitchFamily="18" charset="0"/>
                          <a:cs typeface="Times New Roman" pitchFamily="18" charset="0"/>
                        </a:rPr>
                        <a:t>Сүт безі ісігі</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1989</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1989-100%</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684-34,4% (рак-2,</a:t>
                      </a:r>
                      <a:r>
                        <a:rPr lang="ru-RU" sz="1200" baseline="0" dirty="0">
                          <a:solidFill>
                            <a:schemeClr val="tx1"/>
                          </a:solidFill>
                          <a:latin typeface="Times New Roman" panose="02020603050405020304" pitchFamily="18" charset="0"/>
                          <a:cs typeface="Times New Roman" panose="02020603050405020304" pitchFamily="18" charset="0"/>
                        </a:rPr>
                        <a:t> </a:t>
                      </a:r>
                      <a:r>
                        <a:rPr lang="ru-RU" sz="1200" dirty="0">
                          <a:solidFill>
                            <a:schemeClr val="tx1"/>
                          </a:solidFill>
                          <a:latin typeface="Times New Roman" panose="02020603050405020304" pitchFamily="18" charset="0"/>
                          <a:cs typeface="Times New Roman" panose="02020603050405020304" pitchFamily="18" charset="0"/>
                        </a:rPr>
                        <a:t>С50.4</a:t>
                      </a:r>
                      <a:r>
                        <a:rPr lang="ru-RU" sz="1200" baseline="0" dirty="0">
                          <a:solidFill>
                            <a:schemeClr val="tx1"/>
                          </a:solidFill>
                          <a:latin typeface="Times New Roman" panose="02020603050405020304" pitchFamily="18" charset="0"/>
                          <a:cs typeface="Times New Roman" panose="02020603050405020304" pitchFamily="18" charset="0"/>
                        </a:rPr>
                        <a:t>  </a:t>
                      </a:r>
                    </a:p>
                    <a:p>
                      <a:pPr algn="ctr"/>
                      <a:r>
                        <a:rPr lang="ru-RU" sz="1200" baseline="0" dirty="0">
                          <a:solidFill>
                            <a:schemeClr val="tx1"/>
                          </a:solidFill>
                          <a:latin typeface="Times New Roman" panose="02020603050405020304" pitchFamily="18" charset="0"/>
                          <a:cs typeface="Times New Roman" panose="02020603050405020304" pitchFamily="18" charset="0"/>
                        </a:rPr>
                        <a:t>М2-598</a:t>
                      </a:r>
                    </a:p>
                    <a:p>
                      <a:pPr algn="ctr"/>
                      <a:r>
                        <a:rPr lang="ru-RU" sz="1200" baseline="0" dirty="0">
                          <a:solidFill>
                            <a:schemeClr val="tx1"/>
                          </a:solidFill>
                          <a:latin typeface="Times New Roman" panose="02020603050405020304" pitchFamily="18" charset="0"/>
                          <a:cs typeface="Times New Roman" panose="02020603050405020304" pitchFamily="18" charset="0"/>
                        </a:rPr>
                        <a:t>М3-81</a:t>
                      </a:r>
                    </a:p>
                    <a:p>
                      <a:pPr algn="ctr"/>
                      <a:r>
                        <a:rPr lang="ru-RU" sz="1200" baseline="0" dirty="0">
                          <a:solidFill>
                            <a:schemeClr val="tx1"/>
                          </a:solidFill>
                          <a:latin typeface="Times New Roman" panose="02020603050405020304" pitchFamily="18" charset="0"/>
                          <a:cs typeface="Times New Roman" panose="02020603050405020304" pitchFamily="18" charset="0"/>
                        </a:rPr>
                        <a:t>М4.М5-5.</a:t>
                      </a:r>
                      <a:r>
                        <a:rPr lang="ru-RU" sz="1200" dirty="0">
                          <a:solidFill>
                            <a:schemeClr val="tx1"/>
                          </a:solidFill>
                          <a:latin typeface="Times New Roman" panose="02020603050405020304" pitchFamily="18" charset="0"/>
                          <a:cs typeface="Times New Roman" panose="02020603050405020304" pitchFamily="18" charset="0"/>
                        </a:rPr>
                        <a:t>)</a:t>
                      </a:r>
                    </a:p>
                  </a:txBody>
                  <a:tcPr/>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2010</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1971-98%</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00000"/>
                        </a:lnSpc>
                        <a:spcAft>
                          <a:spcPts val="0"/>
                        </a:spcAft>
                      </a:pPr>
                      <a:r>
                        <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rPr>
                        <a:t>М 2-782</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spcAft>
                          <a:spcPts val="0"/>
                        </a:spcAft>
                      </a:pPr>
                      <a:r>
                        <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rPr>
                        <a:t>М3 - 163</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spcAft>
                          <a:spcPts val="0"/>
                        </a:spcAft>
                      </a:pPr>
                      <a:r>
                        <a:rPr lang="ru-RU" sz="1200" b="0" dirty="0">
                          <a:effectLst/>
                          <a:latin typeface="Times New Roman" panose="02020603050405020304" pitchFamily="18" charset="0"/>
                          <a:ea typeface="Times New Roman" panose="02020603050405020304" pitchFamily="18" charset="0"/>
                          <a:cs typeface="Times New Roman" panose="02020603050405020304" pitchFamily="18" charset="0"/>
                        </a:rPr>
                        <a:t>М4-5 -29 </a:t>
                      </a:r>
                      <a:endParaRPr lang="ru-RU" sz="1200" b="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spcAft>
                          <a:spcPts val="0"/>
                        </a:spcAft>
                      </a:pPr>
                      <a:r>
                        <a:rPr lang="ru-RU" sz="1000" b="0" dirty="0">
                          <a:effectLst/>
                          <a:latin typeface="Times New Roman" panose="02020603050405020304" pitchFamily="18" charset="0"/>
                          <a:ea typeface="Times New Roman" panose="02020603050405020304" pitchFamily="18" charset="0"/>
                          <a:cs typeface="Times New Roman" panose="02020603050405020304" pitchFamily="18" charset="0"/>
                        </a:rPr>
                        <a:t>Рак молочной железы - 6 </a:t>
                      </a:r>
                      <a:endParaRPr lang="ru-RU" sz="1000" b="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00000"/>
                        </a:lnSpc>
                        <a:spcAft>
                          <a:spcPts val="0"/>
                        </a:spcAft>
                      </a:pPr>
                      <a:r>
                        <a:rPr lang="ru-RU" sz="1000" b="0" dirty="0">
                          <a:effectLst/>
                          <a:latin typeface="Times New Roman" panose="02020603050405020304" pitchFamily="18" charset="0"/>
                          <a:ea typeface="Times New Roman" panose="02020603050405020304" pitchFamily="18" charset="0"/>
                          <a:cs typeface="Times New Roman" panose="02020603050405020304" pitchFamily="18" charset="0"/>
                        </a:rPr>
                        <a:t>Доброкачественные новообразования молочной железы -18</a:t>
                      </a:r>
                      <a:endParaRPr lang="ru-R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6"/>
                  </a:ext>
                </a:extLst>
              </a:tr>
              <a:tr h="1747828">
                <a:tc>
                  <a:txBody>
                    <a:bodyPr/>
                    <a:lstStyle/>
                    <a:p>
                      <a:r>
                        <a:rPr lang="kk-KZ" sz="1400" dirty="0">
                          <a:solidFill>
                            <a:schemeClr val="tx1"/>
                          </a:solidFill>
                          <a:latin typeface="Times New Roman" pitchFamily="18" charset="0"/>
                          <a:cs typeface="Times New Roman" pitchFamily="18" charset="0"/>
                        </a:rPr>
                        <a:t>Жатыр мойны ісігі</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1356</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1376-101%</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180-11,1%,             Рак-1</a:t>
                      </a:r>
                      <a:r>
                        <a:rPr lang="ru-RU" sz="1200" baseline="0" dirty="0">
                          <a:solidFill>
                            <a:schemeClr val="tx1"/>
                          </a:solidFill>
                          <a:latin typeface="Times New Roman" panose="02020603050405020304" pitchFamily="18" charset="0"/>
                          <a:cs typeface="Times New Roman" panose="02020603050405020304" pitchFamily="18" charset="0"/>
                        </a:rPr>
                        <a:t>                                    19-предрак.</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1795</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1809-101%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ASC-US-129</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LSIL-76</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HSIL-ASC-H-22</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HSIL</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800" dirty="0" err="1">
                          <a:effectLst/>
                          <a:latin typeface="Times New Roman" panose="02020603050405020304" pitchFamily="18" charset="0"/>
                          <a:ea typeface="Times New Roman" panose="02020603050405020304" pitchFamily="18" charset="0"/>
                          <a:cs typeface="Times New Roman" panose="02020603050405020304" pitchFamily="18" charset="0"/>
                        </a:rPr>
                        <a:t>влючая</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CIS</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 -2</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AGC</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-9</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Цервикальная </a:t>
                      </a:r>
                      <a:r>
                        <a:rPr lang="ru-RU" sz="800" dirty="0" err="1">
                          <a:effectLst/>
                          <a:latin typeface="Times New Roman" panose="02020603050405020304" pitchFamily="18" charset="0"/>
                          <a:ea typeface="Times New Roman" panose="02020603050405020304" pitchFamily="18" charset="0"/>
                          <a:cs typeface="Times New Roman" panose="02020603050405020304" pitchFamily="18" charset="0"/>
                        </a:rPr>
                        <a:t>интраэпителиальная</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 неоплазия </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CIN1-3</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CIN</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2-1</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en-US" sz="800" dirty="0">
                          <a:effectLst/>
                          <a:latin typeface="Times New Roman" panose="02020603050405020304" pitchFamily="18" charset="0"/>
                          <a:ea typeface="Times New Roman" panose="02020603050405020304" pitchFamily="18" charset="0"/>
                          <a:cs typeface="Times New Roman" panose="02020603050405020304" pitchFamily="18" charset="0"/>
                        </a:rPr>
                        <a:t>CIN</a:t>
                      </a: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Доброкачественные новообразования шейки матки - 9</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lnSpc>
                          <a:spcPct val="115000"/>
                        </a:lnSpc>
                        <a:spcAft>
                          <a:spcPts val="0"/>
                        </a:spcAft>
                      </a:pPr>
                      <a:r>
                        <a:rPr lang="ru-RU" sz="800" dirty="0">
                          <a:effectLst/>
                          <a:latin typeface="Times New Roman" panose="02020603050405020304" pitchFamily="18" charset="0"/>
                          <a:ea typeface="Times New Roman" panose="02020603050405020304" pitchFamily="18" charset="0"/>
                          <a:cs typeface="Times New Roman" panose="02020603050405020304" pitchFamily="18" charset="0"/>
                        </a:rPr>
                        <a:t>Рак ШМ-1  С53.0</a:t>
                      </a:r>
                      <a:endParaRPr lang="ru-RU" sz="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7"/>
                  </a:ext>
                </a:extLst>
              </a:tr>
              <a:tr h="575568">
                <a:tc>
                  <a:txBody>
                    <a:bodyPr/>
                    <a:lstStyle/>
                    <a:p>
                      <a:r>
                        <a:rPr lang="kk-KZ" sz="1400" dirty="0">
                          <a:solidFill>
                            <a:schemeClr val="tx1"/>
                          </a:solidFill>
                          <a:latin typeface="Times New Roman" pitchFamily="18" charset="0"/>
                          <a:cs typeface="Times New Roman" pitchFamily="18" charset="0"/>
                        </a:rPr>
                        <a:t>Тоқ және тік ішек ісігі</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200" dirty="0">
                          <a:solidFill>
                            <a:schemeClr val="tx1"/>
                          </a:solidFill>
                          <a:latin typeface="Times New Roman" panose="02020603050405020304" pitchFamily="18" charset="0"/>
                          <a:cs typeface="Times New Roman" panose="02020603050405020304" pitchFamily="18" charset="0"/>
                        </a:rPr>
                        <a:t>2037</a:t>
                      </a:r>
                      <a:endParaRPr lang="ru-RU" sz="12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2037-100%</a:t>
                      </a:r>
                    </a:p>
                  </a:txBody>
                  <a:tcP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17-0,8%</a:t>
                      </a:r>
                    </a:p>
                  </a:txBody>
                  <a:tcPr/>
                </a:tc>
                <a:tc>
                  <a:txBody>
                    <a:bodyPr/>
                    <a:lstStyle/>
                    <a:p>
                      <a:pPr algn="ctr">
                        <a:lnSpc>
                          <a:spcPct val="115000"/>
                        </a:lnSpc>
                        <a:spcAft>
                          <a:spcPts val="0"/>
                        </a:spcAft>
                      </a:pPr>
                      <a:r>
                        <a:rPr lang="kk-KZ" sz="1200" dirty="0">
                          <a:effectLst/>
                          <a:latin typeface="Times New Roman" panose="02020603050405020304" pitchFamily="18" charset="0"/>
                          <a:ea typeface="Times New Roman" panose="02020603050405020304" pitchFamily="18" charset="0"/>
                          <a:cs typeface="Times New Roman" panose="02020603050405020304" pitchFamily="18" charset="0"/>
                        </a:rPr>
                        <a:t>2053</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spcAft>
                          <a:spcPts val="0"/>
                        </a:spcAft>
                      </a:pPr>
                      <a:r>
                        <a:rPr lang="kk-KZ" sz="1200" dirty="0">
                          <a:effectLst/>
                          <a:latin typeface="Times New Roman" panose="02020603050405020304" pitchFamily="18" charset="0"/>
                          <a:ea typeface="Times New Roman" panose="02020603050405020304" pitchFamily="18" charset="0"/>
                          <a:cs typeface="Times New Roman" panose="02020603050405020304" pitchFamily="18" charset="0"/>
                        </a:rPr>
                        <a:t>2081-101%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l">
                        <a:lnSpc>
                          <a:spcPct val="115000"/>
                        </a:lnSpc>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0008"/>
                  </a:ext>
                </a:extLst>
              </a:tr>
            </a:tbl>
          </a:graphicData>
        </a:graphic>
      </p:graphicFrame>
      <p:sp>
        <p:nvSpPr>
          <p:cNvPr id="4" name="Прямоугольник 3"/>
          <p:cNvSpPr/>
          <p:nvPr/>
        </p:nvSpPr>
        <p:spPr>
          <a:xfrm>
            <a:off x="2195736" y="-171400"/>
            <a:ext cx="6028722" cy="646331"/>
          </a:xfrm>
          <a:prstGeom prst="rect">
            <a:avLst/>
          </a:prstGeom>
          <a:noFill/>
        </p:spPr>
        <p:txBody>
          <a:bodyPr wrap="square" lIns="91440" tIns="45720" rIns="91440" bIns="45720">
            <a:spAutoFit/>
          </a:bodyPr>
          <a:lstStyle/>
          <a:p>
            <a:pPr algn="ctr"/>
            <a:r>
              <a:rPr lang="ru-RU" sz="36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СКРИНИНГ        </a:t>
            </a:r>
            <a:r>
              <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a:t>
            </a:r>
            <a:r>
              <a:rPr lang="ru-RU"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20</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1576561596"/>
      </p:ext>
    </p:extLst>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3363600322"/>
              </p:ext>
            </p:extLst>
          </p:nvPr>
        </p:nvGraphicFramePr>
        <p:xfrm>
          <a:off x="107504" y="620688"/>
          <a:ext cx="8712968" cy="5730240"/>
        </p:xfrm>
        <a:graphic>
          <a:graphicData uri="http://schemas.openxmlformats.org/drawingml/2006/table">
            <a:tbl>
              <a:tblPr firstRow="1" bandRow="1">
                <a:tableStyleId>{7DF18680-E054-41AD-8BC1-D1AEF772440D}</a:tableStyleId>
              </a:tblPr>
              <a:tblGrid>
                <a:gridCol w="2275153">
                  <a:extLst>
                    <a:ext uri="{9D8B030D-6E8A-4147-A177-3AD203B41FA5}">
                      <a16:colId xmlns:a16="http://schemas.microsoft.com/office/drawing/2014/main" xmlns="" val="20000"/>
                    </a:ext>
                  </a:extLst>
                </a:gridCol>
                <a:gridCol w="3413479">
                  <a:extLst>
                    <a:ext uri="{9D8B030D-6E8A-4147-A177-3AD203B41FA5}">
                      <a16:colId xmlns:a16="http://schemas.microsoft.com/office/drawing/2014/main" xmlns="" val="20002"/>
                    </a:ext>
                  </a:extLst>
                </a:gridCol>
                <a:gridCol w="3024336">
                  <a:extLst>
                    <a:ext uri="{9D8B030D-6E8A-4147-A177-3AD203B41FA5}">
                      <a16:colId xmlns:a16="http://schemas.microsoft.com/office/drawing/2014/main" xmlns="" val="20003"/>
                    </a:ext>
                  </a:extLst>
                </a:gridCol>
              </a:tblGrid>
              <a:tr h="286494">
                <a:tc>
                  <a:txBody>
                    <a:bodyPr/>
                    <a:lstStyle/>
                    <a:p>
                      <a:pPr algn="ctr"/>
                      <a:r>
                        <a:rPr lang="kk-KZ" sz="1400" dirty="0">
                          <a:solidFill>
                            <a:srgbClr val="FF0000"/>
                          </a:solidFill>
                          <a:latin typeface="Times New Roman" pitchFamily="18" charset="0"/>
                          <a:cs typeface="Times New Roman" pitchFamily="18" charset="0"/>
                        </a:rPr>
                        <a:t>КӨРСЕТКІШТЕР</a:t>
                      </a:r>
                      <a:endParaRPr lang="ru-RU" sz="1400" i="1" dirty="0">
                        <a:solidFill>
                          <a:srgbClr val="FF0000"/>
                        </a:solidFill>
                        <a:latin typeface="Times New Roman" pitchFamily="18" charset="0"/>
                        <a:cs typeface="Times New Roman" pitchFamily="18" charset="0"/>
                      </a:endParaRPr>
                    </a:p>
                  </a:txBody>
                  <a:tcPr/>
                </a:tc>
                <a:tc>
                  <a:txBody>
                    <a:bodyPr/>
                    <a:lstStyle/>
                    <a:p>
                      <a:pPr algn="ctr"/>
                      <a:r>
                        <a:rPr lang="ru-RU" sz="1400" i="0" dirty="0">
                          <a:solidFill>
                            <a:srgbClr val="FF0000"/>
                          </a:solidFill>
                          <a:latin typeface="Times New Roman" pitchFamily="18" charset="0"/>
                          <a:cs typeface="Times New Roman" pitchFamily="18" charset="0"/>
                        </a:rPr>
                        <a:t>2023</a:t>
                      </a:r>
                      <a:r>
                        <a:rPr lang="ru-RU" sz="1400" i="0" baseline="0" dirty="0">
                          <a:solidFill>
                            <a:srgbClr val="FF0000"/>
                          </a:solidFill>
                          <a:latin typeface="Times New Roman" pitchFamily="18" charset="0"/>
                          <a:cs typeface="Times New Roman" pitchFamily="18" charset="0"/>
                        </a:rPr>
                        <a:t> </a:t>
                      </a:r>
                      <a:r>
                        <a:rPr lang="ru-RU" sz="1400" i="0" dirty="0" err="1">
                          <a:solidFill>
                            <a:srgbClr val="FF0000"/>
                          </a:solidFill>
                          <a:latin typeface="Times New Roman" pitchFamily="18" charset="0"/>
                          <a:cs typeface="Times New Roman" pitchFamily="18" charset="0"/>
                        </a:rPr>
                        <a:t>жыл</a:t>
                      </a:r>
                      <a:endParaRPr lang="ru-RU" sz="1400" i="0" dirty="0">
                        <a:solidFill>
                          <a:srgbClr val="FF0000"/>
                        </a:solidFill>
                        <a:latin typeface="Times New Roman" pitchFamily="18" charset="0"/>
                        <a:cs typeface="Times New Roman" pitchFamily="18" charset="0"/>
                      </a:endParaRPr>
                    </a:p>
                  </a:txBody>
                  <a:tcPr/>
                </a:tc>
                <a:tc>
                  <a:txBody>
                    <a:bodyPr/>
                    <a:lstStyle/>
                    <a:p>
                      <a:pPr algn="ctr"/>
                      <a:r>
                        <a:rPr lang="ru-RU" sz="1400" i="0" dirty="0" smtClean="0">
                          <a:solidFill>
                            <a:srgbClr val="FF0000"/>
                          </a:solidFill>
                          <a:latin typeface="Times New Roman" pitchFamily="18" charset="0"/>
                          <a:cs typeface="Times New Roman" pitchFamily="18" charset="0"/>
                        </a:rPr>
                        <a:t>2024</a:t>
                      </a:r>
                      <a:r>
                        <a:rPr lang="ru-RU" sz="1400" i="0" baseline="0" dirty="0" smtClean="0">
                          <a:solidFill>
                            <a:srgbClr val="FF0000"/>
                          </a:solidFill>
                          <a:latin typeface="Times New Roman" pitchFamily="18" charset="0"/>
                          <a:cs typeface="Times New Roman" pitchFamily="18" charset="0"/>
                        </a:rPr>
                        <a:t> </a:t>
                      </a:r>
                      <a:r>
                        <a:rPr lang="ru-RU" sz="1400" i="0" dirty="0" err="1">
                          <a:solidFill>
                            <a:srgbClr val="FF0000"/>
                          </a:solidFill>
                          <a:latin typeface="Times New Roman" pitchFamily="18" charset="0"/>
                          <a:cs typeface="Times New Roman" pitchFamily="18" charset="0"/>
                        </a:rPr>
                        <a:t>жыл</a:t>
                      </a:r>
                      <a:endParaRPr lang="ru-RU" sz="1400" i="0"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487039">
                <a:tc>
                  <a:txBody>
                    <a:bodyPr/>
                    <a:lstStyle/>
                    <a:p>
                      <a:pPr algn="l"/>
                      <a:r>
                        <a:rPr lang="kk-KZ" sz="1400" dirty="0">
                          <a:solidFill>
                            <a:schemeClr val="tx1"/>
                          </a:solidFill>
                          <a:latin typeface="Times New Roman" pitchFamily="18" charset="0"/>
                          <a:cs typeface="Times New Roman" pitchFamily="18" charset="0"/>
                        </a:rPr>
                        <a:t>Жүктілікпен есепке алынғандар</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latin typeface="Times New Roman" panose="02020603050405020304" pitchFamily="18" charset="0"/>
                          <a:cs typeface="Times New Roman" panose="02020603050405020304" pitchFamily="18" charset="0"/>
                        </a:rPr>
                        <a:t>768 – 191 </a:t>
                      </a:r>
                      <a:r>
                        <a:rPr lang="ru-RU" sz="1400" dirty="0" err="1">
                          <a:latin typeface="Times New Roman" panose="02020603050405020304" pitchFamily="18" charset="0"/>
                          <a:cs typeface="Times New Roman" panose="02020603050405020304" pitchFamily="18" charset="0"/>
                        </a:rPr>
                        <a:t>жа</a:t>
                      </a:r>
                      <a:r>
                        <a:rPr lang="kk-KZ" sz="1400" dirty="0">
                          <a:latin typeface="Times New Roman" panose="02020603050405020304" pitchFamily="18" charset="0"/>
                          <a:cs typeface="Times New Roman" panose="02020603050405020304" pitchFamily="18" charset="0"/>
                        </a:rPr>
                        <a:t>ғдайға</a:t>
                      </a:r>
                      <a:r>
                        <a:rPr lang="kk-KZ" sz="1400" baseline="0" dirty="0">
                          <a:latin typeface="Times New Roman" panose="02020603050405020304" pitchFamily="18" charset="0"/>
                          <a:cs typeface="Times New Roman" panose="02020603050405020304" pitchFamily="18" charset="0"/>
                        </a:rPr>
                        <a:t> аз</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latin typeface="Times New Roman" panose="02020603050405020304" pitchFamily="18" charset="0"/>
                          <a:cs typeface="Times New Roman" panose="02020603050405020304" pitchFamily="18" charset="0"/>
                        </a:rPr>
                        <a:t>752– 16 </a:t>
                      </a:r>
                      <a:r>
                        <a:rPr lang="ru-RU" sz="1400" dirty="0" err="1">
                          <a:latin typeface="Times New Roman" panose="02020603050405020304" pitchFamily="18" charset="0"/>
                          <a:cs typeface="Times New Roman" panose="02020603050405020304" pitchFamily="18" charset="0"/>
                        </a:rPr>
                        <a:t>жа</a:t>
                      </a:r>
                      <a:r>
                        <a:rPr lang="kk-KZ" sz="1400" dirty="0">
                          <a:latin typeface="Times New Roman" panose="02020603050405020304" pitchFamily="18" charset="0"/>
                          <a:cs typeface="Times New Roman" panose="02020603050405020304" pitchFamily="18" charset="0"/>
                        </a:rPr>
                        <a:t>ғдайға</a:t>
                      </a:r>
                      <a:r>
                        <a:rPr lang="kk-KZ" sz="1400" baseline="0" dirty="0">
                          <a:latin typeface="Times New Roman" panose="02020603050405020304" pitchFamily="18" charset="0"/>
                          <a:cs typeface="Times New Roman" panose="02020603050405020304" pitchFamily="18" charset="0"/>
                        </a:rPr>
                        <a:t> аз</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286494">
                <a:tc>
                  <a:txBody>
                    <a:bodyPr/>
                    <a:lstStyle/>
                    <a:p>
                      <a:pPr algn="l"/>
                      <a:r>
                        <a:rPr lang="kk-KZ" sz="1400" dirty="0">
                          <a:solidFill>
                            <a:schemeClr val="tx1"/>
                          </a:solidFill>
                          <a:latin typeface="Times New Roman" pitchFamily="18" charset="0"/>
                          <a:cs typeface="Times New Roman" pitchFamily="18" charset="0"/>
                        </a:rPr>
                        <a:t>12аптаға</a:t>
                      </a:r>
                      <a:r>
                        <a:rPr lang="kk-KZ" sz="1400" baseline="0" dirty="0">
                          <a:solidFill>
                            <a:schemeClr val="tx1"/>
                          </a:solidFill>
                          <a:latin typeface="Times New Roman" pitchFamily="18" charset="0"/>
                          <a:cs typeface="Times New Roman" pitchFamily="18" charset="0"/>
                        </a:rPr>
                        <a:t> дейін</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721</a:t>
                      </a:r>
                      <a:r>
                        <a:rPr lang="kk-KZ" sz="1400" baseline="0" dirty="0">
                          <a:latin typeface="Times New Roman" panose="02020603050405020304" pitchFamily="18" charset="0"/>
                          <a:cs typeface="Times New Roman" panose="02020603050405020304" pitchFamily="18" charset="0"/>
                        </a:rPr>
                        <a:t> - 93</a:t>
                      </a:r>
                      <a:r>
                        <a:rPr lang="kk-KZ" sz="140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709</a:t>
                      </a:r>
                      <a:r>
                        <a:rPr lang="kk-KZ" sz="1400" baseline="0" dirty="0" smtClean="0">
                          <a:latin typeface="Times New Roman" panose="02020603050405020304" pitchFamily="18" charset="0"/>
                          <a:cs typeface="Times New Roman" panose="02020603050405020304" pitchFamily="18" charset="0"/>
                        </a:rPr>
                        <a:t>- 94,2</a:t>
                      </a:r>
                      <a:r>
                        <a:rPr lang="kk-KZ" sz="1400" dirty="0" smtClean="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286494">
                <a:tc>
                  <a:txBody>
                    <a:bodyPr/>
                    <a:lstStyle/>
                    <a:p>
                      <a:pPr algn="l"/>
                      <a:r>
                        <a:rPr lang="kk-KZ" sz="1400" dirty="0">
                          <a:solidFill>
                            <a:schemeClr val="tx1"/>
                          </a:solidFill>
                          <a:latin typeface="Times New Roman" pitchFamily="18" charset="0"/>
                          <a:cs typeface="Times New Roman" pitchFamily="18" charset="0"/>
                        </a:rPr>
                        <a:t>Жасөспірім қыздар</a:t>
                      </a:r>
                      <a:endParaRPr lang="ru-RU" sz="1400" b="0"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1018</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1009</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r h="286494">
                <a:tc>
                  <a:txBody>
                    <a:bodyPr/>
                    <a:lstStyle/>
                    <a:p>
                      <a:pPr algn="l"/>
                      <a:r>
                        <a:rPr lang="kk-KZ" sz="1400" dirty="0">
                          <a:solidFill>
                            <a:schemeClr val="tx1"/>
                          </a:solidFill>
                          <a:latin typeface="Times New Roman" pitchFamily="18" charset="0"/>
                          <a:cs typeface="Times New Roman" pitchFamily="18" charset="0"/>
                        </a:rPr>
                        <a:t>Жасөспірім жүктілігі</a:t>
                      </a:r>
                      <a:endParaRPr lang="ru-RU" sz="1400" b="0"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6 – 0,5</a:t>
                      </a:r>
                      <a:r>
                        <a:rPr lang="ru-RU" sz="1400" dirty="0">
                          <a:solidFill>
                            <a:schemeClr val="tx1"/>
                          </a:solidFill>
                          <a:latin typeface="Times New Roman" panose="02020603050405020304" pitchFamily="18" charset="0"/>
                          <a:cs typeface="Times New Roman" panose="02020603050405020304" pitchFamily="18" charset="0"/>
                        </a:rPr>
                        <a:t>%</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1-0,09%</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4"/>
                  </a:ext>
                </a:extLst>
              </a:tr>
              <a:tr h="286494">
                <a:tc>
                  <a:txBody>
                    <a:bodyPr/>
                    <a:lstStyle/>
                    <a:p>
                      <a:pPr algn="l"/>
                      <a:r>
                        <a:rPr lang="kk-KZ" sz="1400" dirty="0">
                          <a:solidFill>
                            <a:schemeClr val="tx1"/>
                          </a:solidFill>
                          <a:latin typeface="Times New Roman" pitchFamily="18" charset="0"/>
                          <a:cs typeface="Times New Roman" pitchFamily="18" charset="0"/>
                        </a:rPr>
                        <a:t>Барлық туу саны</a:t>
                      </a:r>
                      <a:endParaRPr lang="ru-RU" sz="1400" b="0"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716 – 93,2%</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643– 85,5%</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5"/>
                  </a:ext>
                </a:extLst>
              </a:tr>
              <a:tr h="286494">
                <a:tc>
                  <a:txBody>
                    <a:bodyPr/>
                    <a:lstStyle/>
                    <a:p>
                      <a:pPr algn="l"/>
                      <a:r>
                        <a:rPr lang="kk-KZ" sz="1400" dirty="0">
                          <a:solidFill>
                            <a:schemeClr val="tx1"/>
                          </a:solidFill>
                          <a:latin typeface="Times New Roman" pitchFamily="18" charset="0"/>
                          <a:cs typeface="Times New Roman" pitchFamily="18" charset="0"/>
                        </a:rPr>
                        <a:t>Уақытында</a:t>
                      </a:r>
                      <a:r>
                        <a:rPr lang="kk-KZ" sz="1400" baseline="0" dirty="0">
                          <a:solidFill>
                            <a:schemeClr val="tx1"/>
                          </a:solidFill>
                          <a:latin typeface="Times New Roman" pitchFamily="18" charset="0"/>
                          <a:cs typeface="Times New Roman" pitchFamily="18" charset="0"/>
                        </a:rPr>
                        <a:t> босану</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705 – 91,7%</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623– 82,8%</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6"/>
                  </a:ext>
                </a:extLst>
              </a:tr>
              <a:tr h="286494">
                <a:tc>
                  <a:txBody>
                    <a:bodyPr/>
                    <a:lstStyle/>
                    <a:p>
                      <a:pPr algn="l"/>
                      <a:r>
                        <a:rPr lang="kk-KZ" sz="1400" dirty="0">
                          <a:solidFill>
                            <a:schemeClr val="tx1"/>
                          </a:solidFill>
                          <a:latin typeface="Times New Roman" pitchFamily="18" charset="0"/>
                          <a:cs typeface="Times New Roman" pitchFamily="18" charset="0"/>
                        </a:rPr>
                        <a:t>Уақытынан бұрын босану</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11 – 1,4%</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20-2,6%</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7"/>
                  </a:ext>
                </a:extLst>
              </a:tr>
              <a:tr h="286494">
                <a:tc>
                  <a:txBody>
                    <a:bodyPr/>
                    <a:lstStyle/>
                    <a:p>
                      <a:pPr algn="l"/>
                      <a:r>
                        <a:rPr lang="kk-KZ" sz="1400" dirty="0">
                          <a:solidFill>
                            <a:schemeClr val="tx1"/>
                          </a:solidFill>
                          <a:latin typeface="Times New Roman" pitchFamily="18" charset="0"/>
                          <a:cs typeface="Times New Roman" pitchFamily="18" charset="0"/>
                        </a:rPr>
                        <a:t>Уақытынан кейін босану</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0</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0</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8"/>
                  </a:ext>
                </a:extLst>
              </a:tr>
              <a:tr h="286494">
                <a:tc>
                  <a:txBody>
                    <a:bodyPr/>
                    <a:lstStyle/>
                    <a:p>
                      <a:pPr algn="l"/>
                      <a:r>
                        <a:rPr lang="kk-KZ" sz="1400" dirty="0">
                          <a:solidFill>
                            <a:schemeClr val="tx1"/>
                          </a:solidFill>
                          <a:latin typeface="Times New Roman" pitchFamily="18" charset="0"/>
                          <a:cs typeface="Times New Roman" pitchFamily="18" charset="0"/>
                        </a:rPr>
                        <a:t>Критикалық жағдай</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0</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0</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9"/>
                  </a:ext>
                </a:extLst>
              </a:tr>
              <a:tr h="286494">
                <a:tc>
                  <a:txBody>
                    <a:bodyPr/>
                    <a:lstStyle/>
                    <a:p>
                      <a:pPr algn="l"/>
                      <a:r>
                        <a:rPr lang="kk-KZ" sz="1400" dirty="0">
                          <a:solidFill>
                            <a:schemeClr val="tx1"/>
                          </a:solidFill>
                          <a:latin typeface="Times New Roman" pitchFamily="18" charset="0"/>
                          <a:cs typeface="Times New Roman" pitchFamily="18" charset="0"/>
                        </a:rPr>
                        <a:t>Операциямен туу</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146 – 20,3%</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124– 16,4%</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0"/>
                  </a:ext>
                </a:extLst>
              </a:tr>
              <a:tr h="888131">
                <a:tc>
                  <a:txBody>
                    <a:bodyPr/>
                    <a:lstStyle/>
                    <a:p>
                      <a:pPr algn="l"/>
                      <a:r>
                        <a:rPr lang="kk-KZ" sz="1400" b="1" dirty="0">
                          <a:solidFill>
                            <a:schemeClr val="tx1"/>
                          </a:solidFill>
                          <a:latin typeface="Times New Roman" pitchFamily="18" charset="0"/>
                          <a:cs typeface="Times New Roman" pitchFamily="18" charset="0"/>
                        </a:rPr>
                        <a:t>Барлық</a:t>
                      </a:r>
                      <a:r>
                        <a:rPr lang="kk-KZ" sz="1400" b="1" baseline="0" dirty="0">
                          <a:solidFill>
                            <a:schemeClr val="tx1"/>
                          </a:solidFill>
                          <a:latin typeface="Times New Roman" pitchFamily="18" charset="0"/>
                          <a:cs typeface="Times New Roman" pitchFamily="18" charset="0"/>
                        </a:rPr>
                        <a:t> түсік:</a:t>
                      </a:r>
                    </a:p>
                    <a:p>
                      <a:pPr algn="l"/>
                      <a:r>
                        <a:rPr lang="kk-KZ" sz="1400" b="1" baseline="0" dirty="0">
                          <a:solidFill>
                            <a:schemeClr val="tx1"/>
                          </a:solidFill>
                          <a:latin typeface="Times New Roman" pitchFamily="18" charset="0"/>
                          <a:cs typeface="Times New Roman" pitchFamily="18" charset="0"/>
                        </a:rPr>
                        <a:t>         - дамымай қалған </a:t>
                      </a:r>
                    </a:p>
                    <a:p>
                      <a:pPr algn="l"/>
                      <a:r>
                        <a:rPr lang="kk-KZ" sz="1400" b="1" baseline="0" dirty="0">
                          <a:solidFill>
                            <a:schemeClr val="tx1"/>
                          </a:solidFill>
                          <a:latin typeface="Times New Roman" pitchFamily="18" charset="0"/>
                          <a:cs typeface="Times New Roman" pitchFamily="18" charset="0"/>
                        </a:rPr>
                        <a:t>          - өздігінен түсік</a:t>
                      </a:r>
                    </a:p>
                    <a:p>
                      <a:pPr algn="l"/>
                      <a:r>
                        <a:rPr lang="kk-KZ" sz="1400" b="1" baseline="0" dirty="0">
                          <a:solidFill>
                            <a:schemeClr val="tx1"/>
                          </a:solidFill>
                          <a:latin typeface="Times New Roman" pitchFamily="18" charset="0"/>
                          <a:cs typeface="Times New Roman" pitchFamily="18" charset="0"/>
                        </a:rPr>
                        <a:t>          - мед түсік </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46 – 6,4%</a:t>
                      </a:r>
                    </a:p>
                    <a:p>
                      <a:pPr algn="ctr"/>
                      <a:r>
                        <a:rPr lang="ru-RU" sz="1400" dirty="0">
                          <a:solidFill>
                            <a:schemeClr val="tx1"/>
                          </a:solidFill>
                          <a:latin typeface="Times New Roman" panose="02020603050405020304" pitchFamily="18" charset="0"/>
                          <a:cs typeface="Times New Roman" panose="02020603050405020304" pitchFamily="18" charset="0"/>
                        </a:rPr>
                        <a:t>16 – 2,2%</a:t>
                      </a:r>
                    </a:p>
                    <a:p>
                      <a:pPr algn="ctr"/>
                      <a:r>
                        <a:rPr lang="ru-RU" sz="1400" dirty="0">
                          <a:solidFill>
                            <a:schemeClr val="tx1"/>
                          </a:solidFill>
                          <a:latin typeface="Times New Roman" panose="02020603050405020304" pitchFamily="18" charset="0"/>
                          <a:cs typeface="Times New Roman" panose="02020603050405020304" pitchFamily="18" charset="0"/>
                        </a:rPr>
                        <a:t>23 – 3,2%</a:t>
                      </a:r>
                    </a:p>
                    <a:p>
                      <a:pPr algn="ctr"/>
                      <a:r>
                        <a:rPr lang="ru-RU" sz="1400" dirty="0">
                          <a:solidFill>
                            <a:schemeClr val="tx1"/>
                          </a:solidFill>
                          <a:latin typeface="Times New Roman" panose="02020603050405020304" pitchFamily="18" charset="0"/>
                          <a:cs typeface="Times New Roman" panose="02020603050405020304" pitchFamily="18" charset="0"/>
                        </a:rPr>
                        <a:t>7</a:t>
                      </a:r>
                      <a:r>
                        <a:rPr lang="ru-RU" sz="1400" baseline="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 0,9%</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38– 5,3%</a:t>
                      </a:r>
                      <a:endParaRPr lang="ru-RU" sz="1400" dirty="0">
                        <a:solidFill>
                          <a:schemeClr val="tx1"/>
                        </a:solidFill>
                        <a:latin typeface="Times New Roman" panose="02020603050405020304" pitchFamily="18" charset="0"/>
                        <a:cs typeface="Times New Roman" panose="02020603050405020304" pitchFamily="18" charset="0"/>
                      </a:endParaRPr>
                    </a:p>
                    <a:p>
                      <a:pPr algn="ctr"/>
                      <a:r>
                        <a:rPr lang="ru-RU" sz="1400" dirty="0" smtClean="0">
                          <a:solidFill>
                            <a:schemeClr val="tx1"/>
                          </a:solidFill>
                          <a:latin typeface="Times New Roman" panose="02020603050405020304" pitchFamily="18" charset="0"/>
                          <a:cs typeface="Times New Roman" panose="02020603050405020304" pitchFamily="18" charset="0"/>
                        </a:rPr>
                        <a:t>23– 3,2%</a:t>
                      </a:r>
                      <a:endParaRPr lang="ru-RU" sz="1400" dirty="0">
                        <a:solidFill>
                          <a:schemeClr val="tx1"/>
                        </a:solidFill>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solidFill>
                            <a:schemeClr val="tx1"/>
                          </a:solidFill>
                          <a:latin typeface="Times New Roman" panose="02020603050405020304" pitchFamily="18" charset="0"/>
                          <a:cs typeface="Times New Roman" panose="02020603050405020304" pitchFamily="18" charset="0"/>
                        </a:rPr>
                        <a:t>     11-0,0001%</a:t>
                      </a:r>
                    </a:p>
                    <a:p>
                      <a:pPr algn="ctr"/>
                      <a:r>
                        <a:rPr lang="ru-RU" sz="1400" dirty="0" smtClean="0">
                          <a:solidFill>
                            <a:schemeClr val="tx1"/>
                          </a:solidFill>
                          <a:latin typeface="Times New Roman" panose="02020603050405020304" pitchFamily="18" charset="0"/>
                          <a:cs typeface="Times New Roman" panose="02020603050405020304" pitchFamily="18" charset="0"/>
                        </a:rPr>
                        <a:t>     4</a:t>
                      </a:r>
                      <a:r>
                        <a:rPr lang="ru-RU" sz="1400" baseline="0" dirty="0" smtClean="0">
                          <a:solidFill>
                            <a:schemeClr val="tx1"/>
                          </a:solidFill>
                          <a:latin typeface="Times New Roman" panose="02020603050405020304" pitchFamily="18" charset="0"/>
                          <a:cs typeface="Times New Roman" panose="02020603050405020304" pitchFamily="18" charset="0"/>
                        </a:rPr>
                        <a:t> </a:t>
                      </a:r>
                      <a:r>
                        <a:rPr lang="ru-RU" sz="1400" dirty="0" smtClean="0">
                          <a:solidFill>
                            <a:schemeClr val="tx1"/>
                          </a:solidFill>
                          <a:latin typeface="Times New Roman" panose="02020603050405020304" pitchFamily="18" charset="0"/>
                          <a:cs typeface="Times New Roman" panose="02020603050405020304" pitchFamily="18" charset="0"/>
                        </a:rPr>
                        <a:t>– 0,5%</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1"/>
                  </a:ext>
                </a:extLst>
              </a:tr>
              <a:tr h="302550">
                <a:tc>
                  <a:txBody>
                    <a:bodyPr/>
                    <a:lstStyle/>
                    <a:p>
                      <a:pPr algn="l"/>
                      <a:r>
                        <a:rPr lang="kk-KZ" sz="1400" dirty="0">
                          <a:solidFill>
                            <a:schemeClr val="tx1"/>
                          </a:solidFill>
                          <a:latin typeface="Times New Roman" pitchFamily="18" charset="0"/>
                          <a:cs typeface="Times New Roman" pitchFamily="18" charset="0"/>
                        </a:rPr>
                        <a:t>Терапевтімен қаралғандар</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715</a:t>
                      </a:r>
                      <a:r>
                        <a:rPr lang="ru-RU" sz="1400" baseline="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 100%</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643– </a:t>
                      </a:r>
                      <a:r>
                        <a:rPr lang="ru-RU" sz="1400" dirty="0">
                          <a:solidFill>
                            <a:schemeClr val="tx1"/>
                          </a:solidFill>
                          <a:latin typeface="Times New Roman" panose="02020603050405020304" pitchFamily="18" charset="0"/>
                          <a:cs typeface="Times New Roman" panose="02020603050405020304" pitchFamily="18" charset="0"/>
                        </a:rPr>
                        <a:t>100%</a:t>
                      </a:r>
                    </a:p>
                  </a:txBody>
                  <a:tcPr/>
                </a:tc>
                <a:extLst>
                  <a:ext uri="{0D108BD9-81ED-4DB2-BD59-A6C34878D82A}">
                    <a16:rowId xmlns:a16="http://schemas.microsoft.com/office/drawing/2014/main" xmlns="" val="10012"/>
                  </a:ext>
                </a:extLst>
              </a:tr>
              <a:tr h="286494">
                <a:tc>
                  <a:txBody>
                    <a:bodyPr/>
                    <a:lstStyle/>
                    <a:p>
                      <a:pPr algn="l"/>
                      <a:r>
                        <a:rPr lang="kk-KZ" sz="1400" dirty="0">
                          <a:solidFill>
                            <a:schemeClr val="tx1"/>
                          </a:solidFill>
                          <a:latin typeface="Times New Roman" pitchFamily="18" charset="0"/>
                          <a:cs typeface="Times New Roman" pitchFamily="18" charset="0"/>
                        </a:rPr>
                        <a:t>Оның ішінде 12аптада</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654 – 91%</a:t>
                      </a:r>
                    </a:p>
                  </a:txBody>
                  <a:tcPr/>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590– 91,7%</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3"/>
                  </a:ext>
                </a:extLst>
              </a:tr>
              <a:tr h="286494">
                <a:tc>
                  <a:txBody>
                    <a:bodyPr/>
                    <a:lstStyle/>
                    <a:p>
                      <a:pPr algn="l"/>
                      <a:r>
                        <a:rPr lang="kk-KZ" sz="1400" b="1" dirty="0">
                          <a:solidFill>
                            <a:schemeClr val="tx1"/>
                          </a:solidFill>
                          <a:latin typeface="Times New Roman" pitchFamily="18" charset="0"/>
                          <a:cs typeface="Times New Roman" pitchFamily="18" charset="0"/>
                        </a:rPr>
                        <a:t>КТГ арқылы</a:t>
                      </a:r>
                      <a:r>
                        <a:rPr lang="kk-KZ" sz="1400" b="1" baseline="0" dirty="0">
                          <a:solidFill>
                            <a:schemeClr val="tx1"/>
                          </a:solidFill>
                          <a:latin typeface="Times New Roman" pitchFamily="18" charset="0"/>
                          <a:cs typeface="Times New Roman" pitchFamily="18" charset="0"/>
                        </a:rPr>
                        <a:t> қарау </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712</a:t>
                      </a:r>
                    </a:p>
                  </a:txBody>
                  <a:tcPr/>
                </a:tc>
                <a:tc>
                  <a:txBody>
                    <a:bodyPr/>
                    <a:lstStyle/>
                    <a:p>
                      <a:pPr algn="ctr"/>
                      <a:r>
                        <a:rPr lang="ru-RU" sz="1400" smtClean="0">
                          <a:solidFill>
                            <a:schemeClr val="tx1"/>
                          </a:solidFill>
                          <a:latin typeface="Times New Roman" panose="02020603050405020304" pitchFamily="18" charset="0"/>
                          <a:cs typeface="Times New Roman" panose="02020603050405020304" pitchFamily="18" charset="0"/>
                        </a:rPr>
                        <a:t>964</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4"/>
                  </a:ext>
                </a:extLst>
              </a:tr>
              <a:tr h="286494">
                <a:tc>
                  <a:txBody>
                    <a:bodyPr/>
                    <a:lstStyle/>
                    <a:p>
                      <a:pPr algn="l"/>
                      <a:r>
                        <a:rPr lang="kk-KZ" sz="1400" dirty="0">
                          <a:solidFill>
                            <a:schemeClr val="tx1"/>
                          </a:solidFill>
                          <a:latin typeface="Times New Roman" pitchFamily="18" charset="0"/>
                          <a:cs typeface="Times New Roman" pitchFamily="18" charset="0"/>
                        </a:rPr>
                        <a:t> Ана өлімі</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a:t>
                      </a:r>
                      <a:endParaRPr lang="ru-RU" sz="1400" dirty="0">
                        <a:solidFill>
                          <a:schemeClr val="tx1"/>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15"/>
                  </a:ext>
                </a:extLst>
              </a:tr>
            </a:tbl>
          </a:graphicData>
        </a:graphic>
      </p:graphicFrame>
      <p:sp>
        <p:nvSpPr>
          <p:cNvPr id="4" name="Прямоугольник 3"/>
          <p:cNvSpPr/>
          <p:nvPr/>
        </p:nvSpPr>
        <p:spPr>
          <a:xfrm>
            <a:off x="785786" y="0"/>
            <a:ext cx="7604518" cy="461665"/>
          </a:xfrm>
          <a:prstGeom prst="rect">
            <a:avLst/>
          </a:prstGeom>
          <a:noFill/>
        </p:spPr>
        <p:txBody>
          <a:bodyPr wrap="square" lIns="91440" tIns="45720" rIns="91440" bIns="45720">
            <a:spAutoFit/>
          </a:bodyPr>
          <a:lstStyle/>
          <a:p>
            <a:pPr algn="ctr"/>
            <a:r>
              <a:rPr lang="kk-KZ"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ӘЙЕЛДЕР БӨЛІМІ КӨРСЕТКІШІ                  </a:t>
            </a:r>
            <a:r>
              <a:rPr lang="kk-KZ"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слайд№19</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3575012770"/>
      </p:ext>
    </p:extLst>
  </p:cSld>
  <p:clrMapOvr>
    <a:masterClrMapping/>
  </p:clrMapOvr>
  <p:transition>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sz="quarter" idx="1"/>
            <p:extLst>
              <p:ext uri="{D42A27DB-BD31-4B8C-83A1-F6EECF244321}">
                <p14:modId xmlns:p14="http://schemas.microsoft.com/office/powerpoint/2010/main" val="3445281770"/>
              </p:ext>
            </p:extLst>
          </p:nvPr>
        </p:nvGraphicFramePr>
        <p:xfrm>
          <a:off x="0" y="571480"/>
          <a:ext cx="8748464" cy="6501137"/>
        </p:xfrm>
        <a:graphic>
          <a:graphicData uri="http://schemas.openxmlformats.org/drawingml/2006/table">
            <a:tbl>
              <a:tblPr firstRow="1" bandRow="1">
                <a:tableStyleId>{7DF18680-E054-41AD-8BC1-D1AEF772440D}</a:tableStyleId>
              </a:tblPr>
              <a:tblGrid>
                <a:gridCol w="3261386">
                  <a:extLst>
                    <a:ext uri="{9D8B030D-6E8A-4147-A177-3AD203B41FA5}">
                      <a16:colId xmlns:a16="http://schemas.microsoft.com/office/drawing/2014/main" xmlns="" val="20000"/>
                    </a:ext>
                  </a:extLst>
                </a:gridCol>
                <a:gridCol w="2390734">
                  <a:extLst>
                    <a:ext uri="{9D8B030D-6E8A-4147-A177-3AD203B41FA5}">
                      <a16:colId xmlns:a16="http://schemas.microsoft.com/office/drawing/2014/main" xmlns="" val="20003"/>
                    </a:ext>
                  </a:extLst>
                </a:gridCol>
                <a:gridCol w="3096344"/>
              </a:tblGrid>
              <a:tr h="408289">
                <a:tc>
                  <a:txBody>
                    <a:bodyPr/>
                    <a:lstStyle/>
                    <a:p>
                      <a:pPr algn="ctr"/>
                      <a:r>
                        <a:rPr lang="kk-KZ" sz="2000" i="1" dirty="0">
                          <a:solidFill>
                            <a:srgbClr val="FF0000"/>
                          </a:solidFill>
                          <a:latin typeface="Times New Roman" pitchFamily="18" charset="0"/>
                          <a:cs typeface="Times New Roman" pitchFamily="18" charset="0"/>
                        </a:rPr>
                        <a:t>Көрсеткіштер</a:t>
                      </a:r>
                      <a:endParaRPr lang="ru-RU" sz="2000" i="1" dirty="0">
                        <a:solidFill>
                          <a:srgbClr val="FF0000"/>
                        </a:solidFill>
                        <a:latin typeface="Times New Roman" pitchFamily="18" charset="0"/>
                        <a:cs typeface="Times New Roman" pitchFamily="18" charset="0"/>
                      </a:endParaRPr>
                    </a:p>
                  </a:txBody>
                  <a:tcPr/>
                </a:tc>
                <a:tc>
                  <a:txBody>
                    <a:bodyPr/>
                    <a:lstStyle/>
                    <a:p>
                      <a:pPr algn="ctr"/>
                      <a:r>
                        <a:rPr lang="kk-KZ" i="1" dirty="0">
                          <a:solidFill>
                            <a:srgbClr val="FF0000"/>
                          </a:solidFill>
                          <a:latin typeface="Times New Roman" pitchFamily="18" charset="0"/>
                          <a:cs typeface="Times New Roman" pitchFamily="18" charset="0"/>
                        </a:rPr>
                        <a:t>2023</a:t>
                      </a:r>
                      <a:r>
                        <a:rPr lang="kk-KZ" i="1" baseline="0" dirty="0">
                          <a:solidFill>
                            <a:srgbClr val="FF0000"/>
                          </a:solidFill>
                          <a:latin typeface="Times New Roman" pitchFamily="18" charset="0"/>
                          <a:cs typeface="Times New Roman" pitchFamily="18" charset="0"/>
                        </a:rPr>
                        <a:t> </a:t>
                      </a:r>
                      <a:r>
                        <a:rPr lang="kk-KZ" i="1" dirty="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tc>
                  <a:txBody>
                    <a:bodyPr/>
                    <a:lstStyle/>
                    <a:p>
                      <a:pPr algn="ctr"/>
                      <a:r>
                        <a:rPr lang="kk-KZ" i="1" dirty="0" smtClean="0">
                          <a:solidFill>
                            <a:srgbClr val="FF0000"/>
                          </a:solidFill>
                          <a:latin typeface="Times New Roman" pitchFamily="18" charset="0"/>
                          <a:cs typeface="Times New Roman" pitchFamily="18" charset="0"/>
                        </a:rPr>
                        <a:t>2024 жыл</a:t>
                      </a:r>
                      <a:endParaRPr lang="ru-RU"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596730">
                <a:tc>
                  <a:txBody>
                    <a:bodyPr/>
                    <a:lstStyle/>
                    <a:p>
                      <a:pPr algn="ctr"/>
                      <a:r>
                        <a:rPr lang="kk-KZ" dirty="0">
                          <a:solidFill>
                            <a:schemeClr val="tx1"/>
                          </a:solidFill>
                          <a:latin typeface="Times New Roman" pitchFamily="18" charset="0"/>
                          <a:cs typeface="Times New Roman" pitchFamily="18" charset="0"/>
                        </a:rPr>
                        <a:t>ЭРОБ</a:t>
                      </a:r>
                      <a:r>
                        <a:rPr lang="kk-KZ" baseline="0" dirty="0">
                          <a:solidFill>
                            <a:schemeClr val="tx1"/>
                          </a:solidFill>
                          <a:latin typeface="Times New Roman" pitchFamily="18" charset="0"/>
                          <a:cs typeface="Times New Roman" pitchFamily="18" charset="0"/>
                        </a:rPr>
                        <a:t> тіркелген науқастар </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279-36 жағдайға</a:t>
                      </a:r>
                      <a:r>
                        <a:rPr lang="kk-KZ" sz="1600" baseline="0" dirty="0">
                          <a:latin typeface="Times New Roman" pitchFamily="18" charset="0"/>
                          <a:cs typeface="Times New Roman" pitchFamily="18" charset="0"/>
                        </a:rPr>
                        <a:t> көбейіп отыр</a:t>
                      </a:r>
                      <a:endParaRPr lang="ru-RU" sz="1600" dirty="0">
                        <a:latin typeface="Times New Roman" pitchFamily="18" charset="0"/>
                        <a:cs typeface="Times New Roman" pitchFamily="18" charset="0"/>
                      </a:endParaRPr>
                    </a:p>
                  </a:txBody>
                  <a:tcPr/>
                </a:tc>
                <a:tc>
                  <a:txBody>
                    <a:bodyPr/>
                    <a:lstStyle/>
                    <a:p>
                      <a:pPr algn="ctr"/>
                      <a:r>
                        <a:rPr lang="kk-KZ" sz="1600" dirty="0" smtClean="0">
                          <a:latin typeface="Times New Roman" pitchFamily="18" charset="0"/>
                          <a:cs typeface="Times New Roman" pitchFamily="18" charset="0"/>
                        </a:rPr>
                        <a:t>305-26 жағдайға көбейіп отыр</a:t>
                      </a: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532771">
                <a:tc>
                  <a:txBody>
                    <a:bodyPr/>
                    <a:lstStyle/>
                    <a:p>
                      <a:pPr algn="ctr"/>
                      <a:r>
                        <a:rPr lang="kk-KZ" dirty="0">
                          <a:solidFill>
                            <a:schemeClr val="tx1"/>
                          </a:solidFill>
                          <a:latin typeface="Times New Roman" pitchFamily="18" charset="0"/>
                          <a:cs typeface="Times New Roman" pitchFamily="18" charset="0"/>
                        </a:rPr>
                        <a:t>Оның</a:t>
                      </a:r>
                      <a:r>
                        <a:rPr lang="kk-KZ" baseline="0" dirty="0">
                          <a:solidFill>
                            <a:schemeClr val="tx1"/>
                          </a:solidFill>
                          <a:latin typeface="Times New Roman" pitchFamily="18" charset="0"/>
                          <a:cs typeface="Times New Roman" pitchFamily="18" charset="0"/>
                        </a:rPr>
                        <a:t> ішінде а</a:t>
                      </a:r>
                      <a:r>
                        <a:rPr lang="kk-KZ" dirty="0">
                          <a:solidFill>
                            <a:schemeClr val="tx1"/>
                          </a:solidFill>
                          <a:latin typeface="Times New Roman" pitchFamily="18" charset="0"/>
                          <a:cs typeface="Times New Roman" pitchFamily="18" charset="0"/>
                        </a:rPr>
                        <a:t>лғашқы анықталғандар</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63 – 173,0</a:t>
                      </a:r>
                      <a:r>
                        <a:rPr lang="ru-RU" sz="1600" dirty="0">
                          <a:latin typeface="Times New Roman" pitchFamily="18" charset="0"/>
                          <a:cs typeface="Times New Roman" pitchFamily="18" charset="0"/>
                        </a:rPr>
                        <a:t>%</a:t>
                      </a:r>
                    </a:p>
                  </a:txBody>
                  <a:tcPr/>
                </a:tc>
                <a:tc>
                  <a:txBody>
                    <a:bodyPr/>
                    <a:lstStyle/>
                    <a:p>
                      <a:pPr algn="ctr"/>
                      <a:r>
                        <a:rPr lang="kk-KZ" sz="1600" dirty="0" smtClean="0">
                          <a:latin typeface="Times New Roman" pitchFamily="18" charset="0"/>
                          <a:cs typeface="Times New Roman" pitchFamily="18" charset="0"/>
                        </a:rPr>
                        <a:t>48 – 121,4</a:t>
                      </a:r>
                    </a:p>
                    <a:p>
                      <a:pPr algn="ct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2"/>
                  </a:ext>
                </a:extLst>
              </a:tr>
              <a:tr h="376882">
                <a:tc>
                  <a:txBody>
                    <a:bodyPr/>
                    <a:lstStyle/>
                    <a:p>
                      <a:pPr algn="ctr"/>
                      <a:r>
                        <a:rPr lang="en-US" dirty="0">
                          <a:solidFill>
                            <a:schemeClr val="tx1"/>
                          </a:solidFill>
                          <a:latin typeface="Times New Roman" pitchFamily="18" charset="0"/>
                          <a:cs typeface="Times New Roman" pitchFamily="18" charset="0"/>
                        </a:rPr>
                        <a:t>I</a:t>
                      </a:r>
                      <a:r>
                        <a:rPr lang="kk-KZ" baseline="0" dirty="0">
                          <a:solidFill>
                            <a:schemeClr val="tx1"/>
                          </a:solidFill>
                          <a:latin typeface="Times New Roman" pitchFamily="18" charset="0"/>
                          <a:cs typeface="Times New Roman" pitchFamily="18" charset="0"/>
                        </a:rPr>
                        <a:t> - саты</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13 – 20,6%</a:t>
                      </a:r>
                      <a:endParaRPr lang="ru-RU" sz="1600" dirty="0">
                        <a:latin typeface="Times New Roman" pitchFamily="18" charset="0"/>
                        <a:cs typeface="Times New Roman" pitchFamily="18" charset="0"/>
                      </a:endParaRPr>
                    </a:p>
                  </a:txBody>
                  <a:tcPr/>
                </a:tc>
                <a:tc>
                  <a:txBody>
                    <a:bodyPr/>
                    <a:lstStyle/>
                    <a:p>
                      <a:pPr algn="ctr"/>
                      <a:r>
                        <a:rPr lang="kk-KZ" sz="1600" dirty="0" smtClean="0">
                          <a:latin typeface="Times New Roman" pitchFamily="18" charset="0"/>
                          <a:cs typeface="Times New Roman" pitchFamily="18" charset="0"/>
                        </a:rPr>
                        <a:t>9 – 18,7</a:t>
                      </a: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3"/>
                  </a:ext>
                </a:extLst>
              </a:tr>
              <a:tr h="376882">
                <a:tc>
                  <a:txBody>
                    <a:bodyPr/>
                    <a:lstStyle/>
                    <a:p>
                      <a:pPr algn="ctr"/>
                      <a:r>
                        <a:rPr lang="en-US" dirty="0">
                          <a:solidFill>
                            <a:schemeClr val="tx1"/>
                          </a:solidFill>
                          <a:latin typeface="Times New Roman" pitchFamily="18" charset="0"/>
                          <a:cs typeface="Times New Roman" pitchFamily="18" charset="0"/>
                        </a:rPr>
                        <a:t>II – </a:t>
                      </a:r>
                      <a:r>
                        <a:rPr lang="kk-KZ" dirty="0">
                          <a:solidFill>
                            <a:schemeClr val="tx1"/>
                          </a:solidFill>
                          <a:latin typeface="Times New Roman" pitchFamily="18" charset="0"/>
                          <a:cs typeface="Times New Roman" pitchFamily="18" charset="0"/>
                        </a:rPr>
                        <a:t>саты</a:t>
                      </a:r>
                      <a:r>
                        <a:rPr lang="kk-KZ" baseline="0" dirty="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26 – 41,2%</a:t>
                      </a:r>
                      <a:endParaRPr lang="ru-RU" sz="1600" dirty="0">
                        <a:latin typeface="Times New Roman" pitchFamily="18" charset="0"/>
                        <a:cs typeface="Times New Roman" pitchFamily="18" charset="0"/>
                      </a:endParaRPr>
                    </a:p>
                  </a:txBody>
                  <a:tcPr/>
                </a:tc>
                <a:tc>
                  <a:txBody>
                    <a:bodyPr/>
                    <a:lstStyle/>
                    <a:p>
                      <a:pPr algn="ctr"/>
                      <a:r>
                        <a:rPr lang="kk-KZ" sz="1600" dirty="0" smtClean="0">
                          <a:latin typeface="Times New Roman" pitchFamily="18" charset="0"/>
                          <a:cs typeface="Times New Roman" pitchFamily="18" charset="0"/>
                        </a:rPr>
                        <a:t>16 – 33,3</a:t>
                      </a: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4"/>
                  </a:ext>
                </a:extLst>
              </a:tr>
              <a:tr h="447137">
                <a:tc>
                  <a:txBody>
                    <a:bodyPr/>
                    <a:lstStyle/>
                    <a:p>
                      <a:pPr algn="ctr"/>
                      <a:r>
                        <a:rPr lang="en-US" dirty="0">
                          <a:solidFill>
                            <a:schemeClr val="tx1"/>
                          </a:solidFill>
                          <a:latin typeface="Times New Roman" pitchFamily="18" charset="0"/>
                          <a:cs typeface="Times New Roman" pitchFamily="18" charset="0"/>
                        </a:rPr>
                        <a:t>III</a:t>
                      </a:r>
                      <a:r>
                        <a:rPr lang="kk-KZ" baseline="0" dirty="0">
                          <a:solidFill>
                            <a:schemeClr val="tx1"/>
                          </a:solidFill>
                          <a:latin typeface="Times New Roman" pitchFamily="18" charset="0"/>
                          <a:cs typeface="Times New Roman" pitchFamily="18" charset="0"/>
                        </a:rPr>
                        <a:t> –саты </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16 – 25,3%</a:t>
                      </a:r>
                      <a:endParaRPr lang="ru-RU" sz="1600" dirty="0">
                        <a:latin typeface="Times New Roman" pitchFamily="18" charset="0"/>
                        <a:cs typeface="Times New Roman" pitchFamily="18" charset="0"/>
                      </a:endParaRPr>
                    </a:p>
                  </a:txBody>
                  <a:tcPr/>
                </a:tc>
                <a:tc>
                  <a:txBody>
                    <a:bodyPr/>
                    <a:lstStyle/>
                    <a:p>
                      <a:pPr algn="ctr"/>
                      <a:r>
                        <a:rPr lang="kk-KZ" sz="1600" dirty="0" smtClean="0">
                          <a:latin typeface="Times New Roman" pitchFamily="18" charset="0"/>
                          <a:cs typeface="Times New Roman" pitchFamily="18" charset="0"/>
                        </a:rPr>
                        <a:t>12</a:t>
                      </a:r>
                      <a:r>
                        <a:rPr lang="kk-KZ" sz="1600" baseline="0" dirty="0" smtClean="0">
                          <a:latin typeface="Times New Roman" pitchFamily="18" charset="0"/>
                          <a:cs typeface="Times New Roman" pitchFamily="18" charset="0"/>
                        </a:rPr>
                        <a:t> – 25</a:t>
                      </a: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5"/>
                  </a:ext>
                </a:extLst>
              </a:tr>
              <a:tr h="65954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tx1"/>
                          </a:solidFill>
                          <a:latin typeface="Times New Roman" pitchFamily="18" charset="0"/>
                          <a:cs typeface="Times New Roman" pitchFamily="18" charset="0"/>
                        </a:rPr>
                        <a:t>IV</a:t>
                      </a:r>
                      <a:r>
                        <a:rPr lang="kk-KZ" dirty="0">
                          <a:solidFill>
                            <a:schemeClr val="tx1"/>
                          </a:solidFill>
                          <a:latin typeface="Times New Roman" pitchFamily="18" charset="0"/>
                          <a:cs typeface="Times New Roman" pitchFamily="18" charset="0"/>
                        </a:rPr>
                        <a:t> - саты</a:t>
                      </a:r>
                      <a:endParaRPr lang="ru-RU" dirty="0">
                        <a:solidFill>
                          <a:schemeClr val="tx1"/>
                        </a:solidFill>
                        <a:latin typeface="Times New Roman" pitchFamily="18" charset="0"/>
                        <a:cs typeface="Times New Roman" pitchFamily="18" charset="0"/>
                      </a:endParaRPr>
                    </a:p>
                    <a:p>
                      <a:pPr algn="ctr"/>
                      <a:r>
                        <a:rPr lang="kk-KZ" dirty="0">
                          <a:solidFill>
                            <a:schemeClr val="tx1"/>
                          </a:solidFill>
                          <a:latin typeface="Times New Roman" pitchFamily="18" charset="0"/>
                          <a:cs typeface="Times New Roman" pitchFamily="18" charset="0"/>
                        </a:rPr>
                        <a:t> </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7</a:t>
                      </a:r>
                      <a:r>
                        <a:rPr lang="kk-KZ" sz="1600" baseline="0" dirty="0">
                          <a:latin typeface="Times New Roman" pitchFamily="18" charset="0"/>
                          <a:cs typeface="Times New Roman" pitchFamily="18" charset="0"/>
                        </a:rPr>
                        <a:t> – 11,1%</a:t>
                      </a:r>
                      <a:endParaRPr lang="ru-RU" sz="1600" dirty="0">
                        <a:latin typeface="Times New Roman" pitchFamily="18" charset="0"/>
                        <a:cs typeface="Times New Roman" pitchFamily="18" charset="0"/>
                      </a:endParaRPr>
                    </a:p>
                  </a:txBody>
                  <a:tcPr/>
                </a:tc>
                <a:tc>
                  <a:txBody>
                    <a:bodyPr/>
                    <a:lstStyle/>
                    <a:p>
                      <a:pPr algn="ctr"/>
                      <a:r>
                        <a:rPr lang="kk-KZ" sz="1600" dirty="0" smtClean="0">
                          <a:latin typeface="Times New Roman" pitchFamily="18" charset="0"/>
                          <a:cs typeface="Times New Roman" pitchFamily="18" charset="0"/>
                        </a:rPr>
                        <a:t>2 – 4,1</a:t>
                      </a: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6"/>
                  </a:ext>
                </a:extLst>
              </a:tr>
              <a:tr h="532771">
                <a:tc>
                  <a:txBody>
                    <a:bodyPr/>
                    <a:lstStyle/>
                    <a:p>
                      <a:pPr algn="ctr"/>
                      <a:r>
                        <a:rPr lang="kk-KZ" dirty="0">
                          <a:solidFill>
                            <a:schemeClr val="tx1"/>
                          </a:solidFill>
                          <a:latin typeface="Times New Roman" pitchFamily="18" charset="0"/>
                          <a:cs typeface="Times New Roman" pitchFamily="18" charset="0"/>
                        </a:rPr>
                        <a:t>5 жыл және одан да көп өмір сүргендер</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149 – 40,9%</a:t>
                      </a:r>
                      <a:endParaRPr lang="ru-RU" sz="1600" dirty="0">
                        <a:latin typeface="Times New Roman" pitchFamily="18" charset="0"/>
                        <a:cs typeface="Times New Roman" pitchFamily="18" charset="0"/>
                      </a:endParaRPr>
                    </a:p>
                  </a:txBody>
                  <a:tcPr/>
                </a:tc>
                <a:tc>
                  <a:txBody>
                    <a:bodyPr/>
                    <a:lstStyle/>
                    <a:p>
                      <a:pPr algn="ctr"/>
                      <a:r>
                        <a:rPr lang="kk-KZ" sz="1600" smtClean="0">
                          <a:latin typeface="Times New Roman" pitchFamily="18" charset="0"/>
                          <a:cs typeface="Times New Roman" pitchFamily="18" charset="0"/>
                        </a:rPr>
                        <a:t>170-55,7</a:t>
                      </a:r>
                      <a:endParaRPr lang="ru-RU" sz="1600" dirty="0">
                        <a:latin typeface="Times New Roman" pitchFamily="18" charset="0"/>
                        <a:cs typeface="Times New Roman" pitchFamily="18" charset="0"/>
                      </a:endParaRPr>
                    </a:p>
                  </a:txBody>
                  <a:tcPr/>
                </a:tc>
                <a:extLst>
                  <a:ext uri="{0D108BD9-81ED-4DB2-BD59-A6C34878D82A}">
                    <a16:rowId xmlns:a16="http://schemas.microsoft.com/office/drawing/2014/main" xmlns="" val="10007"/>
                  </a:ext>
                </a:extLst>
              </a:tr>
              <a:tr h="2355513">
                <a:tc>
                  <a:txBody>
                    <a:bodyPr/>
                    <a:lstStyle/>
                    <a:p>
                      <a:pPr algn="ctr"/>
                      <a:r>
                        <a:rPr lang="kk-KZ" dirty="0">
                          <a:solidFill>
                            <a:schemeClr val="tx1"/>
                          </a:solidFill>
                          <a:latin typeface="Times New Roman" pitchFamily="18" charset="0"/>
                          <a:cs typeface="Times New Roman" pitchFamily="18" charset="0"/>
                        </a:rPr>
                        <a:t>Өлім жағдайы</a:t>
                      </a:r>
                      <a:endParaRPr lang="ru-RU" dirty="0">
                        <a:solidFill>
                          <a:schemeClr val="tx1"/>
                        </a:solidFill>
                        <a:latin typeface="Times New Roman" pitchFamily="18" charset="0"/>
                        <a:cs typeface="Times New Roman" pitchFamily="18" charset="0"/>
                      </a:endParaRPr>
                    </a:p>
                  </a:txBody>
                  <a:tcPr/>
                </a:tc>
                <a:tc>
                  <a:txBody>
                    <a:bodyPr/>
                    <a:lstStyle/>
                    <a:p>
                      <a:pPr algn="ctr"/>
                      <a:r>
                        <a:rPr lang="kk-KZ" sz="1600" dirty="0">
                          <a:latin typeface="Times New Roman" pitchFamily="18" charset="0"/>
                          <a:cs typeface="Times New Roman" pitchFamily="18" charset="0"/>
                        </a:rPr>
                        <a:t>26</a:t>
                      </a:r>
                      <a:r>
                        <a:rPr lang="kk-KZ" sz="1600" baseline="0" dirty="0">
                          <a:latin typeface="Times New Roman" pitchFamily="18" charset="0"/>
                          <a:cs typeface="Times New Roman" pitchFamily="18" charset="0"/>
                        </a:rPr>
                        <a:t> – 71,4%-</a:t>
                      </a:r>
                    </a:p>
                    <a:p>
                      <a:pPr algn="ctr"/>
                      <a:endParaRPr lang="kk-KZ" sz="1600" baseline="0" dirty="0">
                        <a:latin typeface="Times New Roman" pitchFamily="18" charset="0"/>
                        <a:cs typeface="Times New Roman" pitchFamily="18" charset="0"/>
                      </a:endParaRPr>
                    </a:p>
                    <a:p>
                      <a:pPr algn="ctr"/>
                      <a:endParaRPr lang="kk-KZ" sz="1600" baseline="0" dirty="0">
                        <a:latin typeface="Times New Roman" pitchFamily="18" charset="0"/>
                        <a:cs typeface="Times New Roman" pitchFamily="18" charset="0"/>
                      </a:endParaRPr>
                    </a:p>
                    <a:p>
                      <a:pPr algn="ctr"/>
                      <a:endParaRPr lang="kk-KZ" sz="1600" dirty="0">
                        <a:latin typeface="Times New Roman" pitchFamily="18" charset="0"/>
                        <a:cs typeface="Times New Roman" pitchFamily="18" charset="0"/>
                      </a:endParaRPr>
                    </a:p>
                  </a:txBody>
                  <a:tcPr/>
                </a:tc>
                <a:tc>
                  <a:txBody>
                    <a:bodyPr/>
                    <a:lstStyle/>
                    <a:p>
                      <a:pPr algn="ctr"/>
                      <a:r>
                        <a:rPr lang="kk-KZ" sz="1600" dirty="0" smtClean="0">
                          <a:latin typeface="Times New Roman" pitchFamily="18" charset="0"/>
                          <a:cs typeface="Times New Roman" pitchFamily="18" charset="0"/>
                        </a:rPr>
                        <a:t>27-68,3</a:t>
                      </a:r>
                      <a:endParaRPr lang="kk-KZ" sz="1600" dirty="0">
                        <a:latin typeface="Times New Roman" pitchFamily="18" charset="0"/>
                        <a:cs typeface="Times New Roman" pitchFamily="18" charset="0"/>
                      </a:endParaRPr>
                    </a:p>
                  </a:txBody>
                  <a:tcPr/>
                </a:tc>
                <a:extLst>
                  <a:ext uri="{0D108BD9-81ED-4DB2-BD59-A6C34878D82A}">
                    <a16:rowId xmlns:a16="http://schemas.microsoft.com/office/drawing/2014/main" xmlns="" val="10008"/>
                  </a:ext>
                </a:extLst>
              </a:tr>
            </a:tbl>
          </a:graphicData>
        </a:graphic>
      </p:graphicFrame>
      <p:sp>
        <p:nvSpPr>
          <p:cNvPr id="4" name="Прямоугольник 3"/>
          <p:cNvSpPr/>
          <p:nvPr/>
        </p:nvSpPr>
        <p:spPr>
          <a:xfrm>
            <a:off x="1000100" y="0"/>
            <a:ext cx="7772400" cy="523220"/>
          </a:xfrm>
          <a:prstGeom prst="rect">
            <a:avLst/>
          </a:prstGeom>
          <a:noFill/>
        </p:spPr>
        <p:txBody>
          <a:bodyPr wrap="square" lIns="91440" tIns="45720" rIns="91440" bIns="45720">
            <a:spAutoFit/>
          </a:bodyPr>
          <a:lstStyle/>
          <a:p>
            <a:pPr algn="ctr"/>
            <a:r>
              <a:rPr lang="ru-RU" sz="28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Қатерлі  ісік</a:t>
            </a:r>
            <a:r>
              <a:rPr lang="ru-RU" sz="28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r>
              <a:rPr lang="ru-RU" sz="28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аурушаңдығы    </a:t>
            </a:r>
            <a:r>
              <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a:t>
            </a:r>
            <a:r>
              <a:rPr lang="ru-RU"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21</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3561434310"/>
      </p:ext>
    </p:extLst>
  </p:cSld>
  <p:clrMapOvr>
    <a:masterClrMapping/>
  </p:clrMapOvr>
  <p:transition>
    <p:blinds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3974716784"/>
              </p:ext>
            </p:extLst>
          </p:nvPr>
        </p:nvGraphicFramePr>
        <p:xfrm>
          <a:off x="636898" y="1916833"/>
          <a:ext cx="8111566" cy="3458303"/>
        </p:xfrm>
        <a:graphic>
          <a:graphicData uri="http://schemas.openxmlformats.org/drawingml/2006/table">
            <a:tbl>
              <a:tblPr firstRow="1" bandRow="1">
                <a:tableStyleId>{7DF18680-E054-41AD-8BC1-D1AEF772440D}</a:tableStyleId>
              </a:tblPr>
              <a:tblGrid>
                <a:gridCol w="1952124">
                  <a:extLst>
                    <a:ext uri="{9D8B030D-6E8A-4147-A177-3AD203B41FA5}">
                      <a16:colId xmlns:a16="http://schemas.microsoft.com/office/drawing/2014/main" xmlns="" val="20000"/>
                    </a:ext>
                  </a:extLst>
                </a:gridCol>
                <a:gridCol w="3135106">
                  <a:extLst>
                    <a:ext uri="{9D8B030D-6E8A-4147-A177-3AD203B41FA5}">
                      <a16:colId xmlns:a16="http://schemas.microsoft.com/office/drawing/2014/main" xmlns="" val="20003"/>
                    </a:ext>
                  </a:extLst>
                </a:gridCol>
                <a:gridCol w="3024336"/>
              </a:tblGrid>
              <a:tr h="530728">
                <a:tc>
                  <a:txBody>
                    <a:bodyPr/>
                    <a:lstStyle/>
                    <a:p>
                      <a:pPr algn="ctr"/>
                      <a:r>
                        <a:rPr lang="kk-KZ" dirty="0">
                          <a:solidFill>
                            <a:srgbClr val="FF0000"/>
                          </a:solidFill>
                          <a:latin typeface="Times New Roman" pitchFamily="18" charset="0"/>
                          <a:cs typeface="Times New Roman" pitchFamily="18" charset="0"/>
                        </a:rPr>
                        <a:t>АТАУЫ</a:t>
                      </a:r>
                      <a:endParaRPr lang="ru-RU" i="1" dirty="0">
                        <a:solidFill>
                          <a:srgbClr val="FF0000"/>
                        </a:solidFill>
                        <a:latin typeface="Times New Roman" pitchFamily="18" charset="0"/>
                        <a:cs typeface="Times New Roman" pitchFamily="18" charset="0"/>
                      </a:endParaRPr>
                    </a:p>
                  </a:txBody>
                  <a:tcPr/>
                </a:tc>
                <a:tc>
                  <a:txBody>
                    <a:bodyPr/>
                    <a:lstStyle/>
                    <a:p>
                      <a:pPr algn="ctr"/>
                      <a:r>
                        <a:rPr lang="kk-KZ" dirty="0">
                          <a:solidFill>
                            <a:srgbClr val="FF0000"/>
                          </a:solidFill>
                          <a:latin typeface="Times New Roman" pitchFamily="18" charset="0"/>
                          <a:cs typeface="Times New Roman" pitchFamily="18" charset="0"/>
                        </a:rPr>
                        <a:t>2023</a:t>
                      </a:r>
                      <a:r>
                        <a:rPr lang="kk-KZ" baseline="0" dirty="0">
                          <a:solidFill>
                            <a:srgbClr val="FF0000"/>
                          </a:solidFill>
                          <a:latin typeface="Times New Roman" pitchFamily="18" charset="0"/>
                          <a:cs typeface="Times New Roman" pitchFamily="18" charset="0"/>
                        </a:rPr>
                        <a:t> </a:t>
                      </a:r>
                      <a:r>
                        <a:rPr lang="kk-KZ" dirty="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tc>
                  <a:txBody>
                    <a:bodyPr/>
                    <a:lstStyle/>
                    <a:p>
                      <a:pPr algn="ctr"/>
                      <a:r>
                        <a:rPr lang="ru-RU" i="1" dirty="0" smtClean="0">
                          <a:solidFill>
                            <a:srgbClr val="FF0000"/>
                          </a:solidFill>
                          <a:latin typeface="Times New Roman" pitchFamily="18" charset="0"/>
                          <a:cs typeface="Times New Roman" pitchFamily="18" charset="0"/>
                        </a:rPr>
                        <a:t>2024 </a:t>
                      </a:r>
                      <a:r>
                        <a:rPr lang="ru-RU" i="1" dirty="0" err="1" smtClean="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67255">
                <a:tc>
                  <a:txBody>
                    <a:bodyPr/>
                    <a:lstStyle/>
                    <a:p>
                      <a:pPr algn="l"/>
                      <a:r>
                        <a:rPr lang="kk-KZ" dirty="0">
                          <a:solidFill>
                            <a:schemeClr val="tx1"/>
                          </a:solidFill>
                          <a:latin typeface="Times New Roman" pitchFamily="18" charset="0"/>
                          <a:cs typeface="Times New Roman" pitchFamily="18" charset="0"/>
                        </a:rPr>
                        <a:t>Кереует саны</a:t>
                      </a:r>
                      <a:endParaRPr lang="ru-RU" b="1" dirty="0">
                        <a:solidFill>
                          <a:schemeClr val="tx1"/>
                        </a:solidFill>
                        <a:latin typeface="Times New Roman" pitchFamily="18" charset="0"/>
                        <a:cs typeface="Times New Roman" pitchFamily="18" charset="0"/>
                      </a:endParaRPr>
                    </a:p>
                  </a:txBody>
                  <a:tcPr/>
                </a:tc>
                <a:tc>
                  <a:txBody>
                    <a:bodyPr/>
                    <a:lstStyle/>
                    <a:p>
                      <a:pPr algn="ctr"/>
                      <a:r>
                        <a:rPr lang="ru-RU" sz="1400" dirty="0">
                          <a:latin typeface="Times New Roman" panose="02020603050405020304" pitchFamily="18" charset="0"/>
                          <a:cs typeface="Times New Roman" panose="02020603050405020304" pitchFamily="18" charset="0"/>
                        </a:rPr>
                        <a:t>70</a:t>
                      </a:r>
                    </a:p>
                  </a:txBody>
                  <a:tcPr/>
                </a:tc>
                <a:tc>
                  <a:txBody>
                    <a:bodyPr/>
                    <a:lstStyle/>
                    <a:p>
                      <a:pPr algn="ctr"/>
                      <a:r>
                        <a:rPr lang="ru-RU" sz="1400" dirty="0" smtClean="0">
                          <a:latin typeface="Times New Roman" panose="02020603050405020304" pitchFamily="18" charset="0"/>
                          <a:cs typeface="Times New Roman" panose="02020603050405020304" pitchFamily="18" charset="0"/>
                        </a:rPr>
                        <a:t>70</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341690">
                <a:tc>
                  <a:txBody>
                    <a:bodyPr/>
                    <a:lstStyle/>
                    <a:p>
                      <a:pPr algn="l"/>
                      <a:r>
                        <a:rPr lang="kk-KZ" dirty="0">
                          <a:solidFill>
                            <a:schemeClr val="tx1"/>
                          </a:solidFill>
                          <a:latin typeface="Times New Roman" pitchFamily="18" charset="0"/>
                          <a:cs typeface="Times New Roman" pitchFamily="18" charset="0"/>
                        </a:rPr>
                        <a:t>Ем</a:t>
                      </a:r>
                      <a:r>
                        <a:rPr lang="kk-KZ" baseline="0" dirty="0">
                          <a:solidFill>
                            <a:schemeClr val="tx1"/>
                          </a:solidFill>
                          <a:latin typeface="Times New Roman" pitchFamily="18" charset="0"/>
                          <a:cs typeface="Times New Roman" pitchFamily="18" charset="0"/>
                        </a:rPr>
                        <a:t> алғандар</a:t>
                      </a:r>
                      <a:endParaRPr lang="ru-RU" b="1" dirty="0">
                        <a:solidFill>
                          <a:schemeClr val="tx1"/>
                        </a:solidFill>
                        <a:latin typeface="Times New Roman" pitchFamily="18" charset="0"/>
                        <a:cs typeface="Times New Roman" pitchFamily="18" charset="0"/>
                      </a:endParaRPr>
                    </a:p>
                  </a:txBody>
                  <a:tcPr/>
                </a:tc>
                <a:tc>
                  <a:txBody>
                    <a:bodyPr/>
                    <a:lstStyle/>
                    <a:p>
                      <a:pPr algn="ctr"/>
                      <a:r>
                        <a:rPr lang="ru-RU" sz="1400" dirty="0">
                          <a:latin typeface="Times New Roman" panose="02020603050405020304" pitchFamily="18" charset="0"/>
                          <a:cs typeface="Times New Roman" panose="02020603050405020304" pitchFamily="18" charset="0"/>
                        </a:rPr>
                        <a:t>3319</a:t>
                      </a:r>
                    </a:p>
                  </a:txBody>
                  <a:tcPr/>
                </a:tc>
                <a:tc>
                  <a:txBody>
                    <a:bodyPr/>
                    <a:lstStyle/>
                    <a:p>
                      <a:pPr algn="ctr"/>
                      <a:r>
                        <a:rPr lang="ru-RU" sz="1400" dirty="0" smtClean="0">
                          <a:latin typeface="Times New Roman" panose="02020603050405020304" pitchFamily="18" charset="0"/>
                          <a:cs typeface="Times New Roman" panose="02020603050405020304" pitchFamily="18" charset="0"/>
                        </a:rPr>
                        <a:t>3469</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854224">
                <a:tc>
                  <a:txBody>
                    <a:bodyPr/>
                    <a:lstStyle/>
                    <a:p>
                      <a:pPr algn="l"/>
                      <a:r>
                        <a:rPr lang="kk-KZ" dirty="0">
                          <a:solidFill>
                            <a:schemeClr val="tx1"/>
                          </a:solidFill>
                          <a:latin typeface="Times New Roman" pitchFamily="18" charset="0"/>
                          <a:cs typeface="Times New Roman" pitchFamily="18" charset="0"/>
                        </a:rPr>
                        <a:t>Соның ішінде</a:t>
                      </a:r>
                      <a:r>
                        <a:rPr lang="kk-KZ" baseline="0" dirty="0">
                          <a:solidFill>
                            <a:schemeClr val="tx1"/>
                          </a:solidFill>
                          <a:latin typeface="Times New Roman" pitchFamily="18" charset="0"/>
                          <a:cs typeface="Times New Roman" pitchFamily="18" charset="0"/>
                        </a:rPr>
                        <a:t> үй жағдайында ем алғандар</a:t>
                      </a:r>
                      <a:endParaRPr lang="ru-RU" b="1" dirty="0">
                        <a:solidFill>
                          <a:schemeClr val="tx1"/>
                        </a:solidFill>
                        <a:latin typeface="Times New Roman" pitchFamily="18" charset="0"/>
                        <a:cs typeface="Times New Roman" pitchFamily="18" charset="0"/>
                      </a:endParaRPr>
                    </a:p>
                  </a:txBody>
                  <a:tcPr/>
                </a:tc>
                <a:tc>
                  <a:txBody>
                    <a:bodyPr/>
                    <a:lstStyle/>
                    <a:p>
                      <a:pPr algn="ctr"/>
                      <a:r>
                        <a:rPr lang="ru-RU" sz="1400" dirty="0">
                          <a:latin typeface="Times New Roman" panose="02020603050405020304" pitchFamily="18" charset="0"/>
                          <a:cs typeface="Times New Roman" panose="02020603050405020304" pitchFamily="18" charset="0"/>
                        </a:rPr>
                        <a:t>1392</a:t>
                      </a:r>
                    </a:p>
                  </a:txBody>
                  <a:tcPr/>
                </a:tc>
                <a:tc>
                  <a:txBody>
                    <a:bodyPr/>
                    <a:lstStyle/>
                    <a:p>
                      <a:pPr algn="ctr"/>
                      <a:r>
                        <a:rPr lang="kk-KZ" sz="1400" dirty="0" smtClean="0">
                          <a:latin typeface="Times New Roman" panose="02020603050405020304" pitchFamily="18" charset="0"/>
                          <a:cs typeface="Times New Roman" panose="02020603050405020304" pitchFamily="18" charset="0"/>
                        </a:rPr>
                        <a:t>619</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r h="364246">
                <a:tc>
                  <a:txBody>
                    <a:bodyPr/>
                    <a:lstStyle/>
                    <a:p>
                      <a:pPr algn="l"/>
                      <a:r>
                        <a:rPr lang="kk-KZ" baseline="0" dirty="0">
                          <a:solidFill>
                            <a:schemeClr val="tx1"/>
                          </a:solidFill>
                          <a:latin typeface="Times New Roman" pitchFamily="18" charset="0"/>
                          <a:cs typeface="Times New Roman" pitchFamily="18" charset="0"/>
                        </a:rPr>
                        <a:t>Жылдық  қаражат</a:t>
                      </a:r>
                      <a:endParaRPr lang="ru-RU" b="0"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itchFamily="18" charset="0"/>
                          <a:cs typeface="Times New Roman" pitchFamily="18" charset="0"/>
                        </a:rPr>
                        <a:t>228 022,28</a:t>
                      </a:r>
                      <a:endParaRPr lang="ru-RU" sz="1400" dirty="0">
                        <a:latin typeface="Times New Roman" pitchFamily="18" charset="0"/>
                        <a:cs typeface="Times New Roman" pitchFamily="18" charset="0"/>
                      </a:endParaRPr>
                    </a:p>
                  </a:txBody>
                  <a:tcPr/>
                </a:tc>
                <a:tc>
                  <a:txBody>
                    <a:bodyPr/>
                    <a:lstStyle/>
                    <a:p>
                      <a:pPr algn="ctr"/>
                      <a:r>
                        <a:rPr lang="kk-KZ" sz="1400" dirty="0" smtClean="0">
                          <a:latin typeface="Times New Roman" pitchFamily="18" charset="0"/>
                          <a:cs typeface="Times New Roman" pitchFamily="18" charset="0"/>
                        </a:rPr>
                        <a:t>242</a:t>
                      </a:r>
                      <a:r>
                        <a:rPr lang="kk-KZ" sz="1400" baseline="0"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280,1</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xmlns="" val="10004"/>
                  </a:ext>
                </a:extLst>
              </a:tr>
              <a:tr h="854224">
                <a:tc>
                  <a:txBody>
                    <a:bodyPr/>
                    <a:lstStyle/>
                    <a:p>
                      <a:pPr algn="l"/>
                      <a:r>
                        <a:rPr lang="kk-KZ" dirty="0">
                          <a:solidFill>
                            <a:schemeClr val="tx1"/>
                          </a:solidFill>
                          <a:latin typeface="Times New Roman" pitchFamily="18" charset="0"/>
                          <a:cs typeface="Times New Roman" pitchFamily="18" charset="0"/>
                        </a:rPr>
                        <a:t> 12 айдада</a:t>
                      </a:r>
                      <a:r>
                        <a:rPr lang="kk-KZ" baseline="0" dirty="0">
                          <a:solidFill>
                            <a:schemeClr val="tx1"/>
                          </a:solidFill>
                          <a:latin typeface="Times New Roman" pitchFamily="18" charset="0"/>
                          <a:cs typeface="Times New Roman" pitchFamily="18" charset="0"/>
                        </a:rPr>
                        <a:t> қ</a:t>
                      </a:r>
                      <a:r>
                        <a:rPr lang="kk-KZ" dirty="0">
                          <a:solidFill>
                            <a:schemeClr val="tx1"/>
                          </a:solidFill>
                          <a:latin typeface="Times New Roman" pitchFamily="18" charset="0"/>
                          <a:cs typeface="Times New Roman" pitchFamily="18" charset="0"/>
                        </a:rPr>
                        <a:t>аражаттың</a:t>
                      </a:r>
                      <a:r>
                        <a:rPr lang="kk-KZ" baseline="0" dirty="0">
                          <a:solidFill>
                            <a:schemeClr val="tx1"/>
                          </a:solidFill>
                          <a:latin typeface="Times New Roman" pitchFamily="18" charset="0"/>
                          <a:cs typeface="Times New Roman" pitchFamily="18" charset="0"/>
                        </a:rPr>
                        <a:t> игерілуі</a:t>
                      </a:r>
                      <a:endParaRPr lang="ru-RU" b="1"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itchFamily="18" charset="0"/>
                          <a:cs typeface="Times New Roman" pitchFamily="18" charset="0"/>
                        </a:rPr>
                        <a:t>228 022,28</a:t>
                      </a:r>
                      <a:endParaRPr lang="ru-RU" sz="1400" dirty="0">
                        <a:latin typeface="Times New Roman" pitchFamily="18" charset="0"/>
                        <a:cs typeface="Times New Roman" pitchFamily="18" charset="0"/>
                      </a:endParaRPr>
                    </a:p>
                  </a:txBody>
                  <a:tcPr/>
                </a:tc>
                <a:tc>
                  <a:txBody>
                    <a:bodyPr/>
                    <a:lstStyle/>
                    <a:p>
                      <a:pPr algn="ctr"/>
                      <a:r>
                        <a:rPr lang="kk-KZ" sz="1400" dirty="0" smtClean="0">
                          <a:latin typeface="Times New Roman" pitchFamily="18" charset="0"/>
                          <a:cs typeface="Times New Roman" pitchFamily="18" charset="0"/>
                        </a:rPr>
                        <a:t>242 280,1</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xmlns="" val="10005"/>
                  </a:ext>
                </a:extLst>
              </a:tr>
            </a:tbl>
          </a:graphicData>
        </a:graphic>
      </p:graphicFrame>
      <p:sp>
        <p:nvSpPr>
          <p:cNvPr id="4" name="Прямоугольник 3"/>
          <p:cNvSpPr/>
          <p:nvPr/>
        </p:nvSpPr>
        <p:spPr>
          <a:xfrm>
            <a:off x="1334911" y="260648"/>
            <a:ext cx="7701585" cy="646331"/>
          </a:xfrm>
          <a:prstGeom prst="rect">
            <a:avLst/>
          </a:prstGeom>
          <a:noFill/>
        </p:spPr>
        <p:txBody>
          <a:bodyPr wrap="square" lIns="91440" tIns="45720" rIns="91440" bIns="45720">
            <a:spAutoFit/>
          </a:bodyPr>
          <a:lstStyle/>
          <a:p>
            <a:pPr algn="ctr"/>
            <a:r>
              <a:rPr lang="kk-KZ" sz="36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Күндізгі</a:t>
            </a:r>
            <a:r>
              <a:rPr lang="kk-KZ" sz="36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itchFamily="18" charset="0"/>
                <a:cs typeface="Times New Roman" pitchFamily="18" charset="0"/>
              </a:rPr>
              <a:t> </a:t>
            </a:r>
            <a:r>
              <a:rPr lang="kk-KZ" sz="3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аурухана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слайд№23 </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2" name="Прямоугольник 1"/>
          <p:cNvSpPr/>
          <p:nvPr/>
        </p:nvSpPr>
        <p:spPr>
          <a:xfrm>
            <a:off x="645104" y="906979"/>
            <a:ext cx="7994848" cy="923330"/>
          </a:xfrm>
          <a:prstGeom prst="rect">
            <a:avLst/>
          </a:prstGeom>
        </p:spPr>
        <p:txBody>
          <a:bodyPr wrap="square">
            <a:spAutoFit/>
          </a:bodyPr>
          <a:lstStyle/>
          <a:p>
            <a:r>
              <a:rPr lang="ru-RU" b="1" i="1" dirty="0" err="1">
                <a:solidFill>
                  <a:srgbClr val="FF0000"/>
                </a:solidFill>
                <a:latin typeface="Times New Roman" pitchFamily="18" charset="0"/>
                <a:cs typeface="Times New Roman" pitchFamily="18" charset="0"/>
              </a:rPr>
              <a:t>Күндізгі</a:t>
            </a:r>
            <a:r>
              <a:rPr lang="ru-RU" b="1" i="1" dirty="0">
                <a:solidFill>
                  <a:srgbClr val="FF0000"/>
                </a:solidFill>
                <a:latin typeface="Times New Roman" pitchFamily="18" charset="0"/>
                <a:cs typeface="Times New Roman" pitchFamily="18" charset="0"/>
              </a:rPr>
              <a:t>  </a:t>
            </a:r>
            <a:r>
              <a:rPr lang="ru-RU" b="1" i="1" dirty="0" err="1">
                <a:solidFill>
                  <a:srgbClr val="FF0000"/>
                </a:solidFill>
                <a:latin typeface="Times New Roman" pitchFamily="18" charset="0"/>
                <a:cs typeface="Times New Roman" pitchFamily="18" charset="0"/>
              </a:rPr>
              <a:t>аурухана</a:t>
            </a:r>
            <a:r>
              <a:rPr lang="ru-RU" b="1" i="1" dirty="0">
                <a:solidFill>
                  <a:srgbClr val="FF0000"/>
                </a:solidFill>
                <a:latin typeface="Times New Roman" pitchFamily="18" charset="0"/>
                <a:cs typeface="Times New Roman" pitchFamily="18" charset="0"/>
              </a:rPr>
              <a:t> 70 </a:t>
            </a:r>
            <a:r>
              <a:rPr lang="ru-RU" b="1" i="1" dirty="0" err="1">
                <a:solidFill>
                  <a:srgbClr val="FF0000"/>
                </a:solidFill>
                <a:latin typeface="Times New Roman" pitchFamily="18" charset="0"/>
                <a:cs typeface="Times New Roman" pitchFamily="18" charset="0"/>
              </a:rPr>
              <a:t>төсек</a:t>
            </a:r>
            <a:r>
              <a:rPr lang="ru-RU" b="1" i="1" dirty="0">
                <a:solidFill>
                  <a:srgbClr val="FF0000"/>
                </a:solidFill>
                <a:latin typeface="Times New Roman" pitchFamily="18" charset="0"/>
                <a:cs typeface="Times New Roman" pitchFamily="18" charset="0"/>
              </a:rPr>
              <a:t>:  40 </a:t>
            </a:r>
            <a:r>
              <a:rPr lang="ru-RU" b="1" i="1" dirty="0" err="1">
                <a:solidFill>
                  <a:srgbClr val="FF0000"/>
                </a:solidFill>
                <a:latin typeface="Times New Roman" pitchFamily="18" charset="0"/>
                <a:cs typeface="Times New Roman" pitchFamily="18" charset="0"/>
              </a:rPr>
              <a:t>ересектерге</a:t>
            </a:r>
            <a:r>
              <a:rPr lang="ru-RU" b="1" i="1" dirty="0">
                <a:solidFill>
                  <a:srgbClr val="FF0000"/>
                </a:solidFill>
                <a:latin typeface="Times New Roman" pitchFamily="18" charset="0"/>
                <a:cs typeface="Times New Roman" pitchFamily="18" charset="0"/>
              </a:rPr>
              <a:t> , </a:t>
            </a:r>
            <a:r>
              <a:rPr lang="en-US" b="1" i="1" dirty="0" smtClean="0">
                <a:solidFill>
                  <a:srgbClr val="FF0000"/>
                </a:solidFill>
                <a:latin typeface="Times New Roman" pitchFamily="18" charset="0"/>
                <a:cs typeface="Times New Roman" pitchFamily="18" charset="0"/>
              </a:rPr>
              <a:t>30 </a:t>
            </a:r>
            <a:r>
              <a:rPr lang="ru-RU" b="1" i="1" dirty="0" err="1" smtClean="0">
                <a:solidFill>
                  <a:srgbClr val="FF0000"/>
                </a:solidFill>
                <a:latin typeface="Times New Roman" pitchFamily="18" charset="0"/>
                <a:cs typeface="Times New Roman" pitchFamily="18" charset="0"/>
              </a:rPr>
              <a:t>балаларға</a:t>
            </a:r>
            <a:r>
              <a:rPr lang="ru-RU" b="1" i="1" dirty="0">
                <a:solidFill>
                  <a:srgbClr val="FF0000"/>
                </a:solidFill>
                <a:latin typeface="Times New Roman" pitchFamily="18" charset="0"/>
                <a:cs typeface="Times New Roman" pitchFamily="18" charset="0"/>
              </a:rPr>
              <a:t>, 10 о</a:t>
            </a:r>
            <a:r>
              <a:rPr lang="kk-KZ" b="1" i="1" dirty="0">
                <a:solidFill>
                  <a:srgbClr val="FF0000"/>
                </a:solidFill>
                <a:latin typeface="Times New Roman" pitchFamily="18" charset="0"/>
                <a:cs typeface="Times New Roman" pitchFamily="18" charset="0"/>
              </a:rPr>
              <a:t>ңалтуға, 2 паллиативтік көмекке , 2 амбулаторлы хирургиялық орталыққа  арналған</a:t>
            </a:r>
            <a:r>
              <a:rPr lang="ru-RU" b="1" i="1" dirty="0">
                <a:solidFill>
                  <a:srgbClr val="FF0000"/>
                </a:solidFill>
                <a:latin typeface="Times New Roman" pitchFamily="18" charset="0"/>
                <a:cs typeface="Times New Roman" pitchFamily="18" charset="0"/>
              </a:rPr>
              <a:t>. </a:t>
            </a:r>
            <a:r>
              <a:rPr lang="kk-KZ" b="1" i="1" dirty="0">
                <a:solidFill>
                  <a:srgbClr val="FF0000"/>
                </a:solidFill>
                <a:latin typeface="Times New Roman" pitchFamily="18" charset="0"/>
                <a:cs typeface="Times New Roman" pitchFamily="18" charset="0"/>
              </a:rPr>
              <a:t>2</a:t>
            </a:r>
            <a:r>
              <a:rPr lang="ru-RU" b="1" i="1" dirty="0">
                <a:solidFill>
                  <a:srgbClr val="FF0000"/>
                </a:solidFill>
                <a:latin typeface="Times New Roman" pitchFamily="18" charset="0"/>
                <a:cs typeface="Times New Roman" pitchFamily="18" charset="0"/>
              </a:rPr>
              <a:t> </a:t>
            </a:r>
            <a:r>
              <a:rPr lang="ru-RU" b="1" i="1" dirty="0" err="1">
                <a:solidFill>
                  <a:srgbClr val="FF0000"/>
                </a:solidFill>
                <a:latin typeface="Times New Roman" pitchFamily="18" charset="0"/>
                <a:cs typeface="Times New Roman" pitchFamily="18" charset="0"/>
              </a:rPr>
              <a:t>дәрігер, </a:t>
            </a:r>
            <a:r>
              <a:rPr lang="ru-RU" b="1" i="1" dirty="0">
                <a:solidFill>
                  <a:srgbClr val="FF0000"/>
                </a:solidFill>
                <a:latin typeface="Times New Roman" pitchFamily="18" charset="0"/>
                <a:cs typeface="Times New Roman" pitchFamily="18" charset="0"/>
              </a:rPr>
              <a:t>4 </a:t>
            </a:r>
            <a:r>
              <a:rPr lang="ru-RU" b="1" i="1" dirty="0" err="1">
                <a:solidFill>
                  <a:srgbClr val="FF0000"/>
                </a:solidFill>
                <a:latin typeface="Times New Roman" pitchFamily="18" charset="0"/>
                <a:cs typeface="Times New Roman" pitchFamily="18" charset="0"/>
              </a:rPr>
              <a:t>медбике</a:t>
            </a:r>
            <a:r>
              <a:rPr lang="ru-RU" b="1" i="1" dirty="0">
                <a:solidFill>
                  <a:srgbClr val="FF0000"/>
                </a:solidFill>
                <a:latin typeface="Times New Roman" pitchFamily="18" charset="0"/>
                <a:cs typeface="Times New Roman" pitchFamily="18" charset="0"/>
              </a:rPr>
              <a:t>  </a:t>
            </a:r>
            <a:r>
              <a:rPr lang="ru-RU" b="1" i="1" dirty="0" err="1">
                <a:solidFill>
                  <a:srgbClr val="FF0000"/>
                </a:solidFill>
                <a:latin typeface="Times New Roman" pitchFamily="18" charset="0"/>
                <a:cs typeface="Times New Roman" pitchFamily="18" charset="0"/>
              </a:rPr>
              <a:t>халыққа  медициналық көмек көрсетеді</a:t>
            </a:r>
            <a:r>
              <a:rPr lang="ru-RU" b="1" i="1"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490914932"/>
      </p:ext>
    </p:extLst>
  </p:cSld>
  <p:clrMapOvr>
    <a:masterClrMapping/>
  </p:clrMapOvr>
  <p:transition>
    <p:spli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179512" y="-70556"/>
            <a:ext cx="8819176"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fontAlgn="base">
              <a:spcBef>
                <a:spcPct val="0"/>
              </a:spcBef>
              <a:spcAft>
                <a:spcPct val="0"/>
              </a:spcAft>
            </a:pPr>
            <a:r>
              <a:rPr lang="ru-RU" sz="1600" dirty="0">
                <a:solidFill>
                  <a:srgbClr val="FF0000"/>
                </a:solidFill>
                <a:latin typeface="Times New Roman" pitchFamily="18" charset="0"/>
                <a:cs typeface="Times New Roman" pitchFamily="18" charset="0"/>
              </a:rPr>
              <a:t>слайд№1</a:t>
            </a:r>
          </a:p>
          <a:p>
            <a:pPr algn="ctr" fontAlgn="base">
              <a:spcBef>
                <a:spcPct val="0"/>
              </a:spcBef>
              <a:spcAft>
                <a:spcPct val="0"/>
              </a:spcAft>
            </a:pPr>
            <a:r>
              <a:rPr lang="kk-KZ" sz="1600" dirty="0" smtClean="0">
                <a:solidFill>
                  <a:srgbClr val="FF0000"/>
                </a:solidFill>
                <a:latin typeface="Times New Roman" pitchFamily="18" charset="0"/>
                <a:cs typeface="Times New Roman" pitchFamily="18" charset="0"/>
              </a:rPr>
              <a:t>2024 </a:t>
            </a:r>
            <a:r>
              <a:rPr lang="kk-KZ" sz="1600" dirty="0">
                <a:solidFill>
                  <a:srgbClr val="FF0000"/>
                </a:solidFill>
                <a:latin typeface="Times New Roman" pitchFamily="18" charset="0"/>
                <a:cs typeface="Times New Roman" pitchFamily="18" charset="0"/>
              </a:rPr>
              <a:t>жылғы №7 емхананың халыққа </a:t>
            </a:r>
          </a:p>
          <a:p>
            <a:pPr algn="ctr" fontAlgn="base">
              <a:spcBef>
                <a:spcPct val="0"/>
              </a:spcBef>
              <a:spcAft>
                <a:spcPct val="0"/>
              </a:spcAft>
            </a:pPr>
            <a:r>
              <a:rPr lang="kk-KZ" sz="1600" dirty="0">
                <a:solidFill>
                  <a:srgbClr val="FF0000"/>
                </a:solidFill>
                <a:latin typeface="Times New Roman" pitchFamily="18" charset="0"/>
                <a:cs typeface="Times New Roman" pitchFamily="18" charset="0"/>
              </a:rPr>
              <a:t>медициналық көмек көрсету жағдайындағы </a:t>
            </a:r>
          </a:p>
          <a:p>
            <a:pPr algn="ctr" fontAlgn="base">
              <a:spcBef>
                <a:spcPct val="0"/>
              </a:spcBef>
              <a:spcAft>
                <a:spcPct val="0"/>
              </a:spcAft>
            </a:pPr>
            <a:r>
              <a:rPr lang="kk-KZ" sz="1600" dirty="0">
                <a:solidFill>
                  <a:srgbClr val="FF0000"/>
                </a:solidFill>
                <a:latin typeface="Times New Roman" pitchFamily="18" charset="0"/>
                <a:cs typeface="Times New Roman" pitchFamily="18" charset="0"/>
              </a:rPr>
              <a:t>атқарылған жұмыстары</a:t>
            </a:r>
          </a:p>
          <a:p>
            <a:pPr algn="ctr" fontAlgn="base">
              <a:spcBef>
                <a:spcPct val="0"/>
              </a:spcBef>
              <a:spcAft>
                <a:spcPct val="0"/>
              </a:spcAft>
            </a:pPr>
            <a:endParaRPr lang="ru-RU" sz="1600" dirty="0">
              <a:solidFill>
                <a:srgbClr val="FF0000"/>
              </a:solidFill>
              <a:latin typeface="Times New Roman" pitchFamily="18" charset="0"/>
              <a:cs typeface="Times New Roman" pitchFamily="18" charset="0"/>
            </a:endParaRPr>
          </a:p>
          <a:p>
            <a:pPr algn="ctr" fontAlgn="base">
              <a:spcBef>
                <a:spcPct val="0"/>
              </a:spcBef>
              <a:spcAft>
                <a:spcPct val="0"/>
              </a:spcAft>
            </a:pPr>
            <a:r>
              <a:rPr lang="kk-KZ" sz="1200" dirty="0">
                <a:ln w="10541" cmpd="sng">
                  <a:noFill/>
                  <a:prstDash val="solid"/>
                </a:ln>
                <a:solidFill>
                  <a:schemeClr val="tx1">
                    <a:lumMod val="95000"/>
                    <a:lumOff val="5000"/>
                  </a:schemeClr>
                </a:solidFill>
                <a:latin typeface="Times New Roman" pitchFamily="18" charset="0"/>
                <a:ea typeface="Times New Roman" pitchFamily="18" charset="0"/>
                <a:cs typeface="Times New Roman" pitchFamily="18" charset="0"/>
              </a:rPr>
              <a:t>Атырау қаласы, Бейбарыс даңғылы  39 ғимаратында орналасқан №7 Атырау қалалық емхана 10  қаңтар  2011 жылы Облыс әкімінің  №7  қаулысына сәйкес ашылды.  </a:t>
            </a:r>
            <a:r>
              <a:rPr lang="ru-RU" sz="1200" dirty="0">
                <a:ln w="10541" cmpd="sng">
                  <a:noFill/>
                  <a:prstDash val="solid"/>
                </a:ln>
                <a:solidFill>
                  <a:schemeClr val="tx1">
                    <a:lumMod val="95000"/>
                    <a:lumOff val="5000"/>
                  </a:schemeClr>
                </a:solidFill>
                <a:latin typeface="Times New Roman" pitchFamily="18" charset="0"/>
                <a:ea typeface="Times New Roman" pitchFamily="18" charset="0"/>
                <a:cs typeface="Times New Roman" pitchFamily="18" charset="0"/>
              </a:rPr>
              <a:t>    </a:t>
            </a:r>
          </a:p>
          <a:p>
            <a:pPr algn="just"/>
            <a:r>
              <a:rPr lang="kk-KZ" sz="1200" dirty="0">
                <a:ln w="10541" cmpd="sng">
                  <a:noFill/>
                  <a:prstDash val="solid"/>
                </a:ln>
                <a:solidFill>
                  <a:schemeClr val="tx1">
                    <a:lumMod val="95000"/>
                    <a:lumOff val="5000"/>
                  </a:schemeClr>
                </a:solidFill>
                <a:latin typeface="Times New Roman" pitchFamily="18" charset="0"/>
                <a:cs typeface="Times New Roman" pitchFamily="18" charset="0"/>
              </a:rPr>
              <a:t>	Емхана құрылымын оңтайландыру, шығынды азайту, тұрғындарға ұтымды медициналық көмек ұйымдастыру мақсатында, №7 емхана балалар емханасымен облыс әкімінің №304 Қаулысына сәйкес, қосылу жолымен, 2013 жылдың қазан айында қайта құрылды. </a:t>
            </a:r>
          </a:p>
          <a:p>
            <a:pPr algn="just"/>
            <a:r>
              <a:rPr lang="kk-KZ" sz="1200" dirty="0">
                <a:ln w="10541" cmpd="sng">
                  <a:noFill/>
                  <a:prstDash val="solid"/>
                </a:ln>
                <a:solidFill>
                  <a:schemeClr val="tx1">
                    <a:lumMod val="95000"/>
                    <a:lumOff val="5000"/>
                  </a:schemeClr>
                </a:solidFill>
                <a:latin typeface="Times New Roman" pitchFamily="18" charset="0"/>
                <a:cs typeface="Times New Roman" pitchFamily="18" charset="0"/>
              </a:rPr>
              <a:t>	</a:t>
            </a:r>
            <a:r>
              <a:rPr lang="kk-KZ" sz="1200" dirty="0">
                <a:solidFill>
                  <a:schemeClr val="tx1">
                    <a:lumMod val="95000"/>
                    <a:lumOff val="5000"/>
                  </a:schemeClr>
                </a:solidFill>
                <a:latin typeface="Times New Roman" pitchFamily="18" charset="0"/>
                <a:cs typeface="Times New Roman" pitchFamily="18" charset="0"/>
              </a:rPr>
              <a:t>Емхана 3 қатарлы, типтік жобадағы  ғимаратта орналасқан  А және Б блогынан тұрады.  </a:t>
            </a:r>
          </a:p>
          <a:p>
            <a:pPr algn="just"/>
            <a:r>
              <a:rPr lang="kk-KZ"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Жоспарлы</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қуаты</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бір</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ауысымда</a:t>
            </a:r>
            <a:r>
              <a:rPr lang="ru-RU" sz="1200" dirty="0">
                <a:solidFill>
                  <a:schemeClr val="tx1">
                    <a:lumMod val="95000"/>
                    <a:lumOff val="5000"/>
                  </a:schemeClr>
                </a:solidFill>
                <a:latin typeface="Times New Roman" pitchFamily="18" charset="0"/>
                <a:cs typeface="Times New Roman" pitchFamily="18" charset="0"/>
              </a:rPr>
              <a:t> 500 </a:t>
            </a:r>
            <a:r>
              <a:rPr lang="ru-RU" sz="1200" dirty="0" err="1">
                <a:solidFill>
                  <a:schemeClr val="tx1">
                    <a:lumMod val="95000"/>
                    <a:lumOff val="5000"/>
                  </a:schemeClr>
                </a:solidFill>
                <a:latin typeface="Times New Roman" pitchFamily="18" charset="0"/>
                <a:cs typeface="Times New Roman" pitchFamily="18" charset="0"/>
              </a:rPr>
              <a:t>келіп</a:t>
            </a:r>
            <a:r>
              <a:rPr lang="ru-RU" sz="1200" dirty="0">
                <a:solidFill>
                  <a:schemeClr val="tx1">
                    <a:lumMod val="95000"/>
                    <a:lumOff val="5000"/>
                  </a:schemeClr>
                </a:solidFill>
                <a:latin typeface="Times New Roman" pitchFamily="18" charset="0"/>
                <a:cs typeface="Times New Roman" pitchFamily="18" charset="0"/>
              </a:rPr>
              <a:t>-кету</a:t>
            </a:r>
            <a:r>
              <a:rPr lang="kk-KZ" sz="1200" dirty="0">
                <a:solidFill>
                  <a:schemeClr val="tx1">
                    <a:lumMod val="95000"/>
                    <a:lumOff val="5000"/>
                  </a:schemeClr>
                </a:solidFill>
                <a:latin typeface="Times New Roman" pitchFamily="18" charset="0"/>
                <a:cs typeface="Times New Roman" pitchFamily="18" charset="0"/>
              </a:rPr>
              <a:t> оның 150 – бала,  350 – ересек адам қабылдауға арналған.</a:t>
            </a:r>
            <a:r>
              <a:rPr lang="en-US" sz="1200" dirty="0">
                <a:solidFill>
                  <a:schemeClr val="tx1">
                    <a:lumMod val="95000"/>
                    <a:lumOff val="5000"/>
                  </a:schemeClr>
                </a:solidFill>
                <a:latin typeface="Times New Roman" pitchFamily="18" charset="0"/>
                <a:cs typeface="Times New Roman" pitchFamily="18" charset="0"/>
              </a:rPr>
              <a:t> </a:t>
            </a:r>
            <a:r>
              <a:rPr lang="kk-KZ" sz="1200" dirty="0">
                <a:solidFill>
                  <a:schemeClr val="tx1">
                    <a:lumMod val="95000"/>
                    <a:lumOff val="5000"/>
                  </a:schemeClr>
                </a:solidFill>
                <a:latin typeface="Times New Roman" pitchFamily="18" charset="0"/>
                <a:cs typeface="Times New Roman" pitchFamily="18" charset="0"/>
              </a:rPr>
              <a:t>Емхана бойынша 2</a:t>
            </a:r>
            <a:r>
              <a:rPr lang="en-US" sz="1200" dirty="0">
                <a:solidFill>
                  <a:schemeClr val="tx1">
                    <a:lumMod val="95000"/>
                    <a:lumOff val="5000"/>
                  </a:schemeClr>
                </a:solidFill>
                <a:latin typeface="Times New Roman" pitchFamily="18" charset="0"/>
                <a:cs typeface="Times New Roman" pitchFamily="18" charset="0"/>
              </a:rPr>
              <a:t>4</a:t>
            </a:r>
            <a:r>
              <a:rPr lang="kk-KZ" sz="1200" dirty="0">
                <a:solidFill>
                  <a:schemeClr val="tx1">
                    <a:lumMod val="95000"/>
                    <a:lumOff val="5000"/>
                  </a:schemeClr>
                </a:solidFill>
                <a:latin typeface="Times New Roman" pitchFamily="18" charset="0"/>
                <a:cs typeface="Times New Roman" pitchFamily="18" charset="0"/>
              </a:rPr>
              <a:t> учаскеге бөлінген, оның ішінде 1</a:t>
            </a:r>
            <a:r>
              <a:rPr lang="en-US" sz="1200" dirty="0">
                <a:solidFill>
                  <a:schemeClr val="tx1">
                    <a:lumMod val="95000"/>
                    <a:lumOff val="5000"/>
                  </a:schemeClr>
                </a:solidFill>
                <a:latin typeface="Times New Roman" pitchFamily="18" charset="0"/>
                <a:cs typeface="Times New Roman" pitchFamily="18" charset="0"/>
              </a:rPr>
              <a:t>9</a:t>
            </a:r>
            <a:r>
              <a:rPr lang="kk-KZ" sz="1200" dirty="0">
                <a:solidFill>
                  <a:schemeClr val="tx1">
                    <a:lumMod val="95000"/>
                    <a:lumOff val="5000"/>
                  </a:schemeClr>
                </a:solidFill>
                <a:latin typeface="Times New Roman" pitchFamily="18" charset="0"/>
                <a:cs typeface="Times New Roman" pitchFamily="18" charset="0"/>
              </a:rPr>
              <a:t> жалпы тәжірибелік дәрігер участкесі, 3 педиатрия, 2 терапия. Барлық участке дәрігерлер және медбикелермен толық қамтамасыз етілген. </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Емхананың қызмет көрсету аумағы </a:t>
            </a:r>
            <a:r>
              <a:rPr lang="ru-RU" sz="1200" dirty="0">
                <a:solidFill>
                  <a:schemeClr val="tx1">
                    <a:lumMod val="95000"/>
                    <a:lumOff val="5000"/>
                  </a:schemeClr>
                </a:solidFill>
                <a:latin typeface="Times New Roman" pitchFamily="18" charset="0"/>
                <a:cs typeface="Times New Roman" pitchFamily="18" charset="0"/>
              </a:rPr>
              <a:t>25 км </a:t>
            </a:r>
            <a:r>
              <a:rPr lang="ru-RU" sz="1200" dirty="0" err="1">
                <a:solidFill>
                  <a:schemeClr val="tx1">
                    <a:lumMod val="95000"/>
                    <a:lumOff val="5000"/>
                  </a:schemeClr>
                </a:solidFill>
                <a:latin typeface="Times New Roman" pitchFamily="18" charset="0"/>
                <a:cs typeface="Times New Roman" pitchFamily="18" charset="0"/>
              </a:rPr>
              <a:t>құрайды</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оған қоса  Қара </a:t>
            </a:r>
            <a:r>
              <a:rPr lang="ru-RU" sz="1200" dirty="0">
                <a:solidFill>
                  <a:schemeClr val="tx1">
                    <a:lumMod val="95000"/>
                    <a:lumOff val="5000"/>
                  </a:schemeClr>
                </a:solidFill>
                <a:latin typeface="Times New Roman" pitchFamily="18" charset="0"/>
                <a:cs typeface="Times New Roman" pitchFamily="18" charset="0"/>
              </a:rPr>
              <a:t>Депо, </a:t>
            </a:r>
            <a:r>
              <a:rPr lang="ru-RU" sz="1200" dirty="0" err="1">
                <a:solidFill>
                  <a:schemeClr val="tx1">
                    <a:lumMod val="95000"/>
                    <a:lumOff val="5000"/>
                  </a:schemeClr>
                </a:solidFill>
                <a:latin typeface="Times New Roman" pitchFamily="18" charset="0"/>
                <a:cs typeface="Times New Roman" pitchFamily="18" charset="0"/>
              </a:rPr>
              <a:t>Елшібек</a:t>
            </a:r>
            <a:r>
              <a:rPr lang="ru-RU" sz="1200" dirty="0">
                <a:solidFill>
                  <a:schemeClr val="tx1">
                    <a:lumMod val="95000"/>
                    <a:lumOff val="5000"/>
                  </a:schemeClr>
                </a:solidFill>
                <a:latin typeface="Times New Roman" pitchFamily="18" charset="0"/>
                <a:cs typeface="Times New Roman" pitchFamily="18" charset="0"/>
              </a:rPr>
              <a:t>, СМП 136 </a:t>
            </a:r>
            <a:r>
              <a:rPr lang="ru-RU" sz="1200" dirty="0" err="1">
                <a:solidFill>
                  <a:schemeClr val="tx1">
                    <a:lumMod val="95000"/>
                    <a:lumOff val="5000"/>
                  </a:schemeClr>
                </a:solidFill>
                <a:latin typeface="Times New Roman" pitchFamily="18" charset="0"/>
                <a:cs typeface="Times New Roman" pitchFamily="18" charset="0"/>
              </a:rPr>
              <a:t>тұрғын аумағы кіреді</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Емхана</a:t>
            </a:r>
            <a:r>
              <a:rPr lang="ru-RU" sz="1200" dirty="0">
                <a:solidFill>
                  <a:schemeClr val="tx1">
                    <a:lumMod val="95000"/>
                    <a:lumOff val="5000"/>
                  </a:schemeClr>
                </a:solidFill>
                <a:latin typeface="Times New Roman" pitchFamily="18" charset="0"/>
                <a:cs typeface="Times New Roman" pitchFamily="18" charset="0"/>
              </a:rPr>
              <a:t> 36302 </a:t>
            </a:r>
            <a:r>
              <a:rPr lang="ru-RU" sz="1200" dirty="0" err="1">
                <a:solidFill>
                  <a:schemeClr val="tx1">
                    <a:lumMod val="95000"/>
                    <a:lumOff val="5000"/>
                  </a:schemeClr>
                </a:solidFill>
                <a:latin typeface="Times New Roman" pitchFamily="18" charset="0"/>
                <a:cs typeface="Times New Roman" pitchFamily="18" charset="0"/>
              </a:rPr>
              <a:t>халыққа көмек көрсетеді</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Емхана</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тіркелген</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халыққа амбулаторлық-поликлиникалық көмекті  учаскелік-аумақтық ұстанымға сәйкес көрсетеді.</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Сонымен</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қатар </a:t>
            </a:r>
            <a:r>
              <a:rPr lang="ru-RU" sz="1200" dirty="0">
                <a:solidFill>
                  <a:schemeClr val="tx1">
                    <a:lumMod val="95000"/>
                    <a:lumOff val="5000"/>
                  </a:schemeClr>
                </a:solidFill>
                <a:latin typeface="Times New Roman" pitchFamily="18" charset="0"/>
                <a:cs typeface="Times New Roman" pitchFamily="18" charset="0"/>
              </a:rPr>
              <a:t>субподряд </a:t>
            </a:r>
            <a:r>
              <a:rPr lang="ru-RU" sz="1200" dirty="0" err="1">
                <a:solidFill>
                  <a:schemeClr val="tx1">
                    <a:lumMod val="95000"/>
                    <a:lumOff val="5000"/>
                  </a:schemeClr>
                </a:solidFill>
                <a:latin typeface="Times New Roman" pitchFamily="18" charset="0"/>
                <a:cs typeface="Times New Roman" pitchFamily="18" charset="0"/>
              </a:rPr>
              <a:t>келісім</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шарт</a:t>
            </a:r>
            <a:r>
              <a:rPr lang="ru-RU" sz="1200" dirty="0">
                <a:solidFill>
                  <a:schemeClr val="tx1">
                    <a:lumMod val="95000"/>
                    <a:lumOff val="5000"/>
                  </a:schemeClr>
                </a:solidFill>
                <a:latin typeface="Times New Roman" pitchFamily="18" charset="0"/>
                <a:cs typeface="Times New Roman" pitchFamily="18" charset="0"/>
              </a:rPr>
              <a:t> </a:t>
            </a:r>
            <a:r>
              <a:rPr lang="ru-RU" sz="1200" dirty="0" err="1">
                <a:solidFill>
                  <a:schemeClr val="tx1">
                    <a:lumMod val="95000"/>
                    <a:lumOff val="5000"/>
                  </a:schemeClr>
                </a:solidFill>
                <a:latin typeface="Times New Roman" pitchFamily="18" charset="0"/>
                <a:cs typeface="Times New Roman" pitchFamily="18" charset="0"/>
              </a:rPr>
              <a:t>негізінде</a:t>
            </a:r>
            <a:r>
              <a:rPr lang="ru-RU" sz="1200" dirty="0">
                <a:solidFill>
                  <a:schemeClr val="tx1">
                    <a:lumMod val="95000"/>
                    <a:lumOff val="5000"/>
                  </a:schemeClr>
                </a:solidFill>
                <a:latin typeface="Times New Roman" pitchFamily="18" charset="0"/>
                <a:cs typeface="Times New Roman" pitchFamily="18" charset="0"/>
              </a:rPr>
              <a:t> </a:t>
            </a:r>
            <a:r>
              <a:rPr lang="kk-KZ" sz="1200" dirty="0">
                <a:solidFill>
                  <a:schemeClr val="tx1">
                    <a:lumMod val="95000"/>
                    <a:lumOff val="5000"/>
                  </a:schemeClr>
                </a:solidFill>
                <a:latin typeface="Times New Roman" pitchFamily="18" charset="0"/>
                <a:cs typeface="Times New Roman" pitchFamily="18" charset="0"/>
              </a:rPr>
              <a:t>№1,2,3,4 емханаларына маммография, Медикер Жайыққа УДЗ мамандандырылған көмек түрлері көрсетіледі.</a:t>
            </a:r>
            <a:endParaRPr lang="ru-RU" sz="1200" dirty="0">
              <a:solidFill>
                <a:schemeClr val="tx1">
                  <a:lumMod val="95000"/>
                  <a:lumOff val="5000"/>
                </a:schemeClr>
              </a:solidFill>
              <a:latin typeface="Times New Roman" pitchFamily="18" charset="0"/>
              <a:cs typeface="Times New Roman" pitchFamily="18" charset="0"/>
            </a:endParaRPr>
          </a:p>
          <a:p>
            <a:pPr algn="just"/>
            <a:endParaRPr lang="kk-KZ" sz="2400" dirty="0">
              <a:solidFill>
                <a:schemeClr val="tx1">
                  <a:lumMod val="95000"/>
                  <a:lumOff val="5000"/>
                </a:schemeClr>
              </a:solidFill>
              <a:latin typeface="Times New Roman" pitchFamily="18" charset="0"/>
              <a:cs typeface="Times New Roman" pitchFamily="18" charset="0"/>
            </a:endParaRPr>
          </a:p>
          <a:p>
            <a:pPr algn="just"/>
            <a:r>
              <a:rPr lang="kk-KZ" sz="2400" dirty="0">
                <a:solidFill>
                  <a:schemeClr val="tx1">
                    <a:lumMod val="95000"/>
                    <a:lumOff val="5000"/>
                  </a:schemeClr>
                </a:solidFill>
                <a:latin typeface="Times New Roman" pitchFamily="18" charset="0"/>
                <a:cs typeface="Times New Roman" pitchFamily="18" charset="0"/>
              </a:rPr>
              <a:t>	 </a:t>
            </a:r>
            <a:endParaRPr lang="ru-RU" sz="2400" dirty="0">
              <a:solidFill>
                <a:schemeClr val="tx1">
                  <a:lumMod val="95000"/>
                  <a:lumOff val="5000"/>
                </a:schemeClr>
              </a:solidFill>
              <a:latin typeface="Times New Roman" pitchFamily="18" charset="0"/>
              <a:cs typeface="Times New Roman" pitchFamily="18" charset="0"/>
            </a:endParaRPr>
          </a:p>
          <a:p>
            <a:pPr algn="just"/>
            <a:endParaRPr lang="kk-KZ" sz="2000" dirty="0">
              <a:solidFill>
                <a:schemeClr val="tx1">
                  <a:lumMod val="95000"/>
                  <a:lumOff val="5000"/>
                </a:schemeClr>
              </a:solidFill>
              <a:latin typeface="Times New Roman" pitchFamily="18" charset="0"/>
              <a:cs typeface="Times New Roman" pitchFamily="18" charset="0"/>
            </a:endParaRPr>
          </a:p>
          <a:p>
            <a:pPr algn="just"/>
            <a:r>
              <a:rPr lang="kk-KZ" sz="2000" dirty="0">
                <a:solidFill>
                  <a:schemeClr val="tx1">
                    <a:lumMod val="95000"/>
                    <a:lumOff val="5000"/>
                  </a:schemeClr>
                </a:solidFill>
                <a:latin typeface="Times New Roman" pitchFamily="18" charset="0"/>
                <a:cs typeface="Times New Roman" pitchFamily="18" charset="0"/>
              </a:rPr>
              <a:t>	</a:t>
            </a:r>
          </a:p>
          <a:p>
            <a:pPr algn="just" fontAlgn="base">
              <a:spcBef>
                <a:spcPct val="0"/>
              </a:spcBef>
              <a:spcAft>
                <a:spcPct val="0"/>
              </a:spcAft>
            </a:pPr>
            <a:endParaRPr lang="ru-RU" sz="2000" dirty="0">
              <a:ln w="10541" cmpd="sng">
                <a:solidFill>
                  <a:srgbClr val="FF0000"/>
                </a:solidFill>
                <a:prstDash val="solid"/>
              </a:ln>
              <a:solidFill>
                <a:schemeClr val="tx1">
                  <a:lumMod val="95000"/>
                  <a:lumOff val="5000"/>
                </a:schemeClr>
              </a:solidFill>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2000" i="1" u="none" strike="noStrike" normalizeH="0" baseline="0" dirty="0">
                <a:ln w="19050">
                  <a:solidFill>
                    <a:schemeClr val="tx1"/>
                  </a:solidFill>
                  <a:prstDash val="solid"/>
                </a:ln>
                <a:solidFill>
                  <a:schemeClr val="tx1">
                    <a:lumMod val="95000"/>
                    <a:lumOff val="5000"/>
                  </a:schemeClr>
                </a:solidFill>
                <a:latin typeface="Times New Roman" pitchFamily="18" charset="0"/>
                <a:ea typeface="Times New Roman" pitchFamily="18" charset="0"/>
                <a:cs typeface="Times New Roman" pitchFamily="18" charset="0"/>
              </a:rPr>
              <a:t> 	</a:t>
            </a:r>
            <a:endParaRPr lang="kk-KZ" sz="2000" dirty="0">
              <a:solidFill>
                <a:schemeClr val="tx1">
                  <a:lumMod val="95000"/>
                  <a:lumOff val="5000"/>
                </a:schemeClr>
              </a:solidFill>
              <a:latin typeface="Times New Roman" pitchFamily="18" charset="0"/>
              <a:cs typeface="Times New Roman" pitchFamily="18" charset="0"/>
            </a:endParaRPr>
          </a:p>
          <a:p>
            <a:pPr algn="just"/>
            <a:endParaRPr lang="kk-KZ" sz="2000" dirty="0">
              <a:solidFill>
                <a:schemeClr val="tx1">
                  <a:lumMod val="95000"/>
                  <a:lumOff val="5000"/>
                </a:schemeClr>
              </a:solidFill>
              <a:latin typeface="Times New Roman" pitchFamily="18" charset="0"/>
              <a:cs typeface="Times New Roman" pitchFamily="18" charset="0"/>
            </a:endParaRPr>
          </a:p>
          <a:p>
            <a:pPr algn="just"/>
            <a:endParaRPr lang="ru-RU" sz="2000" dirty="0">
              <a:solidFill>
                <a:schemeClr val="tx1">
                  <a:lumMod val="95000"/>
                  <a:lumOff val="5000"/>
                </a:schemeClr>
              </a:solidFill>
              <a:latin typeface="Times New Roman" pitchFamily="18" charset="0"/>
              <a:cs typeface="Times New Roman" pitchFamily="18" charset="0"/>
            </a:endParaRPr>
          </a:p>
          <a:p>
            <a:pPr algn="just" fontAlgn="base">
              <a:spcBef>
                <a:spcPct val="0"/>
              </a:spcBef>
              <a:spcAft>
                <a:spcPct val="0"/>
              </a:spcAft>
            </a:pPr>
            <a:endParaRPr lang="ru-RU" sz="2000" dirty="0">
              <a:ln w="10541" cmpd="sng">
                <a:solidFill>
                  <a:schemeClr val="accent1">
                    <a:shade val="88000"/>
                    <a:satMod val="110000"/>
                  </a:schemeClr>
                </a:solidFill>
                <a:prstDash val="solid"/>
              </a:ln>
              <a:solidFill>
                <a:schemeClr val="tx2">
                  <a:lumMod val="60000"/>
                  <a:lumOff val="40000"/>
                </a:schemeClr>
              </a:solidFill>
              <a:latin typeface="Times New Roman" pitchFamily="18" charset="0"/>
              <a:cs typeface="Times New Roman" pitchFamily="18" charset="0"/>
            </a:endParaRPr>
          </a:p>
          <a:p>
            <a:pPr algn="just" fontAlgn="base">
              <a:spcBef>
                <a:spcPct val="0"/>
              </a:spcBef>
              <a:spcAft>
                <a:spcPct val="0"/>
              </a:spcAft>
            </a:pPr>
            <a:r>
              <a:rPr kumimoji="0" lang="kk-KZ" sz="2000" i="1" u="none" strike="noStrike" normalizeH="0" baseline="0" dirty="0">
                <a:ln w="10541" cmpd="sng">
                  <a:solidFill>
                    <a:schemeClr val="tx1"/>
                  </a:solidFill>
                  <a:prstDash val="solid"/>
                </a:ln>
                <a:solidFill>
                  <a:schemeClr val="tx2">
                    <a:lumMod val="60000"/>
                    <a:lumOff val="40000"/>
                  </a:schemeClr>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rPr>
              <a:t> </a:t>
            </a:r>
            <a:endParaRPr kumimoji="0" lang="ru-RU" sz="2000" i="1" u="none" strike="noStrike" normalizeH="0" baseline="0" dirty="0">
              <a:ln w="10541" cmpd="sng">
                <a:solidFill>
                  <a:schemeClr val="tx1"/>
                </a:solidFill>
                <a:prstDash val="solid"/>
              </a:ln>
              <a:solidFill>
                <a:schemeClr val="tx2">
                  <a:lumMod val="60000"/>
                  <a:lumOff val="40000"/>
                </a:schemeClr>
              </a:solidFill>
              <a:effectLst>
                <a:outerShdw blurRad="38100" dist="38100" dir="2700000" algn="tl">
                  <a:srgbClr val="000000">
                    <a:alpha val="43137"/>
                  </a:srgbClr>
                </a:outerShdw>
              </a:effectLst>
              <a:latin typeface="Times New Roman" pitchFamily="18" charset="0"/>
              <a:ea typeface="Times New Roman" pitchFamily="18" charset="0"/>
              <a:cs typeface="Times New Roman" pitchFamily="18" charset="0"/>
            </a:endParaRPr>
          </a:p>
        </p:txBody>
      </p:sp>
      <p:sp>
        <p:nvSpPr>
          <p:cNvPr id="6" name="Прямоугольник 5"/>
          <p:cNvSpPr/>
          <p:nvPr/>
        </p:nvSpPr>
        <p:spPr>
          <a:xfrm>
            <a:off x="285720" y="5072074"/>
            <a:ext cx="8712968" cy="1015663"/>
          </a:xfrm>
          <a:prstGeom prst="rect">
            <a:avLst/>
          </a:prstGeom>
        </p:spPr>
        <p:txBody>
          <a:bodyPr wrap="square">
            <a:spAutoFit/>
          </a:bodyPr>
          <a:lstStyle/>
          <a:p>
            <a:pPr algn="ctr"/>
            <a:r>
              <a:rPr lang="ru-RU" sz="2000" b="1" dirty="0">
                <a:ln w="10541" cmpd="sng">
                  <a:solidFill>
                    <a:srgbClr val="FF0000"/>
                  </a:solidFill>
                  <a:prstDash val="solid"/>
                </a:ln>
                <a:solidFill>
                  <a:srgbClr val="FF0000"/>
                </a:solidFill>
                <a:latin typeface="Times New Roman" pitchFamily="18" charset="0"/>
                <a:cs typeface="Times New Roman" pitchFamily="18" charset="0"/>
              </a:rPr>
              <a:t> </a:t>
            </a:r>
            <a:r>
              <a:rPr lang="kk-KZ" sz="2000" b="1" dirty="0">
                <a:latin typeface="Times New Roman" pitchFamily="18" charset="0"/>
                <a:cs typeface="Times New Roman" pitchFamily="18" charset="0"/>
              </a:rPr>
              <a:t> </a:t>
            </a:r>
            <a:endParaRPr lang="ru-RU" sz="2000" b="1" dirty="0">
              <a:latin typeface="Times New Roman" pitchFamily="18" charset="0"/>
              <a:cs typeface="Times New Roman" pitchFamily="18" charset="0"/>
            </a:endParaRPr>
          </a:p>
          <a:p>
            <a:pPr algn="just"/>
            <a:r>
              <a:rPr lang="ru-RU" sz="2000" dirty="0">
                <a:latin typeface="Times New Roman" pitchFamily="18" charset="0"/>
                <a:cs typeface="Times New Roman" pitchFamily="18" charset="0"/>
              </a:rPr>
              <a:t> </a:t>
            </a:r>
          </a:p>
          <a:p>
            <a:pPr algn="just"/>
            <a:endParaRPr lang="ru-RU" sz="2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p:txBody>
      </p:sp>
      <p:sp>
        <p:nvSpPr>
          <p:cNvPr id="2" name="Номер слайда 1"/>
          <p:cNvSpPr>
            <a:spLocks noGrp="1"/>
          </p:cNvSpPr>
          <p:nvPr>
            <p:ph type="sldNum" sz="quarter" idx="12"/>
          </p:nvPr>
        </p:nvSpPr>
        <p:spPr/>
        <p:txBody>
          <a:bodyPr/>
          <a:lstStyle/>
          <a:p>
            <a:fld id="{083A0F12-2826-40A8-A4DB-65A59A9BBC03}" type="slidenum">
              <a:rPr lang="ru-RU" smtClean="0"/>
              <a:pPr/>
              <a:t>2</a:t>
            </a:fld>
            <a:endParaRPr lang="ru-RU" dirty="0"/>
          </a:p>
        </p:txBody>
      </p:sp>
      <p:sp>
        <p:nvSpPr>
          <p:cNvPr id="7" name="Прямоугольник 6"/>
          <p:cNvSpPr/>
          <p:nvPr/>
        </p:nvSpPr>
        <p:spPr>
          <a:xfrm>
            <a:off x="214282" y="3500438"/>
            <a:ext cx="8997264" cy="3046988"/>
          </a:xfrm>
          <a:prstGeom prst="rect">
            <a:avLst/>
          </a:prstGeom>
        </p:spPr>
        <p:txBody>
          <a:bodyPr wrap="square" numCol="1">
            <a:spAutoFit/>
          </a:bodyPr>
          <a:lstStyle/>
          <a:p>
            <a:r>
              <a:rPr lang="kk-KZ" sz="1200" b="1" dirty="0">
                <a:ln w="10541" cmpd="sng">
                  <a:noFill/>
                  <a:prstDash val="solid"/>
                </a:ln>
                <a:solidFill>
                  <a:schemeClr val="bg2">
                    <a:lumMod val="10000"/>
                  </a:schemeClr>
                </a:solidFill>
                <a:latin typeface="Times New Roman" pitchFamily="18" charset="0"/>
                <a:cs typeface="Times New Roman" pitchFamily="18" charset="0"/>
              </a:rPr>
              <a:t>Мамандандырылған  көмектің көптеген түрі көрсетіледі:</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Оташылық, жүрек-қан жүйке.</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Эндокринология, тіс, көз,</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Құлақ-мұрын, ауыз қуысы аурулары, </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Ішек-құрылыс аурулары, </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Типтік жобамен салынған 70 орындық күндізгі аурухана,</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 УДЗ, ЭКГ, ЦСО. </a:t>
            </a:r>
            <a:endParaRPr lang="ru-RU" sz="1200" dirty="0">
              <a:ln w="10541" cmpd="sng">
                <a:noFill/>
                <a:prstDash val="solid"/>
              </a:ln>
              <a:solidFill>
                <a:schemeClr val="bg2">
                  <a:lumMod val="10000"/>
                </a:schemeClr>
              </a:solidFill>
              <a:latin typeface="Times New Roman" pitchFamily="18" charset="0"/>
              <a:cs typeface="Times New Roman" pitchFamily="18" charset="0"/>
            </a:endParaRP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Бір рентген кабинеті, цифрлы рентген аппарат </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 2 УДЗ аппараты, Холтер ЭКГ, СМАД,  спирография, тредмил тест , видеоэндоскоп   функционалды  диагностикалауды қамтамасыз етеді.  </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ЛОР комбайн, аудиометр, авторефрактометр, компьютерлі көз тонометрі, периметр, </a:t>
            </a:r>
          </a:p>
          <a:p>
            <a:pPr>
              <a:buFont typeface="Arial" pitchFamily="34" charset="0"/>
              <a:buChar char="•"/>
            </a:pPr>
            <a:r>
              <a:rPr lang="kk-KZ" sz="1200" dirty="0">
                <a:ln w="10541" cmpd="sng">
                  <a:noFill/>
                  <a:prstDash val="solid"/>
                </a:ln>
                <a:solidFill>
                  <a:schemeClr val="bg2">
                    <a:lumMod val="10000"/>
                  </a:schemeClr>
                </a:solidFill>
                <a:latin typeface="Times New Roman" pitchFamily="18" charset="0"/>
                <a:cs typeface="Times New Roman" pitchFamily="18" charset="0"/>
              </a:rPr>
              <a:t>Реабилитация, ЛФК, физиотерапия бөлімі, стоматология, емхана дәріханасы жұмыс жасайды. Емхана бойынша наркотикалық препараттарды сақтап, тарататын дәріхана орналасқан. </a:t>
            </a:r>
            <a:endParaRPr lang="en-US" sz="1200" dirty="0">
              <a:ln w="10541" cmpd="sng">
                <a:noFill/>
                <a:prstDash val="solid"/>
              </a:ln>
              <a:solidFill>
                <a:schemeClr val="bg2">
                  <a:lumMod val="10000"/>
                </a:schemeClr>
              </a:solidFill>
              <a:latin typeface="Times New Roman" pitchFamily="18" charset="0"/>
              <a:cs typeface="Times New Roman" pitchFamily="18" charset="0"/>
            </a:endParaRPr>
          </a:p>
          <a:p>
            <a:r>
              <a:rPr lang="kk-KZ" sz="1200" dirty="0">
                <a:ln w="10541" cmpd="sng">
                  <a:noFill/>
                  <a:prstDash val="solid"/>
                </a:ln>
                <a:solidFill>
                  <a:schemeClr val="bg2">
                    <a:lumMod val="10000"/>
                  </a:schemeClr>
                </a:solidFill>
                <a:latin typeface="Times New Roman" pitchFamily="18" charset="0"/>
                <a:cs typeface="Times New Roman" pitchFamily="18" charset="0"/>
              </a:rPr>
              <a:t>№1 слайдта көрсетілгендей емхананың орналасқан жері ғимараттары, қуаты медициналық көмек көрсету радиус мамандандарылған көмектің түрлерімен таныс болып отырсыздар.</a:t>
            </a:r>
            <a:endParaRPr lang="en-US" sz="1200" dirty="0">
              <a:ln w="10541" cmpd="sng">
                <a:noFill/>
                <a:prstDash val="solid"/>
              </a:ln>
              <a:solidFill>
                <a:schemeClr val="bg2">
                  <a:lumMod val="10000"/>
                </a:schemeClr>
              </a:solidFill>
              <a:latin typeface="Times New Roman" pitchFamily="18" charset="0"/>
              <a:cs typeface="Times New Roman" pitchFamily="18" charset="0"/>
            </a:endParaRPr>
          </a:p>
          <a:p>
            <a:endParaRPr lang="ru-RU" sz="1200" dirty="0">
              <a:ln w="10541" cmpd="sng">
                <a:noFill/>
                <a:prstDash val="solid"/>
              </a:ln>
              <a:solidFill>
                <a:schemeClr val="bg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951390939"/>
      </p:ext>
    </p:extLst>
  </p:cSld>
  <p:clrMapOvr>
    <a:masterClrMapping/>
  </p:clrMapOvr>
  <p:transition>
    <p:cover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одержимое 7"/>
          <p:cNvGraphicFramePr>
            <a:graphicFrameLocks noGrp="1"/>
          </p:cNvGraphicFramePr>
          <p:nvPr>
            <p:ph sz="quarter" idx="1"/>
            <p:extLst>
              <p:ext uri="{D42A27DB-BD31-4B8C-83A1-F6EECF244321}">
                <p14:modId xmlns:p14="http://schemas.microsoft.com/office/powerpoint/2010/main" val="1279928341"/>
              </p:ext>
            </p:extLst>
          </p:nvPr>
        </p:nvGraphicFramePr>
        <p:xfrm>
          <a:off x="827584" y="2060848"/>
          <a:ext cx="6955138" cy="2028843"/>
        </p:xfrm>
        <a:graphic>
          <a:graphicData uri="http://schemas.openxmlformats.org/drawingml/2006/table">
            <a:tbl>
              <a:tblPr firstRow="1" bandRow="1">
                <a:tableStyleId>{7DF18680-E054-41AD-8BC1-D1AEF772440D}</a:tableStyleId>
              </a:tblPr>
              <a:tblGrid>
                <a:gridCol w="2162374">
                  <a:extLst>
                    <a:ext uri="{9D8B030D-6E8A-4147-A177-3AD203B41FA5}">
                      <a16:colId xmlns:a16="http://schemas.microsoft.com/office/drawing/2014/main" xmlns="" val="20000"/>
                    </a:ext>
                  </a:extLst>
                </a:gridCol>
                <a:gridCol w="2396382">
                  <a:extLst>
                    <a:ext uri="{9D8B030D-6E8A-4147-A177-3AD203B41FA5}">
                      <a16:colId xmlns:a16="http://schemas.microsoft.com/office/drawing/2014/main" xmlns="" val="20003"/>
                    </a:ext>
                  </a:extLst>
                </a:gridCol>
                <a:gridCol w="2396382"/>
              </a:tblGrid>
              <a:tr h="384825">
                <a:tc>
                  <a:txBody>
                    <a:bodyPr/>
                    <a:lstStyle/>
                    <a:p>
                      <a:pPr algn="ctr"/>
                      <a:r>
                        <a:rPr lang="kk-KZ" i="1" dirty="0">
                          <a:solidFill>
                            <a:srgbClr val="FF0000"/>
                          </a:solidFill>
                          <a:latin typeface="Times New Roman" pitchFamily="18" charset="0"/>
                          <a:cs typeface="Times New Roman" pitchFamily="18" charset="0"/>
                        </a:rPr>
                        <a:t>КӨРСЕТКІШТЕР</a:t>
                      </a:r>
                      <a:endParaRPr lang="ru-RU" i="1" dirty="0">
                        <a:solidFill>
                          <a:srgbClr val="FF0000"/>
                        </a:solidFill>
                        <a:latin typeface="Times New Roman" pitchFamily="18" charset="0"/>
                        <a:cs typeface="Times New Roman" pitchFamily="18" charset="0"/>
                      </a:endParaRPr>
                    </a:p>
                  </a:txBody>
                  <a:tcPr/>
                </a:tc>
                <a:tc>
                  <a:txBody>
                    <a:bodyPr/>
                    <a:lstStyle/>
                    <a:p>
                      <a:pPr algn="ctr"/>
                      <a:r>
                        <a:rPr lang="kk-KZ" i="1" dirty="0">
                          <a:solidFill>
                            <a:srgbClr val="FF0000"/>
                          </a:solidFill>
                          <a:latin typeface="Times New Roman" pitchFamily="18" charset="0"/>
                          <a:cs typeface="Times New Roman" pitchFamily="18" charset="0"/>
                        </a:rPr>
                        <a:t>20</a:t>
                      </a:r>
                      <a:r>
                        <a:rPr lang="en-US" i="1" dirty="0">
                          <a:solidFill>
                            <a:srgbClr val="FF0000"/>
                          </a:solidFill>
                          <a:latin typeface="Times New Roman" pitchFamily="18" charset="0"/>
                          <a:cs typeface="Times New Roman" pitchFamily="18" charset="0"/>
                        </a:rPr>
                        <a:t>2</a:t>
                      </a:r>
                      <a:r>
                        <a:rPr lang="kk-KZ" i="1" dirty="0">
                          <a:solidFill>
                            <a:srgbClr val="FF0000"/>
                          </a:solidFill>
                          <a:latin typeface="Times New Roman" pitchFamily="18" charset="0"/>
                          <a:cs typeface="Times New Roman" pitchFamily="18" charset="0"/>
                        </a:rPr>
                        <a:t>3</a:t>
                      </a:r>
                      <a:r>
                        <a:rPr lang="kk-KZ" i="1" baseline="0" dirty="0">
                          <a:solidFill>
                            <a:srgbClr val="FF0000"/>
                          </a:solidFill>
                          <a:latin typeface="Times New Roman" pitchFamily="18" charset="0"/>
                          <a:cs typeface="Times New Roman" pitchFamily="18" charset="0"/>
                        </a:rPr>
                        <a:t> </a:t>
                      </a:r>
                      <a:r>
                        <a:rPr lang="kk-KZ" i="1" dirty="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tc>
                  <a:txBody>
                    <a:bodyPr/>
                    <a:lstStyle/>
                    <a:p>
                      <a:pPr algn="ctr"/>
                      <a:r>
                        <a:rPr lang="ru-RU" i="1" dirty="0" smtClean="0">
                          <a:solidFill>
                            <a:srgbClr val="FF0000"/>
                          </a:solidFill>
                          <a:latin typeface="Times New Roman" pitchFamily="18" charset="0"/>
                          <a:cs typeface="Times New Roman" pitchFamily="18" charset="0"/>
                        </a:rPr>
                        <a:t>2024 </a:t>
                      </a:r>
                      <a:r>
                        <a:rPr lang="ru-RU" i="1" dirty="0" err="1" smtClean="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400993">
                <a:tc>
                  <a:txBody>
                    <a:bodyPr/>
                    <a:lstStyle/>
                    <a:p>
                      <a:pPr algn="l"/>
                      <a:r>
                        <a:rPr lang="kk-KZ" sz="1600" dirty="0">
                          <a:solidFill>
                            <a:schemeClr val="tx1"/>
                          </a:solidFill>
                          <a:latin typeface="Times New Roman" pitchFamily="18" charset="0"/>
                          <a:cs typeface="Times New Roman" pitchFamily="18" charset="0"/>
                        </a:rPr>
                        <a:t>Жіберілген аурулар саны</a:t>
                      </a:r>
                      <a:endParaRPr lang="ru-RU" sz="1600" b="1" dirty="0">
                        <a:solidFill>
                          <a:schemeClr val="tx1"/>
                        </a:solidFill>
                        <a:latin typeface="Times New Roman" pitchFamily="18" charset="0"/>
                        <a:cs typeface="Times New Roman" pitchFamily="18" charset="0"/>
                      </a:endParaRPr>
                    </a:p>
                  </a:txBody>
                  <a:tcPr/>
                </a:tc>
                <a:tc>
                  <a:txBody>
                    <a:bodyPr/>
                    <a:lstStyle/>
                    <a:p>
                      <a:pPr algn="ctr"/>
                      <a:r>
                        <a:rPr lang="ru-RU" dirty="0">
                          <a:latin typeface="Times New Roman" panose="02020603050405020304" pitchFamily="18" charset="0"/>
                          <a:cs typeface="Times New Roman" panose="02020603050405020304" pitchFamily="18" charset="0"/>
                        </a:rPr>
                        <a:t>4910</a:t>
                      </a:r>
                    </a:p>
                  </a:txBody>
                  <a:tcPr/>
                </a:tc>
                <a:tc>
                  <a:txBody>
                    <a:bodyPr/>
                    <a:lstStyle/>
                    <a:p>
                      <a:pPr algn="ctr"/>
                      <a:r>
                        <a:rPr lang="kk-KZ" dirty="0" smtClean="0">
                          <a:latin typeface="Times New Roman" panose="02020603050405020304" pitchFamily="18" charset="0"/>
                          <a:cs typeface="Times New Roman" panose="02020603050405020304" pitchFamily="18" charset="0"/>
                        </a:rPr>
                        <a:t>5509</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502919">
                <a:tc>
                  <a:txBody>
                    <a:bodyPr/>
                    <a:lstStyle/>
                    <a:p>
                      <a:pPr algn="l"/>
                      <a:r>
                        <a:rPr lang="kk-KZ" sz="1600" dirty="0">
                          <a:solidFill>
                            <a:schemeClr val="tx1"/>
                          </a:solidFill>
                          <a:latin typeface="Times New Roman" pitchFamily="18" charset="0"/>
                          <a:cs typeface="Times New Roman" pitchFamily="18" charset="0"/>
                        </a:rPr>
                        <a:t>Соның ішінде:</a:t>
                      </a:r>
                    </a:p>
                    <a:p>
                      <a:pPr algn="l"/>
                      <a:r>
                        <a:rPr lang="kk-KZ" sz="1600" dirty="0">
                          <a:solidFill>
                            <a:schemeClr val="tx1"/>
                          </a:solidFill>
                          <a:latin typeface="Times New Roman" pitchFamily="18" charset="0"/>
                          <a:cs typeface="Times New Roman" pitchFamily="18" charset="0"/>
                        </a:rPr>
                        <a:t>            - жатқызғаны</a:t>
                      </a:r>
                      <a:endParaRPr lang="ru-RU" sz="1600" b="1" dirty="0">
                        <a:solidFill>
                          <a:schemeClr val="tx1"/>
                        </a:solidFill>
                        <a:latin typeface="Times New Roman" pitchFamily="18" charset="0"/>
                        <a:cs typeface="Times New Roman" pitchFamily="18" charset="0"/>
                      </a:endParaRPr>
                    </a:p>
                  </a:txBody>
                  <a:tcPr/>
                </a:tc>
                <a:tc>
                  <a:txBody>
                    <a:bodyPr/>
                    <a:lstStyle/>
                    <a:p>
                      <a:pPr algn="ctr"/>
                      <a:r>
                        <a:rPr lang="ru-RU" dirty="0">
                          <a:latin typeface="Times New Roman" panose="02020603050405020304" pitchFamily="18" charset="0"/>
                          <a:cs typeface="Times New Roman" panose="02020603050405020304" pitchFamily="18" charset="0"/>
                        </a:rPr>
                        <a:t>4862 – 99,0</a:t>
                      </a:r>
                      <a:r>
                        <a:rPr lang="ru-RU" dirty="0">
                          <a:solidFill>
                            <a:schemeClr val="tx1"/>
                          </a:solidFill>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kk-KZ" dirty="0" smtClean="0">
                          <a:latin typeface="Times New Roman" panose="02020603050405020304" pitchFamily="18" charset="0"/>
                          <a:cs typeface="Times New Roman" panose="02020603050405020304" pitchFamily="18" charset="0"/>
                        </a:rPr>
                        <a:t>5227</a:t>
                      </a:r>
                      <a:r>
                        <a:rPr lang="kk-KZ" baseline="0" dirty="0" smtClean="0">
                          <a:latin typeface="Times New Roman" panose="02020603050405020304" pitchFamily="18" charset="0"/>
                          <a:cs typeface="Times New Roman" panose="02020603050405020304" pitchFamily="18" charset="0"/>
                        </a:rPr>
                        <a:t>–95,0</a:t>
                      </a:r>
                      <a:r>
                        <a:rPr lang="ru-RU" dirty="0" smtClean="0">
                          <a:solidFill>
                            <a:schemeClr val="tx1"/>
                          </a:solidFill>
                          <a:latin typeface="Times New Roman" panose="02020603050405020304" pitchFamily="18" charset="0"/>
                          <a:cs typeface="Times New Roman" panose="02020603050405020304" pitchFamily="18" charset="0"/>
                        </a:rPr>
                        <a:t>%</a:t>
                      </a:r>
                      <a:r>
                        <a:rPr lang="kk-KZ" baseline="0"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485778">
                <a:tc>
                  <a:txBody>
                    <a:bodyPr/>
                    <a:lstStyle/>
                    <a:p>
                      <a:pPr algn="l"/>
                      <a:r>
                        <a:rPr lang="kk-KZ" sz="1600" dirty="0">
                          <a:solidFill>
                            <a:schemeClr val="tx1"/>
                          </a:solidFill>
                          <a:latin typeface="Times New Roman" pitchFamily="18" charset="0"/>
                          <a:cs typeface="Times New Roman" pitchFamily="18" charset="0"/>
                        </a:rPr>
                        <a:t>            - жатқызбағаны</a:t>
                      </a:r>
                      <a:endParaRPr lang="ru-RU" sz="1600" b="1" dirty="0">
                        <a:solidFill>
                          <a:schemeClr val="tx1"/>
                        </a:solidFill>
                        <a:latin typeface="Times New Roman" pitchFamily="18" charset="0"/>
                        <a:cs typeface="Times New Roman" pitchFamily="18" charset="0"/>
                      </a:endParaRPr>
                    </a:p>
                  </a:txBody>
                  <a:tcPr/>
                </a:tc>
                <a:tc>
                  <a:txBody>
                    <a:bodyPr/>
                    <a:lstStyle/>
                    <a:p>
                      <a:pPr algn="ctr"/>
                      <a:r>
                        <a:rPr lang="ru-RU" dirty="0">
                          <a:latin typeface="Times New Roman" panose="02020603050405020304" pitchFamily="18" charset="0"/>
                          <a:cs typeface="Times New Roman" panose="02020603050405020304" pitchFamily="18" charset="0"/>
                        </a:rPr>
                        <a:t>109– 2,2</a:t>
                      </a:r>
                      <a:r>
                        <a:rPr lang="ru-RU" dirty="0">
                          <a:solidFill>
                            <a:schemeClr val="tx1"/>
                          </a:solidFill>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kk-KZ" dirty="0" smtClean="0">
                          <a:latin typeface="Times New Roman" panose="02020603050405020304" pitchFamily="18" charset="0"/>
                          <a:cs typeface="Times New Roman" panose="02020603050405020304" pitchFamily="18" charset="0"/>
                        </a:rPr>
                        <a:t>282– 5,1</a:t>
                      </a:r>
                      <a:r>
                        <a:rPr lang="ru-RU" dirty="0" smtClean="0">
                          <a:solidFill>
                            <a:schemeClr val="tx1"/>
                          </a:solidFill>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bl>
          </a:graphicData>
        </a:graphic>
      </p:graphicFrame>
      <p:sp>
        <p:nvSpPr>
          <p:cNvPr id="5" name="Прямоугольник 4"/>
          <p:cNvSpPr/>
          <p:nvPr/>
        </p:nvSpPr>
        <p:spPr>
          <a:xfrm>
            <a:off x="4089" y="228601"/>
            <a:ext cx="9135834" cy="1200329"/>
          </a:xfrm>
          <a:prstGeom prst="rect">
            <a:avLst/>
          </a:prstGeom>
          <a:noFill/>
        </p:spPr>
        <p:txBody>
          <a:bodyPr wrap="square" lIns="91440" tIns="45720" rIns="91440" bIns="45720">
            <a:spAutoFit/>
          </a:bodyPr>
          <a:lstStyle/>
          <a:p>
            <a:pPr algn="ctr"/>
            <a:r>
              <a:rPr lang="kk-KZ" sz="3600" b="1" cap="all" dirty="0">
                <a:ln w="9000" cmpd="sng">
                  <a:solidFill>
                    <a:schemeClr val="accent4">
                      <a:shade val="50000"/>
                      <a:satMod val="120000"/>
                    </a:schemeClr>
                  </a:solidFill>
                  <a:prstDash val="solid"/>
                </a:ln>
                <a:solidFill>
                  <a:srgbClr val="C00000"/>
                </a:solidFill>
                <a:effectLst>
                  <a:reflection blurRad="12700" stA="28000" endPos="45000" dist="1000" dir="5400000" sy="-100000" algn="bl" rotWithShape="0"/>
                </a:effectLst>
                <a:latin typeface="Times New Roman" pitchFamily="18" charset="0"/>
                <a:cs typeface="Times New Roman" pitchFamily="18" charset="0"/>
              </a:rPr>
              <a:t>ЕМДЕУГЕ ЖАТҚЫЗУ ПОРТАЛЫ БЮРОСЫ                                    </a:t>
            </a:r>
            <a:r>
              <a:rPr lang="kk-KZ" sz="1400" b="1" cap="all" dirty="0">
                <a:ln w="9000" cmpd="sng">
                  <a:solidFill>
                    <a:schemeClr val="accent4">
                      <a:shade val="50000"/>
                      <a:satMod val="120000"/>
                    </a:schemeClr>
                  </a:solidFill>
                  <a:prstDash val="solid"/>
                </a:ln>
                <a:solidFill>
                  <a:srgbClr val="C00000"/>
                </a:solidFill>
                <a:effectLst>
                  <a:reflection blurRad="12700" stA="28000" endPos="45000" dist="1000" dir="5400000" sy="-100000" algn="bl" rotWithShape="0"/>
                </a:effectLst>
                <a:latin typeface="Times New Roman" pitchFamily="18" charset="0"/>
                <a:cs typeface="Times New Roman" pitchFamily="18" charset="0"/>
              </a:rPr>
              <a:t>слайд№24</a:t>
            </a:r>
            <a:endParaRPr lang="ru-RU" sz="1400" b="1" cap="all" spc="0" dirty="0">
              <a:ln w="9000" cmpd="sng">
                <a:solidFill>
                  <a:schemeClr val="accent4">
                    <a:shade val="50000"/>
                    <a:satMod val="120000"/>
                  </a:schemeClr>
                </a:solidFill>
                <a:prstDash val="solid"/>
              </a:ln>
              <a:solidFill>
                <a:srgbClr val="C00000"/>
              </a:solidFill>
              <a:effectLst>
                <a:reflection blurRad="12700" stA="28000" endPos="45000" dist="10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3534468934"/>
      </p:ext>
    </p:extLst>
  </p:cSld>
  <p:clrMapOvr>
    <a:masterClrMapping/>
  </p:clrMapOvr>
  <p:transition>
    <p:wheel spokes="3"/>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428604"/>
            <a:ext cx="8501122" cy="5601533"/>
          </a:xfrm>
          <a:prstGeom prst="rect">
            <a:avLst/>
          </a:prstGeom>
          <a:noFill/>
        </p:spPr>
        <p:txBody>
          <a:bodyPr wrap="square" rtlCol="0">
            <a:spAutoFit/>
          </a:bodyPr>
          <a:lstStyle/>
          <a:p>
            <a:pPr algn="ctr"/>
            <a:r>
              <a:rPr lang="ru-RU" sz="2400" b="1" dirty="0" err="1">
                <a:latin typeface="Times New Roman" pitchFamily="18" charset="0"/>
                <a:cs typeface="Times New Roman" pitchFamily="18" charset="0"/>
              </a:rPr>
              <a:t>Емделуге</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жатқызылмағандардың себептері</a:t>
            </a:r>
            <a:r>
              <a:rPr lang="ru-RU" sz="2400" b="1" dirty="0">
                <a:latin typeface="Times New Roman" pitchFamily="18" charset="0"/>
                <a:cs typeface="Times New Roman" pitchFamily="18" charset="0"/>
              </a:rPr>
              <a:t>:</a:t>
            </a:r>
            <a:r>
              <a:rPr lang="kk-KZ" b="1" cap="all" dirty="0">
                <a:ln w="9000" cmpd="sng">
                  <a:solidFill>
                    <a:schemeClr val="accent4">
                      <a:shade val="50000"/>
                      <a:satMod val="120000"/>
                    </a:schemeClr>
                  </a:solidFill>
                  <a:prstDash val="solid"/>
                </a:ln>
                <a:solidFill>
                  <a:srgbClr val="C00000"/>
                </a:solidFill>
                <a:effectLst>
                  <a:reflection blurRad="12700" stA="28000" endPos="45000" dist="1000" dir="5400000" sy="-100000" algn="bl" rotWithShape="0"/>
                </a:effectLst>
                <a:latin typeface="Times New Roman" pitchFamily="18" charset="0"/>
                <a:cs typeface="Times New Roman" pitchFamily="18" charset="0"/>
              </a:rPr>
              <a:t>слайд№25</a:t>
            </a:r>
            <a:endParaRPr lang="ru-RU" b="1" cap="all" dirty="0">
              <a:ln w="9000" cmpd="sng">
                <a:solidFill>
                  <a:schemeClr val="accent4">
                    <a:shade val="50000"/>
                    <a:satMod val="120000"/>
                  </a:schemeClr>
                </a:solidFill>
                <a:prstDash val="solid"/>
              </a:ln>
              <a:solidFill>
                <a:srgbClr val="C00000"/>
              </a:solidFill>
              <a:effectLst>
                <a:reflection blurRad="12700" stA="28000" endPos="45000" dist="1000" dir="5400000" sy="-100000" algn="bl" rotWithShape="0"/>
              </a:effectLst>
              <a:latin typeface="Times New Roman" pitchFamily="18" charset="0"/>
              <a:cs typeface="Times New Roman" pitchFamily="18" charset="0"/>
            </a:endParaRPr>
          </a:p>
          <a:p>
            <a:pPr algn="ctr"/>
            <a:endParaRPr lang="ru-RU" sz="2400" b="1" dirty="0">
              <a:latin typeface="Times New Roman" pitchFamily="18" charset="0"/>
              <a:cs typeface="Times New Roman" pitchFamily="18" charset="0"/>
            </a:endParaRPr>
          </a:p>
          <a:p>
            <a:endParaRPr lang="ru-RU" sz="24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Ауруханаға дейінгі кезеңде тексерудің ең аз көлемі жүргізілмеген – </a:t>
            </a:r>
            <a:r>
              <a:rPr lang="kk-KZ" sz="2200" dirty="0" smtClean="0">
                <a:latin typeface="Times New Roman" pitchFamily="18" charset="0"/>
                <a:cs typeface="Times New Roman" pitchFamily="18" charset="0"/>
              </a:rPr>
              <a:t>3;</a:t>
            </a:r>
            <a:endParaRPr lang="ru-RU"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Стационарға салу көрсеткішінің болмауы – </a:t>
            </a:r>
            <a:r>
              <a:rPr lang="kk-KZ" sz="2200" dirty="0" smtClean="0">
                <a:latin typeface="Times New Roman" pitchFamily="18" charset="0"/>
                <a:cs typeface="Times New Roman" pitchFamily="18" charset="0"/>
              </a:rPr>
              <a:t>6;</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Қарсы көрсетілімнің </a:t>
            </a:r>
            <a:r>
              <a:rPr lang="kk-KZ" sz="2200" dirty="0" smtClean="0">
                <a:latin typeface="Times New Roman" pitchFamily="18" charset="0"/>
                <a:cs typeface="Times New Roman" pitchFamily="18" charset="0"/>
              </a:rPr>
              <a:t>болуы </a:t>
            </a:r>
            <a:r>
              <a:rPr lang="kk-KZ" sz="2200" dirty="0">
                <a:latin typeface="Times New Roman" pitchFamily="18" charset="0"/>
                <a:cs typeface="Times New Roman" pitchFamily="18" charset="0"/>
              </a:rPr>
              <a:t>– </a:t>
            </a:r>
            <a:r>
              <a:rPr lang="kk-KZ" sz="2200" dirty="0" smtClean="0">
                <a:latin typeface="Times New Roman" pitchFamily="18" charset="0"/>
                <a:cs typeface="Times New Roman" pitchFamily="18" charset="0"/>
              </a:rPr>
              <a:t>21;</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Порталға пациент деректерін енгізу кезіндегі қате жазбасы – </a:t>
            </a:r>
            <a:r>
              <a:rPr lang="kk-KZ" sz="2200" dirty="0" smtClean="0">
                <a:latin typeface="Times New Roman" pitchFamily="18" charset="0"/>
                <a:cs typeface="Times New Roman" pitchFamily="18" charset="0"/>
              </a:rPr>
              <a:t>131;</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Науқастың ауруханаға жатқызудан жазбаша бас тартуы – </a:t>
            </a:r>
            <a:r>
              <a:rPr lang="kk-KZ" sz="2200" dirty="0" smtClean="0">
                <a:latin typeface="Times New Roman" pitchFamily="18" charset="0"/>
                <a:cs typeface="Times New Roman" pitchFamily="18" charset="0"/>
              </a:rPr>
              <a:t>33;</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Пациенттің госпитализацияға келмеуі – </a:t>
            </a:r>
            <a:r>
              <a:rPr lang="kk-KZ" sz="2200" dirty="0" smtClean="0">
                <a:latin typeface="Times New Roman" pitchFamily="18" charset="0"/>
                <a:cs typeface="Times New Roman" pitchFamily="18" charset="0"/>
              </a:rPr>
              <a:t>38;</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 Госпитализациялау тәртібіне байланысты емес жағдайлар – </a:t>
            </a:r>
            <a:r>
              <a:rPr lang="kk-KZ" sz="2200" dirty="0" smtClean="0">
                <a:latin typeface="Times New Roman" pitchFamily="18" charset="0"/>
                <a:cs typeface="Times New Roman" pitchFamily="18" charset="0"/>
              </a:rPr>
              <a:t>23;</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Жедел түрде ауруханаға жатқызылған – </a:t>
            </a:r>
            <a:r>
              <a:rPr lang="kk-KZ" sz="2200" dirty="0" smtClean="0">
                <a:latin typeface="Times New Roman" pitchFamily="18" charset="0"/>
                <a:cs typeface="Times New Roman" pitchFamily="18" charset="0"/>
              </a:rPr>
              <a:t>16;</a:t>
            </a:r>
            <a:endParaRPr lang="kk-KZ" sz="2200" dirty="0">
              <a:latin typeface="Times New Roman" pitchFamily="18" charset="0"/>
              <a:cs typeface="Times New Roman" pitchFamily="18" charset="0"/>
            </a:endParaRPr>
          </a:p>
          <a:p>
            <a:pPr algn="ctr">
              <a:buFontTx/>
              <a:buChar char="-"/>
            </a:pPr>
            <a:r>
              <a:rPr lang="kk-KZ" sz="2200" dirty="0">
                <a:latin typeface="Times New Roman" pitchFamily="18" charset="0"/>
                <a:cs typeface="Times New Roman" pitchFamily="18" charset="0"/>
              </a:rPr>
              <a:t> Профильді емес пациент – </a:t>
            </a:r>
            <a:r>
              <a:rPr lang="kk-KZ" sz="2200" dirty="0" smtClean="0">
                <a:latin typeface="Times New Roman" pitchFamily="18" charset="0"/>
                <a:cs typeface="Times New Roman" pitchFamily="18" charset="0"/>
              </a:rPr>
              <a:t>11. </a:t>
            </a:r>
            <a:endParaRPr lang="kk-KZ" sz="2200" dirty="0">
              <a:latin typeface="Times New Roman" pitchFamily="18" charset="0"/>
              <a:cs typeface="Times New Roman" pitchFamily="18" charset="0"/>
            </a:endParaRPr>
          </a:p>
          <a:p>
            <a:pPr>
              <a:buFontTx/>
              <a:buChar char="-"/>
            </a:pPr>
            <a:endParaRPr lang="kk-KZ" sz="2400" dirty="0">
              <a:latin typeface="Times New Roman" pitchFamily="18" charset="0"/>
              <a:cs typeface="Times New Roman" pitchFamily="18" charset="0"/>
            </a:endParaRPr>
          </a:p>
          <a:p>
            <a:pPr>
              <a:buFontTx/>
              <a:buChar char="-"/>
            </a:pPr>
            <a:endParaRPr lang="kk-KZ" sz="2400" dirty="0">
              <a:latin typeface="Times New Roman" pitchFamily="18" charset="0"/>
              <a:cs typeface="Times New Roman" pitchFamily="18" charset="0"/>
            </a:endParaRPr>
          </a:p>
          <a:p>
            <a:pPr>
              <a:buFontTx/>
              <a:buChar char="-"/>
            </a:pP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3531553181"/>
              </p:ext>
            </p:extLst>
          </p:nvPr>
        </p:nvGraphicFramePr>
        <p:xfrm>
          <a:off x="323528" y="1285860"/>
          <a:ext cx="8496944" cy="4878707"/>
        </p:xfrm>
        <a:graphic>
          <a:graphicData uri="http://schemas.openxmlformats.org/drawingml/2006/table">
            <a:tbl>
              <a:tblPr firstRow="1" bandRow="1">
                <a:tableStyleId>{7DF18680-E054-41AD-8BC1-D1AEF772440D}</a:tableStyleId>
              </a:tblPr>
              <a:tblGrid>
                <a:gridCol w="2304256">
                  <a:extLst>
                    <a:ext uri="{9D8B030D-6E8A-4147-A177-3AD203B41FA5}">
                      <a16:colId xmlns:a16="http://schemas.microsoft.com/office/drawing/2014/main" xmlns="" val="20000"/>
                    </a:ext>
                  </a:extLst>
                </a:gridCol>
                <a:gridCol w="1584176">
                  <a:extLst>
                    <a:ext uri="{9D8B030D-6E8A-4147-A177-3AD203B41FA5}">
                      <a16:colId xmlns:a16="http://schemas.microsoft.com/office/drawing/2014/main" xmlns="" val="20001"/>
                    </a:ext>
                  </a:extLst>
                </a:gridCol>
                <a:gridCol w="1440160">
                  <a:extLst>
                    <a:ext uri="{9D8B030D-6E8A-4147-A177-3AD203B41FA5}">
                      <a16:colId xmlns:a16="http://schemas.microsoft.com/office/drawing/2014/main" xmlns="" val="20002"/>
                    </a:ext>
                  </a:extLst>
                </a:gridCol>
                <a:gridCol w="1600977"/>
                <a:gridCol w="1567375"/>
              </a:tblGrid>
              <a:tr h="417900">
                <a:tc rowSpan="2">
                  <a:txBody>
                    <a:bodyPr/>
                    <a:lstStyle/>
                    <a:p>
                      <a:pPr algn="ctr"/>
                      <a:r>
                        <a:rPr lang="kk-KZ" sz="1400" dirty="0">
                          <a:solidFill>
                            <a:srgbClr val="FF0000"/>
                          </a:solidFill>
                          <a:latin typeface="Times New Roman" pitchFamily="18" charset="0"/>
                          <a:cs typeface="Times New Roman" pitchFamily="18" charset="0"/>
                        </a:rPr>
                        <a:t>ХАЛЫҚ</a:t>
                      </a:r>
                      <a:r>
                        <a:rPr lang="kk-KZ" sz="1400" baseline="0" dirty="0">
                          <a:solidFill>
                            <a:srgbClr val="FF0000"/>
                          </a:solidFill>
                          <a:latin typeface="Times New Roman" pitchFamily="18" charset="0"/>
                          <a:cs typeface="Times New Roman" pitchFamily="18" charset="0"/>
                        </a:rPr>
                        <a:t> САНАТЫ</a:t>
                      </a:r>
                      <a:endParaRPr lang="ru-RU" sz="1400" b="1" i="1" dirty="0">
                        <a:solidFill>
                          <a:srgbClr val="FF0000"/>
                        </a:solidFill>
                        <a:latin typeface="Times New Roman" pitchFamily="18" charset="0"/>
                        <a:cs typeface="Times New Roman" pitchFamily="18" charset="0"/>
                      </a:endParaRPr>
                    </a:p>
                  </a:txBody>
                  <a:tcPr/>
                </a:tc>
                <a:tc gridSpan="2">
                  <a:txBody>
                    <a:bodyPr/>
                    <a:lstStyle/>
                    <a:p>
                      <a:pPr algn="ctr"/>
                      <a:r>
                        <a:rPr lang="kk-KZ" sz="1400" dirty="0">
                          <a:solidFill>
                            <a:srgbClr val="FF0000"/>
                          </a:solidFill>
                          <a:latin typeface="Times New Roman" pitchFamily="18" charset="0"/>
                          <a:cs typeface="Times New Roman" pitchFamily="18" charset="0"/>
                        </a:rPr>
                        <a:t>20</a:t>
                      </a:r>
                      <a:r>
                        <a:rPr lang="en-US" sz="1400" dirty="0">
                          <a:solidFill>
                            <a:srgbClr val="FF0000"/>
                          </a:solidFill>
                          <a:latin typeface="Times New Roman" pitchFamily="18" charset="0"/>
                          <a:cs typeface="Times New Roman" pitchFamily="18" charset="0"/>
                        </a:rPr>
                        <a:t>2</a:t>
                      </a:r>
                      <a:r>
                        <a:rPr lang="kk-KZ" sz="1400" dirty="0">
                          <a:solidFill>
                            <a:srgbClr val="FF0000"/>
                          </a:solidFill>
                          <a:latin typeface="Times New Roman" pitchFamily="18" charset="0"/>
                          <a:cs typeface="Times New Roman" pitchFamily="18" charset="0"/>
                        </a:rPr>
                        <a:t>3</a:t>
                      </a:r>
                      <a:r>
                        <a:rPr lang="en-US" sz="1400" baseline="0" dirty="0">
                          <a:solidFill>
                            <a:srgbClr val="FF0000"/>
                          </a:solidFill>
                          <a:latin typeface="Times New Roman" pitchFamily="18" charset="0"/>
                          <a:cs typeface="Times New Roman" pitchFamily="18" charset="0"/>
                        </a:rPr>
                        <a:t> </a:t>
                      </a:r>
                      <a:r>
                        <a:rPr lang="kk-KZ" sz="1400" baseline="0" dirty="0">
                          <a:solidFill>
                            <a:srgbClr val="FF0000"/>
                          </a:solidFill>
                          <a:latin typeface="Times New Roman" pitchFamily="18" charset="0"/>
                          <a:cs typeface="Times New Roman" pitchFamily="18" charset="0"/>
                        </a:rPr>
                        <a:t>жыл</a:t>
                      </a:r>
                      <a:endParaRPr lang="ru-RU" sz="1400" b="1" i="1" dirty="0">
                        <a:solidFill>
                          <a:srgbClr val="FF0000"/>
                        </a:solidFill>
                        <a:latin typeface="Times New Roman" pitchFamily="18" charset="0"/>
                        <a:cs typeface="Times New Roman" pitchFamily="18" charset="0"/>
                      </a:endParaRPr>
                    </a:p>
                  </a:txBody>
                  <a:tcPr/>
                </a:tc>
                <a:tc hMerge="1">
                  <a:txBody>
                    <a:bodyPr/>
                    <a:lstStyle/>
                    <a:p>
                      <a:endParaRPr lang="ru-RU" dirty="0"/>
                    </a:p>
                  </a:txBody>
                  <a:tcPr/>
                </a:tc>
                <a:tc>
                  <a:txBody>
                    <a:bodyPr/>
                    <a:lstStyle/>
                    <a:p>
                      <a:pPr algn="ctr"/>
                      <a:r>
                        <a:rPr lang="kk-KZ" sz="1400" b="1" i="1" dirty="0" smtClean="0">
                          <a:solidFill>
                            <a:srgbClr val="FF0000"/>
                          </a:solidFill>
                          <a:latin typeface="Times New Roman" pitchFamily="18" charset="0"/>
                          <a:cs typeface="Times New Roman" pitchFamily="18" charset="0"/>
                        </a:rPr>
                        <a:t>          2024 жыл</a:t>
                      </a:r>
                      <a:endParaRPr lang="ru-RU" sz="1400" b="1" i="1" dirty="0">
                        <a:solidFill>
                          <a:srgbClr val="FF0000"/>
                        </a:solidFill>
                        <a:latin typeface="Times New Roman" pitchFamily="18" charset="0"/>
                        <a:cs typeface="Times New Roman" pitchFamily="18" charset="0"/>
                      </a:endParaRPr>
                    </a:p>
                  </a:txBody>
                  <a:tcPr/>
                </a:tc>
                <a:tc>
                  <a:txBody>
                    <a:bodyPr/>
                    <a:lstStyle/>
                    <a:p>
                      <a:pPr algn="ctr"/>
                      <a:endParaRPr lang="ru-RU" sz="1400" b="1" i="1"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0"/>
                  </a:ext>
                </a:extLst>
              </a:tr>
              <a:tr h="725108">
                <a:tc vMerge="1">
                  <a:txBody>
                    <a:bodyPr/>
                    <a:lstStyle/>
                    <a:p>
                      <a:endParaRPr lang="ru-RU"/>
                    </a:p>
                  </a:txBody>
                  <a:tcPr/>
                </a:tc>
                <a:tc>
                  <a:txBody>
                    <a:bodyPr/>
                    <a:lstStyle/>
                    <a:p>
                      <a:pPr algn="ctr"/>
                      <a:r>
                        <a:rPr lang="kk-KZ" sz="1400" dirty="0">
                          <a:solidFill>
                            <a:srgbClr val="FF0000"/>
                          </a:solidFill>
                          <a:latin typeface="Times New Roman" pitchFamily="18" charset="0"/>
                          <a:cs typeface="Times New Roman" pitchFamily="18" charset="0"/>
                        </a:rPr>
                        <a:t> Жылдық жоспар</a:t>
                      </a:r>
                      <a:endParaRPr lang="ru-RU" sz="1400" b="1" i="1" dirty="0">
                        <a:solidFill>
                          <a:srgbClr val="FF0000"/>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itchFamily="18" charset="0"/>
                          <a:cs typeface="Times New Roman" pitchFamily="18" charset="0"/>
                        </a:rPr>
                        <a:t>Орындалуы,</a:t>
                      </a:r>
                    </a:p>
                    <a:p>
                      <a:pPr algn="ctr"/>
                      <a:r>
                        <a:rPr lang="en-US" sz="1400" dirty="0">
                          <a:solidFill>
                            <a:srgbClr val="FF0000"/>
                          </a:solidFill>
                          <a:latin typeface="Times New Roman" pitchFamily="18" charset="0"/>
                          <a:cs typeface="Times New Roman" pitchFamily="18" charset="0"/>
                        </a:rPr>
                        <a:t>%</a:t>
                      </a:r>
                      <a:endParaRPr lang="ru-RU" sz="1400" b="1" i="1" dirty="0">
                        <a:solidFill>
                          <a:srgbClr val="FF0000"/>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itchFamily="18" charset="0"/>
                          <a:cs typeface="Times New Roman" pitchFamily="18" charset="0"/>
                        </a:rPr>
                        <a:t> Жылдық жоспар</a:t>
                      </a:r>
                      <a:endParaRPr lang="ru-RU" sz="1400" b="1" i="1" dirty="0">
                        <a:solidFill>
                          <a:srgbClr val="FF0000"/>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itchFamily="18" charset="0"/>
                          <a:cs typeface="Times New Roman" pitchFamily="18" charset="0"/>
                        </a:rPr>
                        <a:t>Орындалуы,</a:t>
                      </a:r>
                    </a:p>
                    <a:p>
                      <a:pPr algn="ctr"/>
                      <a:r>
                        <a:rPr lang="en-US" sz="1400" dirty="0">
                          <a:solidFill>
                            <a:srgbClr val="FF0000"/>
                          </a:solidFill>
                          <a:latin typeface="Times New Roman" pitchFamily="18" charset="0"/>
                          <a:cs typeface="Times New Roman" pitchFamily="18" charset="0"/>
                        </a:rPr>
                        <a:t>%</a:t>
                      </a:r>
                      <a:endParaRPr lang="ru-RU" sz="1400" b="1" i="1" dirty="0">
                        <a:solidFill>
                          <a:srgbClr val="FF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1"/>
                  </a:ext>
                </a:extLst>
              </a:tr>
              <a:tr h="731791">
                <a:tc>
                  <a:txBody>
                    <a:bodyPr/>
                    <a:lstStyle/>
                    <a:p>
                      <a:r>
                        <a:rPr lang="kk-KZ" sz="1400" dirty="0">
                          <a:solidFill>
                            <a:schemeClr val="tx1"/>
                          </a:solidFill>
                          <a:latin typeface="Times New Roman" pitchFamily="18" charset="0"/>
                          <a:cs typeface="Times New Roman" pitchFamily="18" charset="0"/>
                        </a:rPr>
                        <a:t>1жасқа дейінгі</a:t>
                      </a:r>
                      <a:r>
                        <a:rPr lang="kk-KZ" sz="1400" baseline="0" dirty="0">
                          <a:solidFill>
                            <a:schemeClr val="tx1"/>
                          </a:solidFill>
                          <a:latin typeface="Times New Roman" pitchFamily="18" charset="0"/>
                          <a:cs typeface="Times New Roman" pitchFamily="18" charset="0"/>
                        </a:rPr>
                        <a:t> балалар</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14577,48</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10500,20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2"/>
                  </a:ext>
                </a:extLst>
              </a:tr>
              <a:tr h="685616">
                <a:tc>
                  <a:txBody>
                    <a:bodyPr/>
                    <a:lstStyle/>
                    <a:p>
                      <a:r>
                        <a:rPr lang="kk-KZ" sz="1400" dirty="0">
                          <a:solidFill>
                            <a:schemeClr val="tx1"/>
                          </a:solidFill>
                          <a:latin typeface="Times New Roman" pitchFamily="18" charset="0"/>
                          <a:cs typeface="Times New Roman" pitchFamily="18" charset="0"/>
                        </a:rPr>
                        <a:t>0-5жасқа дейінгі балалар</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17187,94</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26684,95</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3"/>
                  </a:ext>
                </a:extLst>
              </a:tr>
              <a:tr h="685616">
                <a:tc>
                  <a:txBody>
                    <a:bodyPr/>
                    <a:lstStyle/>
                    <a:p>
                      <a:r>
                        <a:rPr lang="kk-KZ" sz="1400" dirty="0">
                          <a:solidFill>
                            <a:schemeClr val="tx1"/>
                          </a:solidFill>
                          <a:latin typeface="Times New Roman" pitchFamily="18" charset="0"/>
                          <a:cs typeface="Times New Roman" pitchFamily="18" charset="0"/>
                        </a:rPr>
                        <a:t>Диспансерлік</a:t>
                      </a:r>
                      <a:r>
                        <a:rPr lang="kk-KZ" sz="1400" baseline="0" dirty="0">
                          <a:solidFill>
                            <a:schemeClr val="tx1"/>
                          </a:solidFill>
                          <a:latin typeface="Times New Roman" pitchFamily="18" charset="0"/>
                          <a:cs typeface="Times New Roman" pitchFamily="18" charset="0"/>
                        </a:rPr>
                        <a:t> есепте тұрған БЖӘ</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29772,00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84354,00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4"/>
                  </a:ext>
                </a:extLst>
              </a:tr>
              <a:tr h="875277">
                <a:tc>
                  <a:txBody>
                    <a:bodyPr/>
                    <a:lstStyle/>
                    <a:p>
                      <a:r>
                        <a:rPr lang="kk-KZ" sz="1400" dirty="0">
                          <a:solidFill>
                            <a:schemeClr val="tx1"/>
                          </a:solidFill>
                          <a:latin typeface="Times New Roman" pitchFamily="18" charset="0"/>
                          <a:cs typeface="Times New Roman" pitchFamily="18" charset="0"/>
                        </a:rPr>
                        <a:t>Диспансерлік есепте</a:t>
                      </a:r>
                      <a:r>
                        <a:rPr lang="kk-KZ" sz="1400" baseline="0" dirty="0">
                          <a:solidFill>
                            <a:schemeClr val="tx1"/>
                          </a:solidFill>
                          <a:latin typeface="Times New Roman" pitchFamily="18" charset="0"/>
                          <a:cs typeface="Times New Roman" pitchFamily="18" charset="0"/>
                        </a:rPr>
                        <a:t> тұрған барлық санаттар</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latin typeface="Times New Roman" panose="02020603050405020304" pitchFamily="18" charset="0"/>
                          <a:cs typeface="Times New Roman" panose="02020603050405020304" pitchFamily="18" charset="0"/>
                        </a:rPr>
                        <a:t>310776812,17</a:t>
                      </a:r>
                    </a:p>
                  </a:txBody>
                  <a:tcPr/>
                </a:tc>
                <a:tc>
                  <a:txBody>
                    <a:bodyPr/>
                    <a:lstStyle/>
                    <a:p>
                      <a:pPr algn="ctr"/>
                      <a:r>
                        <a:rPr lang="ru-RU" sz="1400" dirty="0">
                          <a:latin typeface="Times New Roman" panose="02020603050405020304" pitchFamily="18" charset="0"/>
                          <a:cs typeface="Times New Roman" panose="02020603050405020304" pitchFamily="18" charset="0"/>
                        </a:rPr>
                        <a:t>100</a:t>
                      </a:r>
                    </a:p>
                  </a:txBody>
                  <a:tcPr/>
                </a:tc>
                <a:tc>
                  <a:txBody>
                    <a:bodyPr/>
                    <a:lstStyle/>
                    <a:p>
                      <a:pPr algn="ctr"/>
                      <a:r>
                        <a:rPr lang="kk-KZ" sz="1400" dirty="0" smtClean="0">
                          <a:latin typeface="Times New Roman" panose="02020603050405020304" pitchFamily="18" charset="0"/>
                          <a:cs typeface="Times New Roman" panose="02020603050405020304" pitchFamily="18" charset="0"/>
                        </a:rPr>
                        <a:t>353592748,26</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5"/>
                  </a:ext>
                </a:extLst>
              </a:tr>
              <a:tr h="757399">
                <a:tc>
                  <a:txBody>
                    <a:bodyPr/>
                    <a:lstStyle/>
                    <a:p>
                      <a:r>
                        <a:rPr lang="kk-KZ" sz="1400" dirty="0">
                          <a:solidFill>
                            <a:schemeClr val="tx1"/>
                          </a:solidFill>
                          <a:latin typeface="Times New Roman" pitchFamily="18" charset="0"/>
                          <a:cs typeface="Times New Roman" pitchFamily="18" charset="0"/>
                        </a:rPr>
                        <a:t>Барлығы</a:t>
                      </a:r>
                      <a:endParaRPr lang="ru-RU" sz="1400" b="1" dirty="0">
                        <a:solidFill>
                          <a:schemeClr val="tx1"/>
                        </a:solidFill>
                        <a:latin typeface="Times New Roman" pitchFamily="18" charset="0"/>
                        <a:cs typeface="Times New Roman" pitchFamily="18" charset="0"/>
                      </a:endParaRPr>
                    </a:p>
                  </a:txBody>
                  <a:tcPr/>
                </a:tc>
                <a:tc>
                  <a:txBody>
                    <a:bodyPr/>
                    <a:lstStyle/>
                    <a:p>
                      <a:pPr algn="ctr"/>
                      <a:r>
                        <a:rPr lang="ru-RU" sz="1400" dirty="0">
                          <a:latin typeface="Times New Roman" panose="02020603050405020304" pitchFamily="18" charset="0"/>
                          <a:cs typeface="Times New Roman" panose="02020603050405020304" pitchFamily="18" charset="0"/>
                        </a:rPr>
                        <a:t>315 890 956,17</a:t>
                      </a:r>
                    </a:p>
                  </a:txBody>
                  <a:tcPr/>
                </a:tc>
                <a:tc>
                  <a:txBody>
                    <a:bodyPr/>
                    <a:lstStyle/>
                    <a:p>
                      <a:pPr algn="ctr"/>
                      <a:r>
                        <a:rPr lang="kk-KZ" sz="1400" dirty="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353 592748,26</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400" dirty="0" smtClean="0">
                          <a:latin typeface="Times New Roman" panose="02020603050405020304" pitchFamily="18" charset="0"/>
                          <a:cs typeface="Times New Roman" panose="02020603050405020304" pitchFamily="18" charset="0"/>
                        </a:rPr>
                        <a:t>100</a:t>
                      </a:r>
                      <a:endParaRPr lang="ru-RU" sz="14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xmlns="" val="10006"/>
                  </a:ext>
                </a:extLst>
              </a:tr>
            </a:tbl>
          </a:graphicData>
        </a:graphic>
      </p:graphicFrame>
      <p:sp>
        <p:nvSpPr>
          <p:cNvPr id="4" name="Прямоугольник 3"/>
          <p:cNvSpPr/>
          <p:nvPr/>
        </p:nvSpPr>
        <p:spPr>
          <a:xfrm>
            <a:off x="857224" y="152401"/>
            <a:ext cx="7829576" cy="830997"/>
          </a:xfrm>
          <a:prstGeom prst="rect">
            <a:avLst/>
          </a:prstGeom>
          <a:noFill/>
        </p:spPr>
        <p:txBody>
          <a:bodyPr wrap="square" lIns="91440" tIns="45720" rIns="91440" bIns="45720">
            <a:spAutoFit/>
          </a:bodyPr>
          <a:lstStyle/>
          <a:p>
            <a:pPr algn="ct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Амбулаториялық</a:t>
            </a:r>
            <a:r>
              <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деңгейдегі</a:t>
            </a:r>
            <a:r>
              <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ТЕГ</a:t>
            </a:r>
            <a:r>
              <a:rPr lang="kk-KZ"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ІН ДӘРІ - ДӘРМЕКПЕН ҚАМТАМАСЫЗ ЕТУ              </a:t>
            </a:r>
            <a:r>
              <a:rPr lang="kk-KZ"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слайд№26</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2" name="TextBox 1"/>
          <p:cNvSpPr txBox="1"/>
          <p:nvPr/>
        </p:nvSpPr>
        <p:spPr>
          <a:xfrm>
            <a:off x="1115616" y="6282363"/>
            <a:ext cx="6120680" cy="369332"/>
          </a:xfrm>
          <a:prstGeom prst="rect">
            <a:avLst/>
          </a:prstGeom>
          <a:noFill/>
        </p:spPr>
        <p:txBody>
          <a:bodyPr wrap="square" rtlCol="0">
            <a:spAutoFit/>
          </a:bodyPr>
          <a:lstStyle/>
          <a:p>
            <a:r>
              <a:rPr lang="kk-KZ" dirty="0">
                <a:solidFill>
                  <a:srgbClr val="FF0000"/>
                </a:solidFill>
                <a:latin typeface="Times New Roman" panose="02020603050405020304" pitchFamily="18" charset="0"/>
                <a:cs typeface="Times New Roman" panose="02020603050405020304" pitchFamily="18" charset="0"/>
              </a:rPr>
              <a:t>Тегін дәрі-дәрмекпен қамтамасыз ету 100</a:t>
            </a:r>
            <a:r>
              <a:rPr lang="ru-RU"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611892689"/>
      </p:ext>
    </p:extLst>
  </p:cSld>
  <p:clrMapOvr>
    <a:masterClrMapping/>
  </p:clrMapOvr>
  <p:transition>
    <p:wheel spokes="3"/>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3661849484"/>
              </p:ext>
            </p:extLst>
          </p:nvPr>
        </p:nvGraphicFramePr>
        <p:xfrm>
          <a:off x="71407" y="461666"/>
          <a:ext cx="8786874" cy="3627120"/>
        </p:xfrm>
        <a:graphic>
          <a:graphicData uri="http://schemas.openxmlformats.org/drawingml/2006/table">
            <a:tbl>
              <a:tblPr firstRow="1" bandRow="1">
                <a:tableStyleId>{7DF18680-E054-41AD-8BC1-D1AEF772440D}</a:tableStyleId>
              </a:tblPr>
              <a:tblGrid>
                <a:gridCol w="1452106">
                  <a:extLst>
                    <a:ext uri="{9D8B030D-6E8A-4147-A177-3AD203B41FA5}">
                      <a16:colId xmlns:a16="http://schemas.microsoft.com/office/drawing/2014/main" xmlns="" val="20000"/>
                    </a:ext>
                  </a:extLst>
                </a:gridCol>
                <a:gridCol w="1333594">
                  <a:extLst>
                    <a:ext uri="{9D8B030D-6E8A-4147-A177-3AD203B41FA5}">
                      <a16:colId xmlns:a16="http://schemas.microsoft.com/office/drawing/2014/main" xmlns="" val="20001"/>
                    </a:ext>
                  </a:extLst>
                </a:gridCol>
                <a:gridCol w="1143390">
                  <a:extLst>
                    <a:ext uri="{9D8B030D-6E8A-4147-A177-3AD203B41FA5}">
                      <a16:colId xmlns:a16="http://schemas.microsoft.com/office/drawing/2014/main" xmlns="" val="20002"/>
                    </a:ext>
                  </a:extLst>
                </a:gridCol>
                <a:gridCol w="1214446">
                  <a:extLst>
                    <a:ext uri="{9D8B030D-6E8A-4147-A177-3AD203B41FA5}">
                      <a16:colId xmlns:a16="http://schemas.microsoft.com/office/drawing/2014/main" xmlns="" val="20003"/>
                    </a:ext>
                  </a:extLst>
                </a:gridCol>
                <a:gridCol w="1285884">
                  <a:extLst>
                    <a:ext uri="{9D8B030D-6E8A-4147-A177-3AD203B41FA5}">
                      <a16:colId xmlns:a16="http://schemas.microsoft.com/office/drawing/2014/main" xmlns="" val="20004"/>
                    </a:ext>
                  </a:extLst>
                </a:gridCol>
                <a:gridCol w="1428760">
                  <a:extLst>
                    <a:ext uri="{9D8B030D-6E8A-4147-A177-3AD203B41FA5}">
                      <a16:colId xmlns:a16="http://schemas.microsoft.com/office/drawing/2014/main" xmlns="" val="20005"/>
                    </a:ext>
                  </a:extLst>
                </a:gridCol>
                <a:gridCol w="928694">
                  <a:extLst>
                    <a:ext uri="{9D8B030D-6E8A-4147-A177-3AD203B41FA5}">
                      <a16:colId xmlns:a16="http://schemas.microsoft.com/office/drawing/2014/main" xmlns="" val="20006"/>
                    </a:ext>
                  </a:extLst>
                </a:gridCol>
              </a:tblGrid>
              <a:tr h="924919">
                <a:tc>
                  <a:txBody>
                    <a:bodyPr/>
                    <a:lstStyle/>
                    <a:p>
                      <a:pPr algn="ctr"/>
                      <a:r>
                        <a:rPr lang="kk-KZ" sz="1600" dirty="0">
                          <a:solidFill>
                            <a:srgbClr val="FF0000"/>
                          </a:solidFill>
                          <a:latin typeface="Times New Roman" pitchFamily="18" charset="0"/>
                          <a:cs typeface="Times New Roman" pitchFamily="18" charset="0"/>
                        </a:rPr>
                        <a:t>Мақсатты топ</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a:solidFill>
                            <a:srgbClr val="FF0000"/>
                          </a:solidFill>
                          <a:latin typeface="Times New Roman" pitchFamily="18" charset="0"/>
                          <a:cs typeface="Times New Roman" pitchFamily="18" charset="0"/>
                        </a:rPr>
                        <a:t>Есепті</a:t>
                      </a:r>
                      <a:r>
                        <a:rPr lang="kk-KZ" sz="1600" baseline="0" dirty="0">
                          <a:solidFill>
                            <a:srgbClr val="FF0000"/>
                          </a:solidFill>
                          <a:latin typeface="Times New Roman" pitchFamily="18" charset="0"/>
                          <a:cs typeface="Times New Roman" pitchFamily="18" charset="0"/>
                        </a:rPr>
                        <a:t> жылдың басындағы бала саны</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a:solidFill>
                            <a:srgbClr val="FF0000"/>
                          </a:solidFill>
                          <a:latin typeface="Times New Roman" pitchFamily="18" charset="0"/>
                          <a:cs typeface="Times New Roman" pitchFamily="18" charset="0"/>
                        </a:rPr>
                        <a:t>Келгендер</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a:solidFill>
                            <a:srgbClr val="FF0000"/>
                          </a:solidFill>
                          <a:latin typeface="Times New Roman" pitchFamily="18" charset="0"/>
                          <a:cs typeface="Times New Roman" pitchFamily="18" charset="0"/>
                        </a:rPr>
                        <a:t>Кеткендер</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a:solidFill>
                            <a:srgbClr val="FF0000"/>
                          </a:solidFill>
                          <a:latin typeface="Times New Roman" pitchFamily="18" charset="0"/>
                          <a:cs typeface="Times New Roman" pitchFamily="18" charset="0"/>
                        </a:rPr>
                        <a:t>Есепті</a:t>
                      </a:r>
                      <a:r>
                        <a:rPr lang="kk-KZ" sz="1600" baseline="0" dirty="0">
                          <a:solidFill>
                            <a:srgbClr val="FF0000"/>
                          </a:solidFill>
                          <a:latin typeface="Times New Roman" pitchFamily="18" charset="0"/>
                          <a:cs typeface="Times New Roman" pitchFamily="18" charset="0"/>
                        </a:rPr>
                        <a:t> ай соңындағы бала саны</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a:solidFill>
                            <a:srgbClr val="FF0000"/>
                          </a:solidFill>
                          <a:latin typeface="Times New Roman" pitchFamily="18" charset="0"/>
                          <a:cs typeface="Times New Roman" pitchFamily="18" charset="0"/>
                        </a:rPr>
                        <a:t>Екпе алған балалар саны</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a:solidFill>
                            <a:srgbClr val="FF0000"/>
                          </a:solidFill>
                          <a:latin typeface="Times New Roman" pitchFamily="18" charset="0"/>
                          <a:cs typeface="Times New Roman" pitchFamily="18" charset="0"/>
                        </a:rPr>
                        <a:t>Пайызы</a:t>
                      </a:r>
                    </a:p>
                    <a:p>
                      <a:pPr algn="ctr"/>
                      <a:r>
                        <a:rPr lang="ru-RU" sz="1600" dirty="0">
                          <a:solidFill>
                            <a:srgbClr val="FF0000"/>
                          </a:solidFill>
                          <a:latin typeface="Times New Roman" pitchFamily="18" charset="0"/>
                          <a:cs typeface="Times New Roman" pitchFamily="18" charset="0"/>
                        </a:rPr>
                        <a:t>(%)</a:t>
                      </a:r>
                    </a:p>
                  </a:txBody>
                  <a:tcPr/>
                </a:tc>
                <a:extLst>
                  <a:ext uri="{0D108BD9-81ED-4DB2-BD59-A6C34878D82A}">
                    <a16:rowId xmlns:a16="http://schemas.microsoft.com/office/drawing/2014/main" xmlns="" val="10000"/>
                  </a:ext>
                </a:extLst>
              </a:tr>
              <a:tr h="713509">
                <a:tc>
                  <a:txBody>
                    <a:bodyPr/>
                    <a:lstStyle/>
                    <a:p>
                      <a:pPr algn="ctr"/>
                      <a:r>
                        <a:rPr lang="kk-KZ" sz="1600" dirty="0">
                          <a:solidFill>
                            <a:srgbClr val="FF0000"/>
                          </a:solidFill>
                          <a:latin typeface="Times New Roman" pitchFamily="18" charset="0"/>
                          <a:cs typeface="Times New Roman" pitchFamily="18" charset="0"/>
                        </a:rPr>
                        <a:t>1 жасқа дейінгі бала</a:t>
                      </a:r>
                    </a:p>
                    <a:p>
                      <a:pPr algn="ctr"/>
                      <a:r>
                        <a:rPr lang="kk-KZ" sz="1600" dirty="0">
                          <a:solidFill>
                            <a:srgbClr val="FF0000"/>
                          </a:solidFill>
                          <a:latin typeface="Times New Roman" pitchFamily="18" charset="0"/>
                          <a:cs typeface="Times New Roman" pitchFamily="18" charset="0"/>
                        </a:rPr>
                        <a:t>АбКДС</a:t>
                      </a:r>
                      <a:endParaRPr lang="ru-RU" sz="1600" dirty="0">
                        <a:solidFill>
                          <a:srgbClr val="FF0000"/>
                        </a:solidFill>
                        <a:latin typeface="Times New Roman" pitchFamily="18" charset="0"/>
                        <a:cs typeface="Times New Roman"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494</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1</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495</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472</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95,4</a:t>
                      </a:r>
                      <a:r>
                        <a:rPr lang="ru-RU" sz="1600" dirty="0" smtClean="0">
                          <a:solidFill>
                            <a:srgbClr val="FF0000"/>
                          </a:solidFill>
                          <a:latin typeface="Times New Roman" panose="02020603050405020304" pitchFamily="18" charset="0"/>
                          <a:cs typeface="Times New Roman" panose="02020603050405020304" pitchFamily="18" charset="0"/>
                        </a:rPr>
                        <a:t>%</a:t>
                      </a:r>
                      <a:endParaRPr lang="ru-RU" sz="1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502099">
                <a:tc>
                  <a:txBody>
                    <a:bodyPr/>
                    <a:lstStyle/>
                    <a:p>
                      <a:pPr algn="ctr"/>
                      <a:r>
                        <a:rPr lang="kk-KZ" sz="1600" dirty="0">
                          <a:solidFill>
                            <a:srgbClr val="FF0000"/>
                          </a:solidFill>
                          <a:latin typeface="Times New Roman" pitchFamily="18" charset="0"/>
                          <a:cs typeface="Times New Roman" pitchFamily="18" charset="0"/>
                        </a:rPr>
                        <a:t>1 жас</a:t>
                      </a:r>
                    </a:p>
                    <a:p>
                      <a:pPr algn="ctr"/>
                      <a:r>
                        <a:rPr lang="ru-RU" sz="1600" dirty="0">
                          <a:solidFill>
                            <a:srgbClr val="FF0000"/>
                          </a:solidFill>
                          <a:latin typeface="Times New Roman" pitchFamily="18" charset="0"/>
                          <a:cs typeface="Times New Roman" pitchFamily="18" charset="0"/>
                        </a:rPr>
                        <a:t>ККП</a:t>
                      </a: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672</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solidFill>
                            <a:srgbClr val="FF0000"/>
                          </a:solidFill>
                          <a:latin typeface="Times New Roman" panose="02020603050405020304" pitchFamily="18" charset="0"/>
                          <a:cs typeface="Times New Roman" panose="02020603050405020304" pitchFamily="18" charset="0"/>
                        </a:rPr>
                        <a:t>-</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3</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669</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379</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56,7%</a:t>
                      </a:r>
                      <a:endParaRPr lang="ru-RU" sz="1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502099">
                <a:tc>
                  <a:txBody>
                    <a:bodyPr/>
                    <a:lstStyle/>
                    <a:p>
                      <a:pPr algn="ctr"/>
                      <a:r>
                        <a:rPr lang="kk-KZ" sz="1600" dirty="0">
                          <a:solidFill>
                            <a:srgbClr val="FF0000"/>
                          </a:solidFill>
                          <a:latin typeface="Times New Roman" pitchFamily="18" charset="0"/>
                          <a:cs typeface="Times New Roman" pitchFamily="18" charset="0"/>
                        </a:rPr>
                        <a:t>6 жас</a:t>
                      </a:r>
                    </a:p>
                    <a:p>
                      <a:pPr algn="ctr"/>
                      <a:r>
                        <a:rPr lang="kk-KZ" sz="1600" dirty="0">
                          <a:solidFill>
                            <a:srgbClr val="FF0000"/>
                          </a:solidFill>
                          <a:latin typeface="Times New Roman" pitchFamily="18" charset="0"/>
                          <a:cs typeface="Times New Roman" pitchFamily="18" charset="0"/>
                        </a:rPr>
                        <a:t>АбКДС</a:t>
                      </a:r>
                      <a:endParaRPr lang="ru-RU" sz="1600" dirty="0">
                        <a:solidFill>
                          <a:srgbClr val="FF0000"/>
                        </a:solidFill>
                        <a:latin typeface="Times New Roman" pitchFamily="18" charset="0"/>
                        <a:cs typeface="Times New Roman"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737</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63</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42</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758</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410</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54,1%</a:t>
                      </a:r>
                      <a:endParaRPr lang="ru-RU" sz="1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r h="502099">
                <a:tc>
                  <a:txBody>
                    <a:bodyPr/>
                    <a:lstStyle/>
                    <a:p>
                      <a:pPr algn="ctr"/>
                      <a:r>
                        <a:rPr lang="kk-KZ" sz="1600" dirty="0">
                          <a:solidFill>
                            <a:srgbClr val="FF0000"/>
                          </a:solidFill>
                          <a:latin typeface="Times New Roman" pitchFamily="18" charset="0"/>
                          <a:cs typeface="Times New Roman" pitchFamily="18" charset="0"/>
                        </a:rPr>
                        <a:t>16 жас </a:t>
                      </a:r>
                    </a:p>
                    <a:p>
                      <a:pPr algn="ctr"/>
                      <a:r>
                        <a:rPr lang="kk-KZ" sz="1600" dirty="0">
                          <a:solidFill>
                            <a:srgbClr val="FF0000"/>
                          </a:solidFill>
                          <a:latin typeface="Times New Roman" pitchFamily="18" charset="0"/>
                          <a:cs typeface="Times New Roman" pitchFamily="18" charset="0"/>
                        </a:rPr>
                        <a:t>АДС - М</a:t>
                      </a:r>
                      <a:endParaRPr lang="ru-RU" sz="1600" dirty="0">
                        <a:solidFill>
                          <a:srgbClr val="FF0000"/>
                        </a:solidFill>
                        <a:latin typeface="Times New Roman" pitchFamily="18" charset="0"/>
                        <a:cs typeface="Times New Roman"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677</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96</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773</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325</a:t>
                      </a:r>
                      <a:endParaRPr lang="ru-RU" sz="16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solidFill>
                            <a:srgbClr val="FF0000"/>
                          </a:solidFill>
                          <a:latin typeface="Times New Roman" panose="02020603050405020304" pitchFamily="18" charset="0"/>
                          <a:cs typeface="Times New Roman" panose="02020603050405020304" pitchFamily="18" charset="0"/>
                        </a:rPr>
                        <a:t>42</a:t>
                      </a:r>
                      <a:endParaRPr lang="ru-RU" sz="16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4"/>
                  </a:ext>
                </a:extLst>
              </a:tr>
            </a:tbl>
          </a:graphicData>
        </a:graphic>
      </p:graphicFrame>
      <p:sp>
        <p:nvSpPr>
          <p:cNvPr id="4" name="Прямоугольник 3"/>
          <p:cNvSpPr/>
          <p:nvPr/>
        </p:nvSpPr>
        <p:spPr>
          <a:xfrm>
            <a:off x="1187624" y="13064"/>
            <a:ext cx="7500990" cy="461665"/>
          </a:xfrm>
          <a:prstGeom prst="rect">
            <a:avLst/>
          </a:prstGeom>
          <a:noFill/>
        </p:spPr>
        <p:txBody>
          <a:bodyPr wrap="square" lIns="91440" tIns="45720" rIns="91440" bIns="45720">
            <a:spAutoFit/>
          </a:bodyPr>
          <a:lstStyle/>
          <a:p>
            <a:pPr algn="ct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Екпемен</a:t>
            </a:r>
            <a:r>
              <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r>
              <a:rPr lang="ru-RU" sz="2400" b="1" cap="all" spc="0"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қамту                           </a:t>
            </a:r>
            <a:r>
              <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слайд№27</a:t>
            </a:r>
          </a:p>
        </p:txBody>
      </p:sp>
      <p:sp>
        <p:nvSpPr>
          <p:cNvPr id="6" name="Прямоугольник 5"/>
          <p:cNvSpPr/>
          <p:nvPr/>
        </p:nvSpPr>
        <p:spPr>
          <a:xfrm>
            <a:off x="1518364" y="4145987"/>
            <a:ext cx="5892959" cy="461665"/>
          </a:xfrm>
          <a:prstGeom prst="rect">
            <a:avLst/>
          </a:prstGeom>
          <a:noFill/>
        </p:spPr>
        <p:txBody>
          <a:bodyPr wrap="none" lIns="91440" tIns="45720" rIns="91440" bIns="45720">
            <a:spAutoFit/>
          </a:bodyPr>
          <a:lstStyle/>
          <a:p>
            <a:pPr algn="ctr"/>
            <a:r>
              <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Манту </a:t>
            </a:r>
            <a:r>
              <a:rPr lang="ru-RU" sz="2400" b="1" cap="all" dirty="0" err="1">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екпес</a:t>
            </a:r>
            <a:r>
              <a:rPr lang="kk-KZ" sz="2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і қорытындылары</a:t>
            </a:r>
            <a:endParaRPr lang="ru-RU" sz="2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7" name="Объект 4"/>
          <p:cNvGraphicFramePr>
            <a:graphicFrameLocks/>
          </p:cNvGraphicFramePr>
          <p:nvPr>
            <p:extLst>
              <p:ext uri="{D42A27DB-BD31-4B8C-83A1-F6EECF244321}">
                <p14:modId xmlns:p14="http://schemas.microsoft.com/office/powerpoint/2010/main" val="4179540505"/>
              </p:ext>
            </p:extLst>
          </p:nvPr>
        </p:nvGraphicFramePr>
        <p:xfrm>
          <a:off x="178562" y="4664853"/>
          <a:ext cx="8572561" cy="1417321"/>
        </p:xfrm>
        <a:graphic>
          <a:graphicData uri="http://schemas.openxmlformats.org/drawingml/2006/table">
            <a:tbl>
              <a:tblPr firstRow="1" bandRow="1">
                <a:tableStyleId>{7DF18680-E054-41AD-8BC1-D1AEF772440D}</a:tableStyleId>
              </a:tblPr>
              <a:tblGrid>
                <a:gridCol w="1103450">
                  <a:extLst>
                    <a:ext uri="{9D8B030D-6E8A-4147-A177-3AD203B41FA5}">
                      <a16:colId xmlns:a16="http://schemas.microsoft.com/office/drawing/2014/main" xmlns="" val="20000"/>
                    </a:ext>
                  </a:extLst>
                </a:gridCol>
                <a:gridCol w="1137876">
                  <a:extLst>
                    <a:ext uri="{9D8B030D-6E8A-4147-A177-3AD203B41FA5}">
                      <a16:colId xmlns:a16="http://schemas.microsoft.com/office/drawing/2014/main" xmlns="" val="20001"/>
                    </a:ext>
                  </a:extLst>
                </a:gridCol>
                <a:gridCol w="708031">
                  <a:extLst>
                    <a:ext uri="{9D8B030D-6E8A-4147-A177-3AD203B41FA5}">
                      <a16:colId xmlns:a16="http://schemas.microsoft.com/office/drawing/2014/main" xmlns="" val="20002"/>
                    </a:ext>
                  </a:extLst>
                </a:gridCol>
                <a:gridCol w="1228583">
                  <a:extLst>
                    <a:ext uri="{9D8B030D-6E8A-4147-A177-3AD203B41FA5}">
                      <a16:colId xmlns:a16="http://schemas.microsoft.com/office/drawing/2014/main" xmlns="" val="20003"/>
                    </a:ext>
                  </a:extLst>
                </a:gridCol>
                <a:gridCol w="1117278">
                  <a:extLst>
                    <a:ext uri="{9D8B030D-6E8A-4147-A177-3AD203B41FA5}">
                      <a16:colId xmlns:a16="http://schemas.microsoft.com/office/drawing/2014/main" xmlns="" val="20004"/>
                    </a:ext>
                  </a:extLst>
                </a:gridCol>
                <a:gridCol w="1340732">
                  <a:extLst>
                    <a:ext uri="{9D8B030D-6E8A-4147-A177-3AD203B41FA5}">
                      <a16:colId xmlns:a16="http://schemas.microsoft.com/office/drawing/2014/main" xmlns="" val="20005"/>
                    </a:ext>
                  </a:extLst>
                </a:gridCol>
                <a:gridCol w="903130">
                  <a:extLst>
                    <a:ext uri="{9D8B030D-6E8A-4147-A177-3AD203B41FA5}">
                      <a16:colId xmlns:a16="http://schemas.microsoft.com/office/drawing/2014/main" xmlns="" val="20006"/>
                    </a:ext>
                  </a:extLst>
                </a:gridCol>
                <a:gridCol w="1033481">
                  <a:extLst>
                    <a:ext uri="{9D8B030D-6E8A-4147-A177-3AD203B41FA5}">
                      <a16:colId xmlns:a16="http://schemas.microsoft.com/office/drawing/2014/main" xmlns="" val="20007"/>
                    </a:ext>
                  </a:extLst>
                </a:gridCol>
              </a:tblGrid>
              <a:tr h="286482">
                <a:tc rowSpan="2">
                  <a:txBody>
                    <a:bodyPr/>
                    <a:lstStyle/>
                    <a:p>
                      <a:r>
                        <a:rPr lang="kk-KZ" dirty="0">
                          <a:solidFill>
                            <a:srgbClr val="FF0000"/>
                          </a:solidFill>
                          <a:latin typeface="Times New Roman" pitchFamily="18" charset="0"/>
                          <a:cs typeface="Times New Roman" pitchFamily="18" charset="0"/>
                        </a:rPr>
                        <a:t>Жоспар</a:t>
                      </a:r>
                      <a:endParaRPr lang="ru-RU" b="1" i="1" dirty="0">
                        <a:solidFill>
                          <a:srgbClr val="FF0000"/>
                        </a:solidFill>
                        <a:latin typeface="Times New Roman" pitchFamily="18" charset="0"/>
                        <a:cs typeface="Times New Roman" pitchFamily="18" charset="0"/>
                      </a:endParaRPr>
                    </a:p>
                  </a:txBody>
                  <a:tcPr/>
                </a:tc>
                <a:tc rowSpan="2">
                  <a:txBody>
                    <a:bodyPr/>
                    <a:lstStyle/>
                    <a:p>
                      <a:r>
                        <a:rPr lang="kk-KZ" dirty="0">
                          <a:solidFill>
                            <a:srgbClr val="FF0000"/>
                          </a:solidFill>
                          <a:latin typeface="Times New Roman" pitchFamily="18" charset="0"/>
                          <a:cs typeface="Times New Roman" pitchFamily="18" charset="0"/>
                        </a:rPr>
                        <a:t>Орын</a:t>
                      </a:r>
                      <a:r>
                        <a:rPr lang="en-US" dirty="0">
                          <a:solidFill>
                            <a:srgbClr val="FF0000"/>
                          </a:solidFill>
                          <a:latin typeface="Times New Roman" pitchFamily="18" charset="0"/>
                          <a:cs typeface="Times New Roman" pitchFamily="18" charset="0"/>
                        </a:rPr>
                        <a:t>-</a:t>
                      </a:r>
                      <a:endParaRPr lang="kk-KZ" dirty="0">
                        <a:solidFill>
                          <a:srgbClr val="FF0000"/>
                        </a:solidFill>
                        <a:latin typeface="Times New Roman" pitchFamily="18" charset="0"/>
                        <a:cs typeface="Times New Roman" pitchFamily="18" charset="0"/>
                      </a:endParaRPr>
                    </a:p>
                    <a:p>
                      <a:r>
                        <a:rPr lang="kk-KZ" dirty="0">
                          <a:solidFill>
                            <a:srgbClr val="FF0000"/>
                          </a:solidFill>
                          <a:latin typeface="Times New Roman" pitchFamily="18" charset="0"/>
                          <a:cs typeface="Times New Roman" pitchFamily="18" charset="0"/>
                        </a:rPr>
                        <a:t>далуы</a:t>
                      </a:r>
                      <a:endParaRPr lang="ru-RU" b="1" i="1" dirty="0">
                        <a:solidFill>
                          <a:srgbClr val="FF0000"/>
                        </a:solidFill>
                        <a:latin typeface="Times New Roman" pitchFamily="18" charset="0"/>
                        <a:cs typeface="Times New Roman" pitchFamily="18" charset="0"/>
                      </a:endParaRPr>
                    </a:p>
                  </a:txBody>
                  <a:tcPr/>
                </a:tc>
                <a:tc rowSpan="2">
                  <a:txBody>
                    <a:bodyPr/>
                    <a:lstStyle/>
                    <a:p>
                      <a:r>
                        <a:rPr lang="en-US" dirty="0">
                          <a:solidFill>
                            <a:srgbClr val="FF0000"/>
                          </a:solidFill>
                          <a:latin typeface="Times New Roman" pitchFamily="18" charset="0"/>
                          <a:cs typeface="Times New Roman" pitchFamily="18" charset="0"/>
                        </a:rPr>
                        <a:t>%</a:t>
                      </a:r>
                      <a:endParaRPr lang="ru-RU" b="1" i="1" dirty="0">
                        <a:solidFill>
                          <a:srgbClr val="FF0000"/>
                        </a:solidFill>
                        <a:latin typeface="Times New Roman" pitchFamily="18" charset="0"/>
                        <a:cs typeface="Times New Roman" pitchFamily="18" charset="0"/>
                      </a:endParaRPr>
                    </a:p>
                  </a:txBody>
                  <a:tcPr/>
                </a:tc>
                <a:tc rowSpan="2">
                  <a:txBody>
                    <a:bodyPr/>
                    <a:lstStyle/>
                    <a:p>
                      <a:r>
                        <a:rPr lang="en-US" dirty="0">
                          <a:solidFill>
                            <a:srgbClr val="FF0000"/>
                          </a:solidFill>
                          <a:latin typeface="Times New Roman" pitchFamily="18" charset="0"/>
                          <a:cs typeface="Times New Roman" pitchFamily="18" charset="0"/>
                        </a:rPr>
                        <a:t>         </a:t>
                      </a:r>
                      <a:r>
                        <a:rPr lang="kk-KZ" dirty="0">
                          <a:solidFill>
                            <a:srgbClr val="FF0000"/>
                          </a:solidFill>
                          <a:latin typeface="Times New Roman" pitchFamily="18" charset="0"/>
                          <a:cs typeface="Times New Roman" pitchFamily="18" charset="0"/>
                        </a:rPr>
                        <a:t>Оң</a:t>
                      </a:r>
                      <a:r>
                        <a:rPr lang="kk-KZ" baseline="0" dirty="0">
                          <a:solidFill>
                            <a:srgbClr val="FF0000"/>
                          </a:solidFill>
                          <a:latin typeface="Times New Roman" pitchFamily="18" charset="0"/>
                          <a:cs typeface="Times New Roman" pitchFamily="18" charset="0"/>
                        </a:rPr>
                        <a:t> нәтижелісі</a:t>
                      </a:r>
                      <a:endParaRPr lang="ru-RU" b="1" i="1" dirty="0">
                        <a:solidFill>
                          <a:srgbClr val="FF0000"/>
                        </a:solidFill>
                        <a:latin typeface="Times New Roman" pitchFamily="18" charset="0"/>
                        <a:cs typeface="Times New Roman" pitchFamily="18" charset="0"/>
                      </a:endParaRPr>
                    </a:p>
                  </a:txBody>
                  <a:tcPr/>
                </a:tc>
                <a:tc gridSpan="4">
                  <a:txBody>
                    <a:bodyPr/>
                    <a:lstStyle/>
                    <a:p>
                      <a:pPr algn="ctr"/>
                      <a:r>
                        <a:rPr lang="kk-KZ" dirty="0">
                          <a:solidFill>
                            <a:srgbClr val="FF0000"/>
                          </a:solidFill>
                          <a:latin typeface="Times New Roman" pitchFamily="18" charset="0"/>
                          <a:cs typeface="Times New Roman" pitchFamily="18" charset="0"/>
                        </a:rPr>
                        <a:t> Оның ішінде</a:t>
                      </a:r>
                      <a:endParaRPr lang="ru-RU" b="1" i="1" dirty="0">
                        <a:solidFill>
                          <a:srgbClr val="FF0000"/>
                        </a:solidFill>
                        <a:latin typeface="Times New Roman" pitchFamily="18" charset="0"/>
                        <a:cs typeface="Times New Roman" pitchFamily="18" charset="0"/>
                      </a:endParaRPr>
                    </a:p>
                  </a:txBody>
                  <a:tcPr/>
                </a:tc>
                <a:tc hMerge="1">
                  <a:txBody>
                    <a:bodyPr/>
                    <a:lstStyle/>
                    <a:p>
                      <a:endParaRPr lang="ru-RU" dirty="0"/>
                    </a:p>
                  </a:txBody>
                  <a:tcPr/>
                </a:tc>
                <a:tc hMerge="1">
                  <a:txBody>
                    <a:bodyPr/>
                    <a:lstStyle/>
                    <a:p>
                      <a:endParaRPr lang="ru-RU" dirty="0"/>
                    </a:p>
                  </a:txBody>
                  <a:tcPr/>
                </a:tc>
                <a:tc hMerge="1">
                  <a:txBody>
                    <a:bodyPr/>
                    <a:lstStyle/>
                    <a:p>
                      <a:endParaRPr lang="ru-RU" dirty="0"/>
                    </a:p>
                  </a:txBody>
                  <a:tcPr/>
                </a:tc>
                <a:extLst>
                  <a:ext uri="{0D108BD9-81ED-4DB2-BD59-A6C34878D82A}">
                    <a16:rowId xmlns:a16="http://schemas.microsoft.com/office/drawing/2014/main" xmlns="" val="10000"/>
                  </a:ext>
                </a:extLst>
              </a:tr>
              <a:tr h="501343">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kk-KZ" dirty="0">
                          <a:solidFill>
                            <a:srgbClr val="FF0000"/>
                          </a:solidFill>
                          <a:latin typeface="Times New Roman" pitchFamily="18" charset="0"/>
                          <a:cs typeface="Times New Roman" pitchFamily="18" charset="0"/>
                        </a:rPr>
                        <a:t>алғашқы</a:t>
                      </a:r>
                      <a:endParaRPr lang="ru-RU" b="1" i="1" dirty="0">
                        <a:solidFill>
                          <a:srgbClr val="FF0000"/>
                        </a:solidFill>
                        <a:latin typeface="Times New Roman" pitchFamily="18" charset="0"/>
                        <a:cs typeface="Times New Roman" pitchFamily="18" charset="0"/>
                      </a:endParaRPr>
                    </a:p>
                  </a:txBody>
                  <a:tcPr/>
                </a:tc>
                <a:tc>
                  <a:txBody>
                    <a:bodyPr/>
                    <a:lstStyle/>
                    <a:p>
                      <a:pPr algn="ctr"/>
                      <a:r>
                        <a:rPr lang="kk-KZ" dirty="0">
                          <a:solidFill>
                            <a:srgbClr val="FF0000"/>
                          </a:solidFill>
                          <a:latin typeface="Times New Roman" pitchFamily="18" charset="0"/>
                          <a:cs typeface="Times New Roman" pitchFamily="18" charset="0"/>
                        </a:rPr>
                        <a:t>гиперпроба</a:t>
                      </a:r>
                      <a:endParaRPr lang="ru-RU" b="1" i="1" dirty="0">
                        <a:solidFill>
                          <a:srgbClr val="FF0000"/>
                        </a:solidFill>
                        <a:latin typeface="Times New Roman" pitchFamily="18" charset="0"/>
                        <a:cs typeface="Times New Roman" pitchFamily="18" charset="0"/>
                      </a:endParaRPr>
                    </a:p>
                  </a:txBody>
                  <a:tcPr/>
                </a:tc>
                <a:tc>
                  <a:txBody>
                    <a:bodyPr/>
                    <a:lstStyle/>
                    <a:p>
                      <a:pPr algn="ctr"/>
                      <a:r>
                        <a:rPr lang="kk-KZ" dirty="0">
                          <a:solidFill>
                            <a:srgbClr val="FF0000"/>
                          </a:solidFill>
                          <a:latin typeface="Times New Roman" pitchFamily="18" charset="0"/>
                          <a:cs typeface="Times New Roman" pitchFamily="18" charset="0"/>
                        </a:rPr>
                        <a:t>ПВА</a:t>
                      </a:r>
                      <a:endParaRPr lang="ru-RU" b="1" i="1" dirty="0">
                        <a:solidFill>
                          <a:srgbClr val="FF0000"/>
                        </a:solidFill>
                        <a:latin typeface="Times New Roman" pitchFamily="18" charset="0"/>
                        <a:cs typeface="Times New Roman" pitchFamily="18" charset="0"/>
                      </a:endParaRPr>
                    </a:p>
                  </a:txBody>
                  <a:tcPr/>
                </a:tc>
                <a:tc>
                  <a:txBody>
                    <a:bodyPr/>
                    <a:lstStyle/>
                    <a:p>
                      <a:pPr algn="ctr"/>
                      <a:r>
                        <a:rPr lang="kk-KZ" dirty="0">
                          <a:solidFill>
                            <a:srgbClr val="FF0000"/>
                          </a:solidFill>
                          <a:latin typeface="Times New Roman" pitchFamily="18" charset="0"/>
                          <a:cs typeface="Times New Roman" pitchFamily="18" charset="0"/>
                        </a:rPr>
                        <a:t>тубинф</a:t>
                      </a:r>
                      <a:endParaRPr lang="ru-RU" b="1"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502921">
                <a:tc>
                  <a:txBody>
                    <a:bodyPr/>
                    <a:lstStyle/>
                    <a:p>
                      <a:pPr algn="ctr"/>
                      <a:r>
                        <a:rPr lang="kk-KZ" sz="1400" b="0" dirty="0" smtClean="0">
                          <a:solidFill>
                            <a:srgbClr val="FF0000"/>
                          </a:solidFill>
                          <a:latin typeface="Times New Roman" pitchFamily="18" charset="0"/>
                          <a:cs typeface="Times New Roman" pitchFamily="18" charset="0"/>
                        </a:rPr>
                        <a:t>2698</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0" dirty="0" smtClean="0">
                          <a:solidFill>
                            <a:srgbClr val="FF0000"/>
                          </a:solidFill>
                          <a:latin typeface="Times New Roman" pitchFamily="18" charset="0"/>
                          <a:cs typeface="Times New Roman" pitchFamily="18" charset="0"/>
                        </a:rPr>
                        <a:t>2191</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ru-RU" sz="1400" b="0" dirty="0" smtClean="0">
                          <a:solidFill>
                            <a:srgbClr val="FF0000"/>
                          </a:solidFill>
                          <a:latin typeface="Times New Roman" pitchFamily="18" charset="0"/>
                          <a:cs typeface="Times New Roman" pitchFamily="18" charset="0"/>
                        </a:rPr>
                        <a:t>81,2%</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0" dirty="0" smtClean="0">
                          <a:solidFill>
                            <a:srgbClr val="FF0000"/>
                          </a:solidFill>
                          <a:latin typeface="Times New Roman" pitchFamily="18" charset="0"/>
                          <a:cs typeface="Times New Roman" pitchFamily="18" charset="0"/>
                        </a:rPr>
                        <a:t>1218</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0" dirty="0" smtClean="0">
                          <a:solidFill>
                            <a:srgbClr val="FF0000"/>
                          </a:solidFill>
                          <a:latin typeface="Times New Roman" pitchFamily="18" charset="0"/>
                          <a:cs typeface="Times New Roman" pitchFamily="18" charset="0"/>
                        </a:rPr>
                        <a:t>271</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0" dirty="0">
                          <a:solidFill>
                            <a:srgbClr val="FF0000"/>
                          </a:solidFill>
                          <a:latin typeface="Times New Roman" pitchFamily="18" charset="0"/>
                          <a:cs typeface="Times New Roman" pitchFamily="18" charset="0"/>
                        </a:rPr>
                        <a:t>-</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0" dirty="0" smtClean="0">
                          <a:solidFill>
                            <a:srgbClr val="FF0000"/>
                          </a:solidFill>
                          <a:latin typeface="Times New Roman" pitchFamily="18" charset="0"/>
                          <a:cs typeface="Times New Roman" pitchFamily="18" charset="0"/>
                        </a:rPr>
                        <a:t>63</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0" smtClean="0">
                          <a:solidFill>
                            <a:srgbClr val="FF0000"/>
                          </a:solidFill>
                          <a:latin typeface="Times New Roman" pitchFamily="18" charset="0"/>
                          <a:cs typeface="Times New Roman" pitchFamily="18" charset="0"/>
                        </a:rPr>
                        <a:t>208</a:t>
                      </a:r>
                      <a:endParaRPr lang="kk-KZ" sz="1400" b="0"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2"/>
                  </a:ext>
                </a:extLst>
              </a:tr>
            </a:tbl>
          </a:graphicData>
        </a:graphic>
      </p:graphicFrame>
    </p:spTree>
  </p:cSld>
  <p:clrMapOvr>
    <a:masterClrMapping/>
  </p:clrMapOvr>
  <p:transition>
    <p:blind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sz="quarter" idx="1"/>
            <p:extLst>
              <p:ext uri="{D42A27DB-BD31-4B8C-83A1-F6EECF244321}">
                <p14:modId xmlns:p14="http://schemas.microsoft.com/office/powerpoint/2010/main" val="4289052319"/>
              </p:ext>
            </p:extLst>
          </p:nvPr>
        </p:nvGraphicFramePr>
        <p:xfrm>
          <a:off x="683568" y="1556792"/>
          <a:ext cx="8153400" cy="370840"/>
        </p:xfrm>
        <a:graphic>
          <a:graphicData uri="http://schemas.openxmlformats.org/drawingml/2006/table">
            <a:tbl>
              <a:tblPr firstRow="1" bandRow="1">
                <a:tableStyleId>{5C22544A-7EE6-4342-B048-85BDC9FD1C3A}</a:tableStyleId>
              </a:tblPr>
              <a:tblGrid>
                <a:gridCol w="2717800"/>
                <a:gridCol w="2717800"/>
                <a:gridCol w="2717800"/>
              </a:tblGrid>
              <a:tr h="370840">
                <a:tc>
                  <a:txBody>
                    <a:bodyPr/>
                    <a:lstStyle/>
                    <a:p>
                      <a:pPr algn="ctr"/>
                      <a:r>
                        <a:rPr lang="kk-KZ" sz="1600" b="1" i="1" dirty="0" smtClean="0">
                          <a:latin typeface="Times New Roman" panose="02020603050405020304" pitchFamily="18" charset="0"/>
                          <a:cs typeface="Times New Roman" panose="02020603050405020304" pitchFamily="18" charset="0"/>
                        </a:rPr>
                        <a:t>Мәмс </a:t>
                      </a:r>
                      <a:r>
                        <a:rPr lang="ru-RU" sz="1600" b="1" i="1" dirty="0" smtClean="0">
                          <a:latin typeface="Times New Roman" panose="02020603050405020304" pitchFamily="18" charset="0"/>
                          <a:cs typeface="Times New Roman" panose="02020603050405020304" pitchFamily="18" charset="0"/>
                        </a:rPr>
                        <a:t>(ФСМС).</a:t>
                      </a:r>
                      <a:endParaRPr lang="ru-RU" sz="1600" b="1" i="1" dirty="0">
                        <a:latin typeface="Times New Roman" panose="02020603050405020304" pitchFamily="18" charset="0"/>
                        <a:cs typeface="Times New Roman" panose="02020603050405020304" pitchFamily="18" charset="0"/>
                      </a:endParaRPr>
                    </a:p>
                  </a:txBody>
                  <a:tcPr/>
                </a:tc>
                <a:tc>
                  <a:txBody>
                    <a:bodyPr/>
                    <a:lstStyle/>
                    <a:p>
                      <a:pPr algn="ctr"/>
                      <a:r>
                        <a:rPr lang="kk-KZ" sz="1600" b="1" i="1" dirty="0" smtClean="0">
                          <a:latin typeface="Times New Roman" panose="02020603050405020304" pitchFamily="18" charset="0"/>
                          <a:cs typeface="Times New Roman" panose="02020603050405020304" pitchFamily="18" charset="0"/>
                        </a:rPr>
                        <a:t>Қосалқы мердігер.</a:t>
                      </a:r>
                      <a:endParaRPr lang="ru-RU" sz="1600" b="1" i="1" dirty="0">
                        <a:latin typeface="Times New Roman" panose="02020603050405020304" pitchFamily="18" charset="0"/>
                        <a:cs typeface="Times New Roman" panose="02020603050405020304" pitchFamily="18" charset="0"/>
                      </a:endParaRPr>
                    </a:p>
                  </a:txBody>
                  <a:tcPr/>
                </a:tc>
                <a:tc>
                  <a:txBody>
                    <a:bodyPr/>
                    <a:lstStyle/>
                    <a:p>
                      <a:pPr algn="ctr"/>
                      <a:r>
                        <a:rPr lang="kk-KZ" sz="1600" b="1" i="1" dirty="0" smtClean="0">
                          <a:latin typeface="Times New Roman" panose="02020603050405020304" pitchFamily="18" charset="0"/>
                          <a:cs typeface="Times New Roman" panose="02020603050405020304" pitchFamily="18" charset="0"/>
                        </a:rPr>
                        <a:t>Ақылы қызметтер.</a:t>
                      </a:r>
                      <a:endParaRPr lang="ru-RU" sz="1600" b="1" i="1" dirty="0">
                        <a:latin typeface="Times New Roman" panose="02020603050405020304" pitchFamily="18" charset="0"/>
                        <a:cs typeface="Times New Roman" panose="02020603050405020304" pitchFamily="18" charset="0"/>
                      </a:endParaRPr>
                    </a:p>
                  </a:txBody>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5642012"/>
              </p:ext>
            </p:extLst>
          </p:nvPr>
        </p:nvGraphicFramePr>
        <p:xfrm>
          <a:off x="107504" y="1916832"/>
          <a:ext cx="8928994" cy="548640"/>
        </p:xfrm>
        <a:graphic>
          <a:graphicData uri="http://schemas.openxmlformats.org/drawingml/2006/table">
            <a:tbl>
              <a:tblPr firstRow="1" bandRow="1">
                <a:tableStyleId>{5C22544A-7EE6-4342-B048-85BDC9FD1C3A}</a:tableStyleId>
              </a:tblPr>
              <a:tblGrid>
                <a:gridCol w="992110"/>
                <a:gridCol w="992110"/>
                <a:gridCol w="1328148"/>
                <a:gridCol w="1008112"/>
                <a:gridCol w="792088"/>
                <a:gridCol w="936104"/>
                <a:gridCol w="896102"/>
                <a:gridCol w="992110"/>
                <a:gridCol w="992110"/>
              </a:tblGrid>
              <a:tr h="370840">
                <a:tc>
                  <a:txBody>
                    <a:bodyPr/>
                    <a:lstStyle/>
                    <a:p>
                      <a:pPr algn="ctr"/>
                      <a:r>
                        <a:rPr lang="kk-KZ" sz="1600" dirty="0" smtClean="0">
                          <a:latin typeface="Times New Roman" panose="02020603050405020304" pitchFamily="18" charset="0"/>
                          <a:cs typeface="Times New Roman" panose="02020603050405020304" pitchFamily="18" charset="0"/>
                        </a:rPr>
                        <a:t>2023</a:t>
                      </a:r>
                    </a:p>
                    <a:p>
                      <a:pPr algn="ctr"/>
                      <a:r>
                        <a:rPr lang="kk-KZ" sz="1400" b="1" dirty="0" smtClean="0">
                          <a:latin typeface="Times New Roman" panose="02020603050405020304" pitchFamily="18" charset="0"/>
                          <a:cs typeface="Times New Roman" panose="02020603050405020304" pitchFamily="18" charset="0"/>
                        </a:rPr>
                        <a:t>1509254,5</a:t>
                      </a:r>
                      <a:endParaRPr lang="ru-RU" sz="1400" b="1"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2024</a:t>
                      </a:r>
                    </a:p>
                    <a:p>
                      <a:pPr algn="ctr"/>
                      <a:r>
                        <a:rPr lang="kk-KZ" sz="1400" dirty="0" smtClean="0">
                          <a:latin typeface="Times New Roman" panose="02020603050405020304" pitchFamily="18" charset="0"/>
                          <a:cs typeface="Times New Roman" panose="02020603050405020304" pitchFamily="18" charset="0"/>
                        </a:rPr>
                        <a:t>1748666,8</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2025</a:t>
                      </a:r>
                    </a:p>
                    <a:p>
                      <a:pPr algn="ctr"/>
                      <a:r>
                        <a:rPr lang="kk-KZ" sz="1400" dirty="0" smtClean="0">
                          <a:latin typeface="Times New Roman" panose="02020603050405020304" pitchFamily="18" charset="0"/>
                          <a:cs typeface="Times New Roman" panose="02020603050405020304" pitchFamily="18" charset="0"/>
                        </a:rPr>
                        <a:t>1420493,0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2023</a:t>
                      </a:r>
                    </a:p>
                    <a:p>
                      <a:pPr algn="ctr"/>
                      <a:r>
                        <a:rPr lang="kk-KZ" sz="1400" dirty="0" smtClean="0">
                          <a:latin typeface="Times New Roman" panose="02020603050405020304" pitchFamily="18" charset="0"/>
                          <a:cs typeface="Times New Roman" panose="02020603050405020304" pitchFamily="18" charset="0"/>
                        </a:rPr>
                        <a:t>41174,28</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2024</a:t>
                      </a:r>
                    </a:p>
                    <a:p>
                      <a:pPr algn="ctr"/>
                      <a:r>
                        <a:rPr lang="kk-KZ" sz="1400" dirty="0" smtClean="0">
                          <a:latin typeface="Times New Roman" panose="02020603050405020304" pitchFamily="18" charset="0"/>
                          <a:cs typeface="Times New Roman" panose="02020603050405020304" pitchFamily="18" charset="0"/>
                        </a:rPr>
                        <a:t>54965,0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2025</a:t>
                      </a:r>
                    </a:p>
                    <a:p>
                      <a:pPr algn="ctr"/>
                      <a:r>
                        <a:rPr lang="kk-KZ" sz="1400" dirty="0" smtClean="0">
                          <a:latin typeface="Times New Roman" panose="02020603050405020304" pitchFamily="18" charset="0"/>
                          <a:cs typeface="Times New Roman" panose="02020603050405020304" pitchFamily="18" charset="0"/>
                        </a:rPr>
                        <a:t>58850,0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2023</a:t>
                      </a:r>
                    </a:p>
                    <a:p>
                      <a:pPr algn="ctr"/>
                      <a:r>
                        <a:rPr lang="kk-KZ" sz="1400" dirty="0" smtClean="0">
                          <a:latin typeface="Times New Roman" panose="02020603050405020304" pitchFamily="18" charset="0"/>
                          <a:cs typeface="Times New Roman" panose="02020603050405020304" pitchFamily="18" charset="0"/>
                        </a:rPr>
                        <a:t>12791,1</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2024</a:t>
                      </a:r>
                    </a:p>
                    <a:p>
                      <a:pPr algn="ctr"/>
                      <a:r>
                        <a:rPr lang="kk-KZ" sz="1400" dirty="0" smtClean="0">
                          <a:latin typeface="Times New Roman" panose="02020603050405020304" pitchFamily="18" charset="0"/>
                          <a:cs typeface="Times New Roman" panose="02020603050405020304" pitchFamily="18" charset="0"/>
                        </a:rPr>
                        <a:t>13812,0</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kk-KZ" sz="1600" dirty="0" smtClean="0">
                          <a:latin typeface="Times New Roman" panose="02020603050405020304" pitchFamily="18" charset="0"/>
                          <a:cs typeface="Times New Roman" panose="02020603050405020304" pitchFamily="18" charset="0"/>
                        </a:rPr>
                        <a:t>2025</a:t>
                      </a:r>
                    </a:p>
                    <a:p>
                      <a:pPr algn="ctr"/>
                      <a:r>
                        <a:rPr lang="kk-KZ" sz="1400" dirty="0" smtClean="0">
                          <a:latin typeface="Times New Roman" panose="02020603050405020304" pitchFamily="18" charset="0"/>
                          <a:cs typeface="Times New Roman" panose="02020603050405020304" pitchFamily="18" charset="0"/>
                        </a:rPr>
                        <a:t>14782</a:t>
                      </a:r>
                      <a:endParaRPr lang="ru-RU" sz="1400" dirty="0">
                        <a:latin typeface="Times New Roman" panose="02020603050405020304" pitchFamily="18" charset="0"/>
                        <a:cs typeface="Times New Roman" panose="02020603050405020304" pitchFamily="18" charset="0"/>
                      </a:endParaRPr>
                    </a:p>
                  </a:txBody>
                  <a:tcPr/>
                </a:tc>
              </a:tr>
            </a:tbl>
          </a:graphicData>
        </a:graphic>
      </p:graphicFrame>
      <p:sp>
        <p:nvSpPr>
          <p:cNvPr id="6" name="Прямоугольник 5"/>
          <p:cNvSpPr/>
          <p:nvPr/>
        </p:nvSpPr>
        <p:spPr>
          <a:xfrm>
            <a:off x="2987824" y="692696"/>
            <a:ext cx="3217740" cy="369332"/>
          </a:xfrm>
          <a:prstGeom prst="rect">
            <a:avLst/>
          </a:prstGeom>
        </p:spPr>
        <p:txBody>
          <a:bodyPr wrap="none">
            <a:spAutoFit/>
          </a:bodyPr>
          <a:lstStyle/>
          <a:p>
            <a:pPr lvl="0" algn="ctr" eaLnBrk="0" fontAlgn="base" hangingPunct="0">
              <a:spcBef>
                <a:spcPct val="0"/>
              </a:spcBef>
              <a:spcAft>
                <a:spcPct val="0"/>
              </a:spcAft>
            </a:pPr>
            <a:r>
              <a:rPr lang="ru-RU" altLang="ru-RU" b="1" dirty="0" smtClean="0">
                <a:latin typeface="Times New Roman" panose="02020603050405020304" pitchFamily="18" charset="0"/>
                <a:ea typeface="Times New Roman" panose="02020603050405020304" pitchFamily="18" charset="0"/>
                <a:cs typeface="Times New Roman" panose="02020603050405020304" pitchFamily="18" charset="0"/>
              </a:rPr>
              <a:t>2024 </a:t>
            </a:r>
            <a:r>
              <a:rPr lang="ru-RU" altLang="ru-RU" b="1" dirty="0" err="1">
                <a:latin typeface="Times New Roman" panose="02020603050405020304" pitchFamily="18" charset="0"/>
                <a:ea typeface="Times New Roman" panose="02020603050405020304" pitchFamily="18" charset="0"/>
                <a:cs typeface="Times New Roman" panose="02020603050405020304" pitchFamily="18" charset="0"/>
              </a:rPr>
              <a:t>жыл</a:t>
            </a:r>
            <a:r>
              <a:rPr lang="kk-KZ" altLang="ru-RU" b="1" dirty="0">
                <a:latin typeface="Times New Roman" panose="02020603050405020304" pitchFamily="18" charset="0"/>
                <a:ea typeface="Times New Roman" panose="02020603050405020304" pitchFamily="18" charset="0"/>
                <a:cs typeface="Times New Roman" panose="02020603050405020304" pitchFamily="18" charset="0"/>
              </a:rPr>
              <a:t>ғы қаржыландыру </a:t>
            </a:r>
            <a:endParaRPr lang="ru-RU" altLang="ru-RU" dirty="0">
              <a:latin typeface="Times New Roman" panose="02020603050405020304" pitchFamily="18" charset="0"/>
              <a:cs typeface="Times New Roman" panose="02020603050405020304" pitchFamily="18" charset="0"/>
            </a:endParaRPr>
          </a:p>
        </p:txBody>
      </p:sp>
      <p:graphicFrame>
        <p:nvGraphicFramePr>
          <p:cNvPr id="10" name="Объект 5"/>
          <p:cNvGraphicFramePr>
            <a:graphicFrameLocks/>
          </p:cNvGraphicFramePr>
          <p:nvPr>
            <p:extLst>
              <p:ext uri="{D42A27DB-BD31-4B8C-83A1-F6EECF244321}">
                <p14:modId xmlns:p14="http://schemas.microsoft.com/office/powerpoint/2010/main" val="3453037295"/>
              </p:ext>
            </p:extLst>
          </p:nvPr>
        </p:nvGraphicFramePr>
        <p:xfrm>
          <a:off x="539552" y="2326957"/>
          <a:ext cx="8153400" cy="4495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21636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114310189"/>
              </p:ext>
            </p:extLst>
          </p:nvPr>
        </p:nvGraphicFramePr>
        <p:xfrm>
          <a:off x="251520" y="214289"/>
          <a:ext cx="8352927" cy="5938360"/>
        </p:xfrm>
        <a:graphic>
          <a:graphicData uri="http://schemas.openxmlformats.org/drawingml/2006/table">
            <a:tbl>
              <a:tblPr firstRow="1" firstCol="1" bandRow="1">
                <a:tableStyleId>{5C22544A-7EE6-4342-B048-85BDC9FD1C3A}</a:tableStyleId>
              </a:tblPr>
              <a:tblGrid>
                <a:gridCol w="354899">
                  <a:extLst>
                    <a:ext uri="{9D8B030D-6E8A-4147-A177-3AD203B41FA5}">
                      <a16:colId xmlns:a16="http://schemas.microsoft.com/office/drawing/2014/main" xmlns="" val="2877877598"/>
                    </a:ext>
                  </a:extLst>
                </a:gridCol>
                <a:gridCol w="2017423">
                  <a:extLst>
                    <a:ext uri="{9D8B030D-6E8A-4147-A177-3AD203B41FA5}">
                      <a16:colId xmlns:a16="http://schemas.microsoft.com/office/drawing/2014/main" xmlns="" val="1921050582"/>
                    </a:ext>
                  </a:extLst>
                </a:gridCol>
                <a:gridCol w="1088646">
                  <a:extLst>
                    <a:ext uri="{9D8B030D-6E8A-4147-A177-3AD203B41FA5}">
                      <a16:colId xmlns:a16="http://schemas.microsoft.com/office/drawing/2014/main" xmlns="" val="2151202962"/>
                    </a:ext>
                  </a:extLst>
                </a:gridCol>
                <a:gridCol w="1630653">
                  <a:extLst>
                    <a:ext uri="{9D8B030D-6E8A-4147-A177-3AD203B41FA5}">
                      <a16:colId xmlns:a16="http://schemas.microsoft.com/office/drawing/2014/main" xmlns="" val="3017111114"/>
                    </a:ext>
                  </a:extLst>
                </a:gridCol>
                <a:gridCol w="1630653">
                  <a:extLst>
                    <a:ext uri="{9D8B030D-6E8A-4147-A177-3AD203B41FA5}">
                      <a16:colId xmlns:a16="http://schemas.microsoft.com/office/drawing/2014/main" xmlns="" val="20004"/>
                    </a:ext>
                  </a:extLst>
                </a:gridCol>
                <a:gridCol w="1630653">
                  <a:extLst>
                    <a:ext uri="{9D8B030D-6E8A-4147-A177-3AD203B41FA5}">
                      <a16:colId xmlns:a16="http://schemas.microsoft.com/office/drawing/2014/main" xmlns="" val="20005"/>
                    </a:ext>
                  </a:extLst>
                </a:gridCol>
              </a:tblGrid>
              <a:tr h="181471">
                <a:tc>
                  <a:txBody>
                    <a:bodyPr/>
                    <a:lstStyle/>
                    <a:p>
                      <a:pPr>
                        <a:lnSpc>
                          <a:spcPct val="115000"/>
                        </a:lnSpc>
                        <a:spcAft>
                          <a:spcPts val="0"/>
                        </a:spcAft>
                      </a:pP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nSpc>
                          <a:spcPct val="115000"/>
                        </a:lnSpc>
                        <a:spcAft>
                          <a:spcPts val="0"/>
                        </a:spcAft>
                      </a:pP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gridSpan="2">
                  <a:txBody>
                    <a:bodyPr/>
                    <a:lstStyle/>
                    <a:p>
                      <a:pPr algn="ctr">
                        <a:lnSpc>
                          <a:spcPct val="115000"/>
                        </a:lnSpc>
                        <a:spcAft>
                          <a:spcPts val="0"/>
                        </a:spcAft>
                      </a:pPr>
                      <a:r>
                        <a:rPr lang="kk-KZ" sz="105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2023</a:t>
                      </a:r>
                      <a:endParaRPr lang="ru-RU" sz="105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hMerge="1">
                  <a:txBody>
                    <a:bodyPr/>
                    <a:lstStyle/>
                    <a:p>
                      <a:pPr algn="ctr">
                        <a:lnSpc>
                          <a:spcPct val="115000"/>
                        </a:lnSpc>
                        <a:spcAft>
                          <a:spcPts val="0"/>
                        </a:spcAft>
                      </a:pP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gridSpan="2">
                  <a:txBody>
                    <a:bodyPr/>
                    <a:lstStyle/>
                    <a:p>
                      <a:pPr algn="ctr">
                        <a:lnSpc>
                          <a:spcPct val="115000"/>
                        </a:lnSpc>
                        <a:spcAft>
                          <a:spcPts val="0"/>
                        </a:spcAft>
                      </a:pPr>
                      <a:r>
                        <a:rPr lang="kk-KZ" sz="1050" b="1" dirty="0" smtClean="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2024</a:t>
                      </a:r>
                      <a:endParaRPr lang="ru-RU" sz="105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hMerge="1">
                  <a:txBody>
                    <a:bodyPr/>
                    <a:lstStyle/>
                    <a:p>
                      <a:pPr algn="ctr">
                        <a:lnSpc>
                          <a:spcPct val="115000"/>
                        </a:lnSpc>
                        <a:spcAft>
                          <a:spcPts val="0"/>
                        </a:spcAft>
                      </a:pP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10000"/>
                  </a:ext>
                </a:extLst>
              </a:tr>
              <a:tr h="207121">
                <a:tc>
                  <a:txBody>
                    <a:bodyPr/>
                    <a:lstStyle/>
                    <a:p>
                      <a:pPr>
                        <a:lnSpc>
                          <a:spcPct val="115000"/>
                        </a:lnSpc>
                        <a:spcAft>
                          <a:spcPts val="0"/>
                        </a:spcAft>
                      </a:pPr>
                      <a:r>
                        <a:rPr lang="ru-RU" sz="105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nSpc>
                          <a:spcPct val="115000"/>
                        </a:lnSpc>
                        <a:spcAft>
                          <a:spcPts val="0"/>
                        </a:spcAft>
                      </a:pPr>
                      <a:r>
                        <a:rPr lang="ru-RU" sz="1050" dirty="0" err="1">
                          <a:effectLst/>
                          <a:latin typeface="Times New Roman" panose="02020603050405020304" pitchFamily="18" charset="0"/>
                          <a:cs typeface="Times New Roman" panose="02020603050405020304" pitchFamily="18" charset="0"/>
                        </a:rPr>
                        <a:t>Атауы</a:t>
                      </a:r>
                      <a:r>
                        <a:rPr lang="ru-RU" sz="105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cs typeface="Times New Roman" panose="02020603050405020304" pitchFamily="18" charset="0"/>
                        </a:rPr>
                        <a:t>Мың. тенге</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cs typeface="Times New Roman" panose="02020603050405020304" pitchFamily="18" charset="0"/>
                        </a:rPr>
                        <a:t>Мың. тенге</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997655379"/>
                  </a:ext>
                </a:extLst>
              </a:tr>
              <a:tr h="303287">
                <a:tc>
                  <a:txBody>
                    <a:bodyPr/>
                    <a:lstStyle/>
                    <a:p>
                      <a:pPr algn="ctr"/>
                      <a:r>
                        <a:rPr lang="ru-RU" sz="1050" dirty="0">
                          <a:effectLst/>
                          <a:latin typeface="Times New Roman" panose="02020603050405020304" pitchFamily="18" charset="0"/>
                          <a:cs typeface="Times New Roman" panose="02020603050405020304" pitchFamily="18" charset="0"/>
                        </a:rPr>
                        <a:t>111</a:t>
                      </a: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Еңбекке</a:t>
                      </a:r>
                      <a:r>
                        <a:rPr lang="kk-KZ" sz="1050" dirty="0">
                          <a:effectLst/>
                          <a:latin typeface="Times New Roman" panose="02020603050405020304" pitchFamily="18" charset="0"/>
                          <a:cs typeface="Times New Roman" panose="02020603050405020304" pitchFamily="18" charset="0"/>
                        </a:rPr>
                        <a:t> ақы төлеу </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929 752,0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58</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891 268</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51</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4102911094"/>
                  </a:ext>
                </a:extLst>
              </a:tr>
              <a:tr h="414241">
                <a:tc>
                  <a:txBody>
                    <a:bodyPr/>
                    <a:lstStyle/>
                    <a:p>
                      <a:pPr algn="ctr"/>
                      <a:r>
                        <a:rPr lang="ru-RU" sz="1050" dirty="0">
                          <a:effectLst/>
                          <a:latin typeface="Times New Roman" panose="02020603050405020304" pitchFamily="18" charset="0"/>
                          <a:cs typeface="Times New Roman" panose="02020603050405020304" pitchFamily="18" charset="0"/>
                        </a:rPr>
                        <a:t>113</a:t>
                      </a: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Өтемақы</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төлемдерi</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a:latin typeface="Times New Roman" pitchFamily="18" charset="0"/>
                          <a:cs typeface="Times New Roman" pitchFamily="18" charset="0"/>
                        </a:rPr>
                        <a:t>31177,0</a:t>
                      </a: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r>
                        <a:rPr lang="ru-RU" sz="1050" dirty="0" smtClean="0">
                          <a:latin typeface="Times New Roman" pitchFamily="18" charset="0"/>
                          <a:cs typeface="Times New Roman" pitchFamily="18" charset="0"/>
                        </a:rPr>
                        <a:t>44 744</a:t>
                      </a:r>
                      <a:endParaRPr lang="ru-RU" sz="1050" dirty="0">
                        <a:latin typeface="Times New Roman"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2,5</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2629451133"/>
                  </a:ext>
                </a:extLst>
              </a:tr>
              <a:tr h="207121">
                <a:tc>
                  <a:txBody>
                    <a:bodyPr/>
                    <a:lstStyle/>
                    <a:p>
                      <a:pPr algn="ctr"/>
                      <a:r>
                        <a:rPr lang="ru-RU" sz="1050" dirty="0">
                          <a:effectLst/>
                          <a:latin typeface="Times New Roman" panose="02020603050405020304" pitchFamily="18" charset="0"/>
                          <a:cs typeface="Times New Roman" panose="02020603050405020304" pitchFamily="18" charset="0"/>
                        </a:rPr>
                        <a:t>121</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Әлеуметтiк</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салық</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smtClean="0">
                          <a:latin typeface="Times New Roman" pitchFamily="18" charset="0"/>
                          <a:cs typeface="Times New Roman" pitchFamily="18" charset="0"/>
                        </a:rPr>
                        <a:t>54 793,0</a:t>
                      </a:r>
                      <a:endParaRPr lang="ru-RU" sz="1050" dirty="0">
                        <a:latin typeface="Times New Roman"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smtClean="0">
                          <a:latin typeface="Times New Roman" pitchFamily="18" charset="0"/>
                          <a:cs typeface="Times New Roman" pitchFamily="18" charset="0"/>
                        </a:rPr>
                        <a:t>63 824</a:t>
                      </a:r>
                      <a:endParaRPr lang="ru-RU" sz="1050" dirty="0">
                        <a:latin typeface="Times New Roman"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3,5%</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1301793518"/>
                  </a:ext>
                </a:extLst>
              </a:tr>
              <a:tr h="364633">
                <a:tc>
                  <a:txBody>
                    <a:bodyPr/>
                    <a:lstStyle/>
                    <a:p>
                      <a:pPr algn="ctr"/>
                      <a:r>
                        <a:rPr lang="ru-RU" sz="1050" dirty="0">
                          <a:effectLst/>
                          <a:latin typeface="Times New Roman" panose="02020603050405020304" pitchFamily="18" charset="0"/>
                          <a:cs typeface="Times New Roman" panose="02020603050405020304" pitchFamily="18" charset="0"/>
                        </a:rPr>
                        <a:t>122</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Мемлекеттiк</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әлеуметтiк</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сақтандыру</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қорына</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әлеуметтiк</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аударымдар</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smtClean="0">
                          <a:latin typeface="Times New Roman" pitchFamily="18" charset="0"/>
                          <a:cs typeface="Times New Roman" pitchFamily="18" charset="0"/>
                        </a:rPr>
                        <a:t>24 436,0</a:t>
                      </a:r>
                      <a:endParaRPr lang="ru-RU" sz="1050" dirty="0">
                        <a:latin typeface="Times New Roman"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smtClean="0">
                          <a:latin typeface="Times New Roman" pitchFamily="18" charset="0"/>
                          <a:cs typeface="Times New Roman" pitchFamily="18" charset="0"/>
                        </a:rPr>
                        <a:t>25 026</a:t>
                      </a:r>
                      <a:endParaRPr lang="ru-RU" sz="1050" dirty="0">
                        <a:latin typeface="Times New Roman"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1,5%</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2000518334"/>
                  </a:ext>
                </a:extLst>
              </a:tr>
              <a:tr h="207121">
                <a:tc>
                  <a:txBody>
                    <a:bodyPr/>
                    <a:lstStyle/>
                    <a:p>
                      <a:pPr algn="ctr"/>
                      <a:r>
                        <a:rPr lang="ru-RU" sz="1050" dirty="0">
                          <a:effectLst/>
                          <a:latin typeface="Times New Roman" panose="02020603050405020304" pitchFamily="18" charset="0"/>
                          <a:cs typeface="Times New Roman" panose="02020603050405020304" pitchFamily="18" charset="0"/>
                        </a:rPr>
                        <a:t>123</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Мiндеттi</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сақтандыру</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жарналары</a:t>
                      </a:r>
                      <a:r>
                        <a:rPr lang="ru-RU" sz="105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a:latin typeface="Times New Roman" pitchFamily="18" charset="0"/>
                          <a:cs typeface="Times New Roman" pitchFamily="18" charset="0"/>
                        </a:rPr>
                        <a:t>3524,0</a:t>
                      </a: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0,2</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r>
                        <a:rPr lang="ru-RU" sz="1050" dirty="0" smtClean="0">
                          <a:latin typeface="Times New Roman" pitchFamily="18" charset="0"/>
                          <a:cs typeface="Times New Roman" pitchFamily="18" charset="0"/>
                        </a:rPr>
                        <a:t>217,7</a:t>
                      </a:r>
                      <a:endParaRPr lang="ru-RU" sz="1050" dirty="0">
                        <a:latin typeface="Times New Roman" pitchFamily="18" charset="0"/>
                        <a:cs typeface="Times New Roman" pitchFamily="18" charset="0"/>
                      </a:endParaRP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0,012</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1587425120"/>
                  </a:ext>
                </a:extLst>
              </a:tr>
              <a:tr h="364633">
                <a:tc>
                  <a:txBody>
                    <a:bodyPr/>
                    <a:lstStyle/>
                    <a:p>
                      <a:pPr algn="ctr"/>
                      <a:r>
                        <a:rPr lang="ru-RU" sz="1050" dirty="0">
                          <a:effectLst/>
                          <a:latin typeface="Times New Roman" panose="02020603050405020304" pitchFamily="18" charset="0"/>
                          <a:cs typeface="Times New Roman" panose="02020603050405020304" pitchFamily="18" charset="0"/>
                        </a:rPr>
                        <a:t>124</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Міндетті</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әлеуметтік</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медициналық</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сақтандыруға</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аударымдар</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smtClean="0">
                          <a:latin typeface="Times New Roman" pitchFamily="18" charset="0"/>
                          <a:cs typeface="Times New Roman" pitchFamily="18" charset="0"/>
                        </a:rPr>
                        <a:t>20 800,0</a:t>
                      </a:r>
                      <a:endParaRPr lang="ru-RU" sz="1050" dirty="0">
                        <a:latin typeface="Times New Roman" pitchFamily="18" charset="0"/>
                        <a:cs typeface="Times New Roman" pitchFamily="18" charset="0"/>
                      </a:endParaRP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1,2</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r>
                        <a:rPr lang="ru-RU" sz="1050" dirty="0" smtClean="0">
                          <a:latin typeface="Times New Roman" pitchFamily="18" charset="0"/>
                          <a:cs typeface="Times New Roman" pitchFamily="18" charset="0"/>
                        </a:rPr>
                        <a:t>19853</a:t>
                      </a:r>
                      <a:endParaRPr lang="ru-RU" sz="1050" dirty="0">
                        <a:latin typeface="Times New Roman" pitchFamily="18" charset="0"/>
                        <a:cs typeface="Times New Roman" pitchFamily="18" charset="0"/>
                      </a:endParaRP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1,14</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15000"/>
                        </a:lnSpc>
                        <a:spcAft>
                          <a:spcPts val="0"/>
                        </a:spcAft>
                      </a:pP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3744236356"/>
                  </a:ext>
                </a:extLst>
              </a:tr>
              <a:tr h="207121">
                <a:tc>
                  <a:txBody>
                    <a:bodyPr/>
                    <a:lstStyle/>
                    <a:p>
                      <a:pPr algn="ctr"/>
                      <a:r>
                        <a:rPr lang="ru-RU" sz="1050" dirty="0">
                          <a:effectLst/>
                          <a:latin typeface="Times New Roman" panose="02020603050405020304" pitchFamily="18" charset="0"/>
                          <a:cs typeface="Times New Roman" panose="02020603050405020304" pitchFamily="18" charset="0"/>
                        </a:rPr>
                        <a:t>141</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Азық-түлiк</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өнiмдерiн</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сатып</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алу</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r>
                        <a:rPr lang="ru-RU" sz="1050" dirty="0">
                          <a:latin typeface="Times New Roman" pitchFamily="18" charset="0"/>
                          <a:cs typeface="Times New Roman" pitchFamily="18" charset="0"/>
                        </a:rPr>
                        <a:t>7056,0</a:t>
                      </a: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0,4</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r>
                        <a:rPr lang="ru-RU" sz="1050" dirty="0" smtClean="0">
                          <a:latin typeface="Times New Roman" pitchFamily="18" charset="0"/>
                          <a:cs typeface="Times New Roman" pitchFamily="18" charset="0"/>
                        </a:rPr>
                        <a:t>8276</a:t>
                      </a:r>
                      <a:endParaRPr lang="ru-RU" sz="1050" dirty="0">
                        <a:latin typeface="Times New Roman" pitchFamily="18" charset="0"/>
                        <a:cs typeface="Times New Roman" pitchFamily="18" charset="0"/>
                      </a:endParaRPr>
                    </a:p>
                  </a:txBody>
                  <a:tcPr marL="38713" marR="3871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0,47</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545330306"/>
                  </a:ext>
                </a:extLst>
              </a:tr>
              <a:tr h="546949">
                <a:tc>
                  <a:txBody>
                    <a:bodyPr/>
                    <a:lstStyle/>
                    <a:p>
                      <a:pPr algn="ctr"/>
                      <a:r>
                        <a:rPr lang="ru-RU" sz="1050" dirty="0">
                          <a:effectLst/>
                          <a:latin typeface="Times New Roman" panose="02020603050405020304" pitchFamily="18" charset="0"/>
                          <a:cs typeface="Times New Roman" panose="02020603050405020304" pitchFamily="18" charset="0"/>
                        </a:rPr>
                        <a:t>142</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Дәрi-дәрмектер</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және</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медициналық</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мақсаттағы</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өзге</a:t>
                      </a:r>
                      <a:r>
                        <a:rPr lang="ru-RU" sz="1050" dirty="0">
                          <a:effectLst/>
                          <a:latin typeface="Times New Roman" panose="02020603050405020304" pitchFamily="18" charset="0"/>
                          <a:cs typeface="Times New Roman" panose="02020603050405020304" pitchFamily="18" charset="0"/>
                        </a:rPr>
                        <a:t> де </a:t>
                      </a:r>
                      <a:r>
                        <a:rPr lang="ru-RU" sz="1050" dirty="0" err="1">
                          <a:effectLst/>
                          <a:latin typeface="Times New Roman" panose="02020603050405020304" pitchFamily="18" charset="0"/>
                          <a:cs typeface="Times New Roman" panose="02020603050405020304" pitchFamily="18" charset="0"/>
                        </a:rPr>
                        <a:t>құралдарды</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сатып</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алу</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65 687,0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4,8</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64345</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3,7</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1246392204"/>
                  </a:ext>
                </a:extLst>
              </a:tr>
              <a:tr h="364633">
                <a:tc>
                  <a:txBody>
                    <a:bodyPr/>
                    <a:lstStyle/>
                    <a:p>
                      <a:pPr algn="ctr"/>
                      <a:r>
                        <a:rPr lang="ru-RU" sz="1050" dirty="0">
                          <a:effectLst/>
                          <a:latin typeface="Times New Roman" panose="02020603050405020304" pitchFamily="18" charset="0"/>
                          <a:cs typeface="Times New Roman" panose="02020603050405020304" pitchFamily="18" charset="0"/>
                        </a:rPr>
                        <a:t>144</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Отын</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жанар-жағар</a:t>
                      </a:r>
                      <a:r>
                        <a:rPr lang="ru-RU" sz="1050" dirty="0">
                          <a:effectLst/>
                          <a:latin typeface="Times New Roman" panose="02020603050405020304" pitchFamily="18" charset="0"/>
                          <a:cs typeface="Times New Roman" panose="02020603050405020304" pitchFamily="18" charset="0"/>
                        </a:rPr>
                        <a:t> май </a:t>
                      </a:r>
                      <a:r>
                        <a:rPr lang="ru-RU" sz="1050" dirty="0" err="1">
                          <a:effectLst/>
                          <a:latin typeface="Times New Roman" panose="02020603050405020304" pitchFamily="18" charset="0"/>
                          <a:cs typeface="Times New Roman" panose="02020603050405020304" pitchFamily="18" charset="0"/>
                        </a:rPr>
                        <a:t>материалдарын</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сатып</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алу</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3119,0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0,2</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2349</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0,13</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1634538742"/>
                  </a:ext>
                </a:extLst>
              </a:tr>
              <a:tr h="207121">
                <a:tc>
                  <a:txBody>
                    <a:bodyPr/>
                    <a:lstStyle/>
                    <a:p>
                      <a:pPr algn="ctr"/>
                      <a:r>
                        <a:rPr lang="ru-RU" sz="1050" dirty="0">
                          <a:effectLst/>
                          <a:latin typeface="Times New Roman" panose="02020603050405020304" pitchFamily="18" charset="0"/>
                          <a:cs typeface="Times New Roman" panose="02020603050405020304" pitchFamily="18" charset="0"/>
                        </a:rPr>
                        <a:t>149</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Өзге</a:t>
                      </a:r>
                      <a:r>
                        <a:rPr lang="ru-RU" sz="1050" dirty="0">
                          <a:effectLst/>
                          <a:latin typeface="Times New Roman" panose="02020603050405020304" pitchFamily="18" charset="0"/>
                          <a:cs typeface="Times New Roman" panose="02020603050405020304" pitchFamily="18" charset="0"/>
                        </a:rPr>
                        <a:t> де </a:t>
                      </a:r>
                      <a:r>
                        <a:rPr lang="ru-RU" sz="1050" dirty="0" err="1">
                          <a:effectLst/>
                          <a:latin typeface="Times New Roman" panose="02020603050405020304" pitchFamily="18" charset="0"/>
                          <a:cs typeface="Times New Roman" panose="02020603050405020304" pitchFamily="18" charset="0"/>
                        </a:rPr>
                        <a:t>қорларды</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сатып</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алу</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10890,0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0,7</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8660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0,5</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3985483023"/>
                  </a:ext>
                </a:extLst>
              </a:tr>
              <a:tr h="364633">
                <a:tc>
                  <a:txBody>
                    <a:bodyPr/>
                    <a:lstStyle/>
                    <a:p>
                      <a:pPr algn="ctr"/>
                      <a:r>
                        <a:rPr lang="ru-RU" sz="1050" dirty="0">
                          <a:effectLst/>
                          <a:latin typeface="Times New Roman" panose="02020603050405020304" pitchFamily="18" charset="0"/>
                          <a:cs typeface="Times New Roman" panose="02020603050405020304" pitchFamily="18" charset="0"/>
                        </a:rPr>
                        <a:t>151</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dirty="0" err="1">
                          <a:effectLst/>
                          <a:latin typeface="Times New Roman" panose="02020603050405020304" pitchFamily="18" charset="0"/>
                          <a:cs typeface="Times New Roman" panose="02020603050405020304" pitchFamily="18" charset="0"/>
                        </a:rPr>
                        <a:t>Коммуналдық</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қызметтерге</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ақы</a:t>
                      </a:r>
                      <a:r>
                        <a:rPr lang="ru-RU" sz="1050" dirty="0">
                          <a:effectLst/>
                          <a:latin typeface="Times New Roman" panose="02020603050405020304" pitchFamily="18" charset="0"/>
                          <a:cs typeface="Times New Roman" panose="02020603050405020304" pitchFamily="18" charset="0"/>
                        </a:rPr>
                        <a:t> </a:t>
                      </a:r>
                      <a:r>
                        <a:rPr lang="ru-RU" sz="1050" dirty="0" err="1">
                          <a:effectLst/>
                          <a:latin typeface="Times New Roman" panose="02020603050405020304" pitchFamily="18" charset="0"/>
                          <a:cs typeface="Times New Roman" panose="02020603050405020304" pitchFamily="18" charset="0"/>
                        </a:rPr>
                        <a:t>төлеу</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51096,0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3,2</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76554</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4,4</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3740303117"/>
                  </a:ext>
                </a:extLst>
              </a:tr>
              <a:tr h="207121">
                <a:tc>
                  <a:txBody>
                    <a:bodyPr/>
                    <a:lstStyle/>
                    <a:p>
                      <a:pPr algn="ctr"/>
                      <a:r>
                        <a:rPr lang="ru-RU" sz="1050" dirty="0">
                          <a:effectLst/>
                          <a:latin typeface="Times New Roman" panose="02020603050405020304" pitchFamily="18" charset="0"/>
                          <a:cs typeface="Times New Roman" panose="02020603050405020304" pitchFamily="18" charset="0"/>
                        </a:rPr>
                        <a:t>152</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a:effectLst/>
                          <a:latin typeface="Times New Roman" panose="02020603050405020304" pitchFamily="18" charset="0"/>
                          <a:cs typeface="Times New Roman" panose="02020603050405020304" pitchFamily="18" charset="0"/>
                        </a:rPr>
                        <a:t>Байланыс қызметтерiне ақы төлеу</a:t>
                      </a:r>
                      <a:endParaRPr lang="ru-RU"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3527,0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0,2</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3099</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0,18</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2658293041"/>
                  </a:ext>
                </a:extLst>
              </a:tr>
              <a:tr h="364633">
                <a:tc>
                  <a:txBody>
                    <a:bodyPr/>
                    <a:lstStyle/>
                    <a:p>
                      <a:pPr algn="ctr"/>
                      <a:r>
                        <a:rPr lang="ru-RU" sz="1050" dirty="0">
                          <a:effectLst/>
                          <a:latin typeface="Times New Roman" panose="02020603050405020304" pitchFamily="18" charset="0"/>
                          <a:cs typeface="Times New Roman" panose="02020603050405020304" pitchFamily="18" charset="0"/>
                        </a:rPr>
                        <a:t>159</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a:effectLst/>
                          <a:latin typeface="Times New Roman" panose="02020603050405020304" pitchFamily="18" charset="0"/>
                          <a:cs typeface="Times New Roman" panose="02020603050405020304" pitchFamily="18" charset="0"/>
                        </a:rPr>
                        <a:t>Өзге де қызметтер мен жұмыстарға ақы төлеу</a:t>
                      </a:r>
                      <a:endParaRPr lang="ru-RU"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368928,0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23</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536015,3</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30,6%</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530114111"/>
                  </a:ext>
                </a:extLst>
              </a:tr>
              <a:tr h="364633">
                <a:tc>
                  <a:txBody>
                    <a:bodyPr/>
                    <a:lstStyle/>
                    <a:p>
                      <a:pPr algn="ctr"/>
                      <a:r>
                        <a:rPr lang="ru-RU" sz="1050" dirty="0">
                          <a:effectLst/>
                          <a:latin typeface="Times New Roman" panose="02020603050405020304" pitchFamily="18" charset="0"/>
                          <a:cs typeface="Times New Roman" panose="02020603050405020304" pitchFamily="18" charset="0"/>
                        </a:rPr>
                        <a:t>161</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a:effectLst/>
                          <a:latin typeface="Times New Roman" panose="02020603050405020304" pitchFamily="18" charset="0"/>
                          <a:cs typeface="Times New Roman" panose="02020603050405020304" pitchFamily="18" charset="0"/>
                        </a:rPr>
                        <a:t>Ел iшiндегi iссапарлар мен қызметтiк сапарлар</a:t>
                      </a:r>
                      <a:endParaRPr lang="ru-RU"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4256,0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0,3</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3346</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0,19</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1703317747"/>
                  </a:ext>
                </a:extLst>
              </a:tr>
              <a:tr h="207121">
                <a:tc>
                  <a:txBody>
                    <a:bodyPr/>
                    <a:lstStyle/>
                    <a:p>
                      <a:pPr algn="ctr"/>
                      <a:r>
                        <a:rPr lang="ru-RU" sz="1050" dirty="0">
                          <a:effectLst/>
                          <a:latin typeface="Times New Roman" panose="02020603050405020304" pitchFamily="18" charset="0"/>
                          <a:cs typeface="Times New Roman" panose="02020603050405020304" pitchFamily="18" charset="0"/>
                        </a:rPr>
                        <a:t>169</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r>
                        <a:rPr lang="ru-RU" sz="1050">
                          <a:effectLst/>
                          <a:latin typeface="Times New Roman" panose="02020603050405020304" pitchFamily="18" charset="0"/>
                          <a:cs typeface="Times New Roman" panose="02020603050405020304" pitchFamily="18" charset="0"/>
                        </a:rPr>
                        <a:t>Өзге де ағымдағы шығындар</a:t>
                      </a:r>
                      <a:endParaRPr lang="ru-RU" sz="105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a:effectLst/>
                          <a:latin typeface="Times New Roman" pitchFamily="18" charset="0"/>
                          <a:ea typeface="Times New Roman" panose="02020603050405020304" pitchFamily="18" charset="0"/>
                          <a:cs typeface="Times New Roman" pitchFamily="18" charset="0"/>
                        </a:rPr>
                        <a:t>1076,0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a:effectLst/>
                          <a:latin typeface="Times New Roman" panose="02020603050405020304" pitchFamily="18" charset="0"/>
                          <a:ea typeface="Times New Roman" panose="02020603050405020304" pitchFamily="18" charset="0"/>
                          <a:cs typeface="Times New Roman" panose="02020603050405020304" pitchFamily="18" charset="0"/>
                        </a:rPr>
                        <a:t>0,06</a:t>
                      </a: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1090</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0,07</a:t>
                      </a:r>
                      <a:r>
                        <a:rPr lang="ru-RU" sz="105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extLst>
                  <a:ext uri="{0D108BD9-81ED-4DB2-BD59-A6C34878D82A}">
                    <a16:rowId xmlns:a16="http://schemas.microsoft.com/office/drawing/2014/main" xmlns="" val="371759032"/>
                  </a:ext>
                </a:extLst>
              </a:tr>
              <a:tr h="621361">
                <a:tc>
                  <a:txBody>
                    <a:bodyPr/>
                    <a:lstStyle/>
                    <a:p>
                      <a:pPr algn="ctr">
                        <a:lnSpc>
                          <a:spcPct val="115000"/>
                        </a:lnSpc>
                        <a:spcAft>
                          <a:spcPts val="0"/>
                        </a:spcAft>
                      </a:pPr>
                      <a:r>
                        <a:rPr lang="kk-KZ" sz="105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nSpc>
                          <a:spcPct val="115000"/>
                        </a:lnSpc>
                        <a:spcAft>
                          <a:spcPts val="0"/>
                        </a:spcAft>
                      </a:pPr>
                      <a:r>
                        <a:rPr lang="kk-KZ" sz="1050" dirty="0">
                          <a:effectLst/>
                          <a:latin typeface="Times New Roman" panose="02020603050405020304" pitchFamily="18" charset="0"/>
                          <a:cs typeface="Times New Roman" panose="02020603050405020304" pitchFamily="18" charset="0"/>
                        </a:rPr>
                        <a:t>Ба</a:t>
                      </a:r>
                      <a:r>
                        <a:rPr lang="ru-RU" sz="1050" dirty="0">
                          <a:effectLst/>
                          <a:latin typeface="Times New Roman" panose="02020603050405020304" pitchFamily="18" charset="0"/>
                          <a:cs typeface="Times New Roman" panose="02020603050405020304" pitchFamily="18" charset="0"/>
                        </a:rPr>
                        <a:t>р</a:t>
                      </a:r>
                      <a:r>
                        <a:rPr lang="kk-KZ" sz="1050" dirty="0">
                          <a:effectLst/>
                          <a:latin typeface="Times New Roman" panose="02020603050405020304" pitchFamily="18" charset="0"/>
                          <a:cs typeface="Times New Roman" panose="02020603050405020304" pitchFamily="18" charset="0"/>
                        </a:rPr>
                        <a:t>лығы </a:t>
                      </a:r>
                      <a:endParaRPr lang="ru-RU" sz="105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05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cs typeface="Times New Roman" panose="02020603050405020304" pitchFamily="18" charset="0"/>
                      </a:endParaRPr>
                    </a:p>
                    <a:p>
                      <a:pPr>
                        <a:lnSpc>
                          <a:spcPct val="115000"/>
                        </a:lnSpc>
                        <a:spcAft>
                          <a:spcPts val="0"/>
                        </a:spcAft>
                      </a:pPr>
                      <a:r>
                        <a:rPr lang="kk-KZ" sz="1050" dirty="0">
                          <a:effectLst/>
                          <a:latin typeface="Times New Roman" panose="02020603050405020304" pitchFamily="18" charset="0"/>
                          <a:cs typeface="Times New Roman" panose="02020603050405020304" pitchFamily="18" charset="0"/>
                        </a:rPr>
                        <a:t> </a:t>
                      </a:r>
                      <a:endParaRPr lang="ru-RU"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1 580 017</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100%</a:t>
                      </a:r>
                    </a:p>
                  </a:txBody>
                  <a:tcPr marL="38713" marR="38713" marT="0" marB="0"/>
                </a:tc>
                <a:tc>
                  <a:txBody>
                    <a:bodyPr/>
                    <a:lstStyle/>
                    <a:p>
                      <a:pPr algn="ctr">
                        <a:lnSpc>
                          <a:spcPct val="115000"/>
                        </a:lnSpc>
                        <a:spcAft>
                          <a:spcPts val="0"/>
                        </a:spcAft>
                      </a:pPr>
                      <a:r>
                        <a:rPr lang="kk-KZ" sz="1050" dirty="0" smtClean="0">
                          <a:effectLst/>
                          <a:latin typeface="Times New Roman" pitchFamily="18" charset="0"/>
                          <a:ea typeface="Times New Roman" panose="02020603050405020304" pitchFamily="18" charset="0"/>
                          <a:cs typeface="Times New Roman" pitchFamily="18" charset="0"/>
                        </a:rPr>
                        <a:t>1 748 667</a:t>
                      </a:r>
                      <a:endParaRPr lang="ru-RU" sz="1050" dirty="0">
                        <a:effectLst/>
                        <a:latin typeface="Times New Roman" pitchFamily="18" charset="0"/>
                        <a:ea typeface="Times New Roman" panose="02020603050405020304" pitchFamily="18" charset="0"/>
                        <a:cs typeface="Times New Roman" pitchFamily="18" charset="0"/>
                      </a:endParaRPr>
                    </a:p>
                  </a:txBody>
                  <a:tcPr marL="38713" marR="38713" marT="0" marB="0"/>
                </a:tc>
                <a:tc>
                  <a:txBody>
                    <a:bodyPr/>
                    <a:lstStyle/>
                    <a:p>
                      <a:pPr algn="ctr">
                        <a:lnSpc>
                          <a:spcPct val="115000"/>
                        </a:lnSpc>
                        <a:spcAft>
                          <a:spcPts val="0"/>
                        </a:spcAft>
                      </a:pPr>
                      <a:r>
                        <a:rPr lang="ru-RU" sz="1050" dirty="0">
                          <a:effectLst/>
                          <a:latin typeface="Times New Roman" panose="02020603050405020304" pitchFamily="18" charset="0"/>
                          <a:ea typeface="Times New Roman" panose="02020603050405020304" pitchFamily="18" charset="0"/>
                          <a:cs typeface="Times New Roman" panose="02020603050405020304" pitchFamily="18" charset="0"/>
                        </a:rPr>
                        <a:t>100%</a:t>
                      </a:r>
                    </a:p>
                  </a:txBody>
                  <a:tcPr marL="38713" marR="38713" marT="0" marB="0"/>
                </a:tc>
                <a:extLst>
                  <a:ext uri="{0D108BD9-81ED-4DB2-BD59-A6C34878D82A}">
                    <a16:rowId xmlns:a16="http://schemas.microsoft.com/office/drawing/2014/main" xmlns="" val="1547746702"/>
                  </a:ext>
                </a:extLst>
              </a:tr>
            </a:tbl>
          </a:graphicData>
        </a:graphic>
      </p:graphicFrame>
    </p:spTree>
    <p:extLst>
      <p:ext uri="{BB962C8B-B14F-4D97-AF65-F5344CB8AC3E}">
        <p14:creationId xmlns:p14="http://schemas.microsoft.com/office/powerpoint/2010/main" val="36481102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11560" y="188640"/>
            <a:ext cx="828680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kk-KZ" sz="1200" b="1" dirty="0"/>
              <a:t>№7 Атырау қалалық емханасының салауатты өмір салтын қалыптастыру орталығы бойынша</a:t>
            </a:r>
            <a:endParaRPr lang="ru-RU" sz="1200" dirty="0"/>
          </a:p>
          <a:p>
            <a:r>
              <a:rPr lang="kk-KZ" sz="1200" dirty="0"/>
              <a:t> 2024жылда 12ай бойынша жасалған санитарлық-ағарту жұмысы.</a:t>
            </a:r>
            <a:endParaRPr lang="ru-RU" sz="1200" dirty="0"/>
          </a:p>
          <a:p>
            <a:r>
              <a:rPr lang="kk-KZ" sz="1200" dirty="0"/>
              <a:t>СӨСҚ жауапты маман  ретінде:</a:t>
            </a:r>
            <a:endParaRPr lang="ru-RU" sz="1200" dirty="0"/>
          </a:p>
          <a:p>
            <a:r>
              <a:rPr lang="kk-KZ" sz="1200" dirty="0"/>
              <a:t>Дәрігер:</a:t>
            </a:r>
            <a:endParaRPr lang="ru-RU" sz="1200" dirty="0"/>
          </a:p>
          <a:p>
            <a:r>
              <a:rPr lang="kk-KZ" sz="1200" dirty="0"/>
              <a:t>Мейіргер:Төлебаева М.Қ.қызмет атқаруда.</a:t>
            </a:r>
            <a:endParaRPr lang="ru-RU" sz="1200" dirty="0"/>
          </a:p>
          <a:p>
            <a:r>
              <a:rPr lang="kk-KZ" sz="1200" dirty="0"/>
              <a:t>Қаңтар айында «</a:t>
            </a:r>
            <a:r>
              <a:rPr lang="kk-KZ" sz="1200" b="1" dirty="0"/>
              <a:t>Ерте жүктілік»</a:t>
            </a:r>
            <a:r>
              <a:rPr lang="kk-KZ" sz="1200" dirty="0"/>
              <a:t> тақырыбында емхананың СӨСҚ кабинетінде тікелей эфир ұйымдастырылды.қатысқандар саны-15. </a:t>
            </a:r>
            <a:r>
              <a:rPr lang="kk-KZ" sz="1200" b="1" dirty="0"/>
              <a:t>«Зиянды әдеттер»</a:t>
            </a:r>
            <a:r>
              <a:rPr lang="kk-KZ" sz="1200" dirty="0"/>
              <a:t>тақырыбында СӨСҚ маманымен түсіндірме жұмысы жүргізілді-15.</a:t>
            </a:r>
            <a:endParaRPr lang="ru-RU" sz="1200" dirty="0"/>
          </a:p>
          <a:p>
            <a:r>
              <a:rPr lang="kk-KZ" sz="1200" b="1" dirty="0"/>
              <a:t>«Ерте жүктіліктің алдын-алу» «Тер күтімі» «Зиянды әдеттер»</a:t>
            </a:r>
            <a:r>
              <a:rPr lang="kk-KZ" sz="1200" dirty="0"/>
              <a:t>-тақырыбында  Акушер-гинеколог,СӨСҚ мамандары,Психолог,Дерматолог №9 орта мектебінде оқушыларға арналған семинар-тренинг ұйымдастырылды.қатысқандар саны-57.                     </a:t>
            </a:r>
            <a:r>
              <a:rPr lang="kk-KZ" sz="1200" b="1" dirty="0"/>
              <a:t>«Жатыр</a:t>
            </a:r>
            <a:r>
              <a:rPr lang="kk-KZ" sz="1200" dirty="0"/>
              <a:t> </a:t>
            </a:r>
            <a:r>
              <a:rPr lang="kk-KZ" sz="1200" b="1" dirty="0"/>
              <a:t>қатерлі ісік мойны»</a:t>
            </a:r>
            <a:r>
              <a:rPr lang="kk-KZ" sz="1200" dirty="0"/>
              <a:t> -тақырыбында акушер-гинеколог,СӨСҚ мамандарымен -ашық есік күні ұйымдастырылды.қатысқандар саны-17.</a:t>
            </a:r>
            <a:endParaRPr lang="ru-RU" sz="1200" dirty="0"/>
          </a:p>
          <a:p>
            <a:r>
              <a:rPr lang="kk-KZ" sz="1200" dirty="0"/>
              <a:t>Ақпан айында «</a:t>
            </a:r>
            <a:r>
              <a:rPr lang="kk-KZ" sz="1200" b="1" dirty="0"/>
              <a:t>Инсульт дегніміз не?»</a:t>
            </a:r>
            <a:r>
              <a:rPr lang="kk-KZ" sz="1200" dirty="0"/>
              <a:t>-тақырыбында невропотолог және СӨСҚ мамандарымен семинар –тренинг ұйымдастырылды.қатысқандар саны-10</a:t>
            </a:r>
            <a:endParaRPr lang="ru-RU" sz="1200" dirty="0"/>
          </a:p>
          <a:p>
            <a:r>
              <a:rPr lang="kk-KZ" sz="1200" b="1" dirty="0"/>
              <a:t> «Туберкулездің алдын алу»- </a:t>
            </a:r>
            <a:r>
              <a:rPr lang="kk-KZ" sz="1200" dirty="0"/>
              <a:t>тақырыбында фтизотерапевт және СӨСҚ мамандарымен емхана ішіне келушілерге ашық есік күні  жүргізілді.қатысқандар саны-10</a:t>
            </a:r>
            <a:endParaRPr lang="ru-RU" sz="1200" dirty="0"/>
          </a:p>
          <a:p>
            <a:r>
              <a:rPr lang="kk-KZ" sz="1200" b="1" dirty="0"/>
              <a:t>«Туберкулез дегеніміз не?»- </a:t>
            </a:r>
            <a:r>
              <a:rPr lang="kk-KZ" sz="1200" dirty="0"/>
              <a:t>тақырыбында фтизотерапевт СӨСҚ мамандарымен емхана қызметкерлеріне арналаған семинар-тренинг ұйымдастырды.қатысқандар саны-18</a:t>
            </a:r>
            <a:endParaRPr lang="ru-RU" sz="1200" dirty="0"/>
          </a:p>
          <a:p>
            <a:r>
              <a:rPr lang="kk-KZ" sz="1200" b="1" dirty="0"/>
              <a:t>«Зиянды әдеттер», «Нашақорлыққа жол жоқ»</a:t>
            </a:r>
            <a:r>
              <a:rPr lang="kk-KZ" sz="1200" dirty="0"/>
              <a:t>- тақырыбында СӨСҚ мамандарымен және нарколог маманмен  Атырау жоғары медициналық колледж студенттеріне семинар –тренинг ұйымдастырылды.қатысқандар саны-</a:t>
            </a:r>
            <a:endParaRPr lang="ru-RU" sz="1200" dirty="0"/>
          </a:p>
          <a:p>
            <a:r>
              <a:rPr lang="kk-KZ" sz="1200" dirty="0"/>
              <a:t>Наурыз айында</a:t>
            </a:r>
            <a:r>
              <a:rPr lang="kk-KZ" sz="1200" b="1" dirty="0"/>
              <a:t>«Туберкулез туралы түсінік»</a:t>
            </a:r>
            <a:r>
              <a:rPr lang="kk-KZ" sz="1200" dirty="0"/>
              <a:t>-тақырыбында фтизиотерапевт СӨСҚ мамандарымен емханаға келушілерге лекция оқылды.</a:t>
            </a:r>
            <a:endParaRPr lang="ru-RU" sz="1200" dirty="0"/>
          </a:p>
          <a:p>
            <a:r>
              <a:rPr lang="kk-KZ" sz="1200" b="1" dirty="0"/>
              <a:t>«Туберкулез профилактикасы туралы»</a:t>
            </a:r>
            <a:r>
              <a:rPr lang="kk-KZ" sz="1200" dirty="0"/>
              <a:t>- әлеуметтік желіде тікелей эфир ұйымдастырылды.</a:t>
            </a:r>
            <a:endParaRPr lang="ru-RU" sz="1200" dirty="0"/>
          </a:p>
          <a:p>
            <a:r>
              <a:rPr lang="kk-KZ" sz="1200" dirty="0"/>
              <a:t>Сәуір айында </a:t>
            </a:r>
            <a:r>
              <a:rPr lang="kk-KZ" sz="1200" b="1" dirty="0"/>
              <a:t>«АИТВ дегеніміз не?»-</a:t>
            </a:r>
            <a:r>
              <a:rPr lang="kk-KZ" sz="1200" dirty="0"/>
              <a:t>тақырыбында емхана ішіне келушілерге арналып дөңгелек үстел ұйымдастырылды.қатысқандар саны-8</a:t>
            </a:r>
            <a:endParaRPr lang="ru-RU" sz="1200" dirty="0"/>
          </a:p>
          <a:p>
            <a:r>
              <a:rPr lang="kk-KZ" sz="1200" dirty="0"/>
              <a:t>Денсаулық күніне орай </a:t>
            </a:r>
            <a:r>
              <a:rPr lang="kk-KZ" sz="1200" b="1" dirty="0"/>
              <a:t>«Дені саудың-жаны сау</a:t>
            </a:r>
            <a:r>
              <a:rPr lang="kk-KZ" sz="1200" dirty="0"/>
              <a:t>» тақырыбында студенттермен бірлесіп сурет салу өткізілді.</a:t>
            </a:r>
            <a:endParaRPr lang="ru-RU" sz="1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4730" y="188640"/>
            <a:ext cx="914400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1100" b="1" dirty="0"/>
              <a:t>«Иммундау апталығы»</a:t>
            </a:r>
            <a:r>
              <a:rPr lang="kk-KZ" sz="1100" dirty="0"/>
              <a:t> апталығы өтуіне орай емхана келушілерге түсіндірме жұмысы жүргізілді.келіушілерге екпе және оның алу жоспары туралы брошюра таратылды.</a:t>
            </a:r>
            <a:endParaRPr lang="ru-RU" sz="1100" dirty="0"/>
          </a:p>
          <a:p>
            <a:r>
              <a:rPr lang="kk-KZ" sz="1100" dirty="0"/>
              <a:t>Мамыр айында «</a:t>
            </a:r>
            <a:r>
              <a:rPr lang="kk-KZ" sz="1100" b="1" dirty="0"/>
              <a:t>Репродуктивті денсаулық күні»</a:t>
            </a:r>
            <a:r>
              <a:rPr lang="kk-KZ" sz="1100" dirty="0"/>
              <a:t>тақырыбында акушер-гинеколог және СӨСҚ мамандарымен бірлесіп ашық есік күні ұйымдастырылды.</a:t>
            </a:r>
            <a:endParaRPr lang="ru-RU" sz="1100" dirty="0"/>
          </a:p>
          <a:p>
            <a:r>
              <a:rPr lang="kk-KZ" sz="1100" b="1" dirty="0"/>
              <a:t>«Ерте жүктілік» «Зиянды әдеттер»-</a:t>
            </a:r>
            <a:r>
              <a:rPr lang="kk-KZ" sz="1100" dirty="0"/>
              <a:t>тақырыбында акушер-гинеколог,СӨСҚ маманы,психолог маман қатысуымен №9 Ш.Уәлиханов атындағы орта мектептің оқушыларынасеминар-трениг өткізілді.қатысқандар саны-73</a:t>
            </a:r>
            <a:endParaRPr lang="ru-RU" sz="1100" dirty="0"/>
          </a:p>
          <a:p>
            <a:r>
              <a:rPr lang="kk-KZ" sz="1100" b="1" dirty="0"/>
              <a:t>«Ана сүтінің ерекшелігі»,«Ден» сау бала» </a:t>
            </a:r>
            <a:r>
              <a:rPr lang="kk-KZ" sz="1100" dirty="0"/>
              <a:t>тақырыбында емхана келуші жас аналарға лекция оқылды</a:t>
            </a:r>
            <a:r>
              <a:rPr lang="kk-KZ" sz="1100" b="1" dirty="0"/>
              <a:t>,</a:t>
            </a:r>
            <a:r>
              <a:rPr lang="kk-KZ" sz="1100" dirty="0"/>
              <a:t>тақырыбында №10 кабинетте инф.дәрігер және СӨСҚ мамандарымен тікелей эфир ұйымдастырылды. </a:t>
            </a:r>
            <a:endParaRPr lang="ru-RU" sz="1100" dirty="0"/>
          </a:p>
          <a:p>
            <a:r>
              <a:rPr lang="kk-KZ" sz="1100" dirty="0"/>
              <a:t>Маусым айы</a:t>
            </a:r>
            <a:r>
              <a:rPr lang="kk-KZ" sz="1100" b="1" dirty="0"/>
              <a:t>«Босануға даярлық және жүкті әйелдің күтімі»</a:t>
            </a:r>
            <a:r>
              <a:rPr lang="kk-KZ" sz="1100" dirty="0"/>
              <a:t>тақырыбында емханаға келуші жүкті әйелдерге арнап лекция оқылды. </a:t>
            </a:r>
            <a:r>
              <a:rPr lang="kk-KZ" sz="1100" b="1" dirty="0"/>
              <a:t>«Артериялдық қан қысымы туралы»</a:t>
            </a:r>
            <a:r>
              <a:rPr lang="kk-KZ" sz="1100" dirty="0"/>
              <a:t>түсінік жұмысы жүргізілді. </a:t>
            </a:r>
            <a:endParaRPr lang="ru-RU" sz="1100" dirty="0"/>
          </a:p>
          <a:p>
            <a:r>
              <a:rPr lang="kk-KZ" sz="1100" b="1" dirty="0"/>
              <a:t>«Бронх демікпесі туралы түсінік»-</a:t>
            </a:r>
            <a:r>
              <a:rPr lang="kk-KZ" sz="1100" dirty="0"/>
              <a:t>тақырыбында емханаға келушілерге түсіндірме жұмысы </a:t>
            </a:r>
            <a:endParaRPr lang="ru-RU" sz="1100" dirty="0"/>
          </a:p>
          <a:p>
            <a:r>
              <a:rPr lang="kk-KZ" sz="1100" b="1" dirty="0"/>
              <a:t> 1-маусым балалар күніне орай –</a:t>
            </a:r>
            <a:r>
              <a:rPr lang="kk-KZ" sz="1100" dirty="0"/>
              <a:t> емхана аумағына қарасты ерекше балаларды емхана басшысымен бірге құттықтап,қайырымдылық акциясы ұйымдастырылды..</a:t>
            </a:r>
            <a:endParaRPr lang="ru-RU" sz="1100" dirty="0"/>
          </a:p>
          <a:p>
            <a:r>
              <a:rPr lang="kk-KZ" sz="1100" dirty="0"/>
              <a:t>МӘМС жүйесі бойынша «АЙША СҮ»Акция ұйымдастырылды.</a:t>
            </a:r>
            <a:endParaRPr lang="ru-RU" sz="1100" dirty="0"/>
          </a:p>
          <a:p>
            <a:r>
              <a:rPr lang="kk-KZ" sz="1100" dirty="0"/>
              <a:t>Қыркүйек айы</a:t>
            </a:r>
            <a:r>
              <a:rPr lang="kk-KZ" sz="1100" b="1" dirty="0"/>
              <a:t> «Тері күтімі».«Зиянды әдеттер»,Ерте жүктілік </a:t>
            </a:r>
            <a:r>
              <a:rPr lang="kk-KZ" sz="1100" dirty="0"/>
              <a:t> - тақырыбында Дерматоло,акушер-гинеколог,.СӨСҚ мамандары.Психолог мамандарымен №1 М.Жұмабаев атындағы орта мектеп оқушыларына арнап  семнар-треннг өткізілді.қатысқандар саны-40</a:t>
            </a:r>
            <a:endParaRPr lang="ru-RU" sz="1100" dirty="0"/>
          </a:p>
          <a:p>
            <a:r>
              <a:rPr lang="kk-KZ" sz="1100" dirty="0"/>
              <a:t>Қыркүйек айы</a:t>
            </a:r>
            <a:r>
              <a:rPr lang="kk-KZ" sz="1100" b="1" dirty="0"/>
              <a:t> «Тері күтімі».«Зиянды әдеттер»,Ерте жүктілік </a:t>
            </a:r>
            <a:r>
              <a:rPr lang="kk-KZ" sz="1100" dirty="0"/>
              <a:t> - тақырыбында Дерматоло,акушер-гинеколог,.СӨСҚ мамандары.Психолог мамандарымен бином мектебінде семинар-тренинг өткізілді.қатысқандар саны-543</a:t>
            </a:r>
            <a:endParaRPr lang="ru-RU" sz="1100" dirty="0"/>
          </a:p>
          <a:p>
            <a:r>
              <a:rPr lang="kk-KZ" sz="1100" dirty="0"/>
              <a:t>Дүниежүзілік жүрек күніне орай «ДИНА СҮ», «БАҚДӘУЛЕТ СҮ» акция ұйымдастырылды.</a:t>
            </a:r>
            <a:endParaRPr lang="ru-RU" sz="1100" dirty="0"/>
          </a:p>
          <a:p>
            <a:r>
              <a:rPr lang="kk-KZ" sz="1100" dirty="0"/>
              <a:t>Қазан айында </a:t>
            </a:r>
            <a:r>
              <a:rPr lang="kk-KZ" sz="1100" b="1" dirty="0"/>
              <a:t>«зиянды әдеттер,ерте жүктілік»</a:t>
            </a:r>
            <a:r>
              <a:rPr lang="kk-KZ" sz="1100" dirty="0"/>
              <a:t>тақырыптарында семинар-тренинг өткізілді.қатысқандар саны-23</a:t>
            </a:r>
            <a:endParaRPr lang="ru-RU" sz="1100" dirty="0"/>
          </a:p>
        </p:txBody>
      </p:sp>
      <p:sp>
        <p:nvSpPr>
          <p:cNvPr id="2" name="Прямоугольник 1"/>
          <p:cNvSpPr/>
          <p:nvPr/>
        </p:nvSpPr>
        <p:spPr>
          <a:xfrm>
            <a:off x="-28945" y="3632527"/>
            <a:ext cx="11305255" cy="2826479"/>
          </a:xfrm>
          <a:prstGeom prst="rect">
            <a:avLst/>
          </a:prstGeom>
        </p:spPr>
        <p:txBody>
          <a:bodyPr wrap="square">
            <a:spAutoFit/>
          </a:bodyPr>
          <a:lstStyle/>
          <a:p>
            <a:pPr>
              <a:lnSpc>
                <a:spcPct val="115000"/>
              </a:lnSpc>
              <a:spcAft>
                <a:spcPts val="1000"/>
              </a:spcAft>
            </a:pPr>
            <a:r>
              <a:rPr lang="kk-KZ" sz="900" b="1" dirty="0">
                <a:latin typeface="Times New Roman" panose="02020603050405020304" pitchFamily="18" charset="0"/>
                <a:ea typeface="Calibri" panose="020F0502020204030204" pitchFamily="34" charset="0"/>
                <a:cs typeface="Times New Roman" panose="02020603050405020304" pitchFamily="18" charset="0"/>
              </a:rPr>
              <a:t>Инсульт дегеніміз не</a:t>
            </a:r>
            <a:r>
              <a:rPr lang="kk-KZ" sz="900" dirty="0">
                <a:latin typeface="Times New Roman" panose="02020603050405020304" pitchFamily="18" charset="0"/>
                <a:ea typeface="Calibri" panose="020F0502020204030204" pitchFamily="34" charset="0"/>
                <a:cs typeface="Times New Roman" panose="02020603050405020304" pitchFamily="18" charset="0"/>
              </a:rPr>
              <a:t> тақырыбында емханада ашық есік күні өткізілді.</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b="1" dirty="0">
                <a:latin typeface="Times New Roman" panose="02020603050405020304" pitchFamily="18" charset="0"/>
                <a:ea typeface="Calibri" panose="020F0502020204030204" pitchFamily="34" charset="0"/>
                <a:cs typeface="Times New Roman" panose="02020603050405020304" pitchFamily="18" charset="0"/>
              </a:rPr>
              <a:t>«Қарттарым асыл қазынам</a:t>
            </a:r>
            <a:r>
              <a:rPr lang="kk-KZ" sz="900" dirty="0">
                <a:latin typeface="Times New Roman" panose="02020603050405020304" pitchFamily="18" charset="0"/>
                <a:ea typeface="Calibri" panose="020F0502020204030204" pitchFamily="34" charset="0"/>
                <a:cs typeface="Times New Roman" panose="02020603050405020304" pitchFamily="18" charset="0"/>
              </a:rPr>
              <a:t>»тақырыбымен қарттар үйінде қайырымдылық акциясы ұйыдастырылды.</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dirty="0">
                <a:latin typeface="Times New Roman" panose="02020603050405020304" pitchFamily="18" charset="0"/>
                <a:ea typeface="Calibri" panose="020F0502020204030204" pitchFamily="34" charset="0"/>
                <a:cs typeface="Times New Roman" panose="02020603050405020304" pitchFamily="18" charset="0"/>
              </a:rPr>
              <a:t>Қарттар күні орай емхана аумағына қарасты қарттарды үйден медициналық көмек ұйымдастырылды.</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b="1" dirty="0">
                <a:latin typeface="Times New Roman" panose="02020603050405020304" pitchFamily="18" charset="0"/>
                <a:ea typeface="Calibri" panose="020F0502020204030204" pitchFamily="34" charset="0"/>
                <a:cs typeface="Times New Roman" panose="02020603050405020304" pitchFamily="18" charset="0"/>
              </a:rPr>
              <a:t>«Зиянды әдеттерден бас тарт»</a:t>
            </a:r>
            <a:r>
              <a:rPr lang="kk-KZ" sz="900" dirty="0">
                <a:latin typeface="Times New Roman" panose="02020603050405020304" pitchFamily="18" charset="0"/>
                <a:ea typeface="Calibri" panose="020F0502020204030204" pitchFamily="34" charset="0"/>
                <a:cs typeface="Times New Roman" panose="02020603050405020304" pitchFamily="18" charset="0"/>
              </a:rPr>
              <a:t> тақырыбында Атырау жоғары медицналық колледж студенттеріне лекция оқылып,тренинг өткізілді.қатысқандар саны-13</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dirty="0">
                <a:latin typeface="Times New Roman" panose="02020603050405020304" pitchFamily="18" charset="0"/>
                <a:ea typeface="Calibri" panose="020F0502020204030204" pitchFamily="34" charset="0"/>
                <a:cs typeface="Times New Roman" panose="02020603050405020304" pitchFamily="18" charset="0"/>
              </a:rPr>
              <a:t>Қараша айында </a:t>
            </a:r>
            <a:r>
              <a:rPr lang="kk-KZ" sz="900" b="1" dirty="0">
                <a:latin typeface="Times New Roman" panose="02020603050405020304" pitchFamily="18" charset="0"/>
                <a:ea typeface="Calibri" panose="020F0502020204030204" pitchFamily="34" charset="0"/>
                <a:cs typeface="Times New Roman" panose="02020603050405020304" pitchFamily="18" charset="0"/>
              </a:rPr>
              <a:t>АИТВ туралы түсінік, «Эл.темекінің зияны»</a:t>
            </a:r>
            <a:r>
              <a:rPr lang="kk-KZ" sz="900" dirty="0">
                <a:latin typeface="Times New Roman" panose="02020603050405020304" pitchFamily="18" charset="0"/>
                <a:ea typeface="Calibri" panose="020F0502020204030204" pitchFamily="34" charset="0"/>
                <a:cs typeface="Times New Roman" panose="02020603050405020304" pitchFamily="18" charset="0"/>
              </a:rPr>
              <a:t> тақырыбында семинар-тренинг өткізілді.Қатысқандар саны-27</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b="1" dirty="0">
                <a:latin typeface="Times New Roman" panose="02020603050405020304" pitchFamily="18" charset="0"/>
                <a:ea typeface="Calibri" panose="020F0502020204030204" pitchFamily="34" charset="0"/>
                <a:cs typeface="Times New Roman" panose="02020603050405020304" pitchFamily="18" charset="0"/>
              </a:rPr>
              <a:t>АИТВ туралы түсінік, ерте жүктілік </a:t>
            </a:r>
            <a:r>
              <a:rPr lang="kk-KZ" sz="900" dirty="0">
                <a:latin typeface="Times New Roman" panose="02020603050405020304" pitchFamily="18" charset="0"/>
                <a:ea typeface="Calibri" panose="020F0502020204030204" pitchFamily="34" charset="0"/>
                <a:cs typeface="Times New Roman" panose="02020603050405020304" pitchFamily="18" charset="0"/>
              </a:rPr>
              <a:t>тақырыбымен Атырау жоғары медициналық колледж студенттеріне семинар-тренинг ұйымдастырылды.</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dirty="0">
                <a:latin typeface="Times New Roman" panose="02020603050405020304" pitchFamily="18" charset="0"/>
                <a:ea typeface="Calibri" panose="020F0502020204030204" pitchFamily="34" charset="0"/>
                <a:cs typeface="Times New Roman" panose="02020603050405020304" pitchFamily="18" charset="0"/>
              </a:rPr>
              <a:t>Әл-Фараби атындағы Бином мектебінде оқушыларға </a:t>
            </a:r>
            <a:r>
              <a:rPr lang="kk-KZ" sz="900" b="1" dirty="0">
                <a:latin typeface="Times New Roman" panose="02020603050405020304" pitchFamily="18" charset="0"/>
                <a:ea typeface="Calibri" panose="020F0502020204030204" pitchFamily="34" charset="0"/>
                <a:cs typeface="Times New Roman" panose="02020603050405020304" pitchFamily="18" charset="0"/>
              </a:rPr>
              <a:t>«|Қант диабеті,темекінің зияны»</a:t>
            </a:r>
            <a:r>
              <a:rPr lang="kk-KZ" sz="900" dirty="0">
                <a:latin typeface="Times New Roman" panose="02020603050405020304" pitchFamily="18" charset="0"/>
                <a:ea typeface="Calibri" panose="020F0502020204030204" pitchFamily="34" charset="0"/>
                <a:cs typeface="Times New Roman" panose="02020603050405020304" pitchFamily="18" charset="0"/>
              </a:rPr>
              <a:t>тақырыбында семинар-тренинг өткізілді.</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b="1" dirty="0">
                <a:latin typeface="Times New Roman" panose="02020603050405020304" pitchFamily="18" charset="0"/>
                <a:ea typeface="Calibri" panose="020F0502020204030204" pitchFamily="34" charset="0"/>
                <a:cs typeface="Times New Roman" panose="02020603050405020304" pitchFamily="18" charset="0"/>
              </a:rPr>
              <a:t>«Дені сау ұрпақ-ұлт болашағы» </a:t>
            </a:r>
            <a:r>
              <a:rPr lang="kk-KZ" sz="900" dirty="0">
                <a:latin typeface="Times New Roman" panose="02020603050405020304" pitchFamily="18" charset="0"/>
                <a:ea typeface="Calibri" panose="020F0502020204030204" pitchFamily="34" charset="0"/>
                <a:cs typeface="Times New Roman" panose="02020603050405020304" pitchFamily="18" charset="0"/>
              </a:rPr>
              <a:t>ұранымен емхана жастар арасында спорттық шара ұйыдастырылды.</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dirty="0">
                <a:latin typeface="Times New Roman" panose="02020603050405020304" pitchFamily="18" charset="0"/>
                <a:ea typeface="Calibri" panose="020F0502020204030204" pitchFamily="34" charset="0"/>
                <a:cs typeface="Times New Roman" panose="02020603050405020304" pitchFamily="18" charset="0"/>
              </a:rPr>
              <a:t>Желтоқсан айында №38 мектеп-лицейіне </a:t>
            </a:r>
            <a:r>
              <a:rPr lang="kk-KZ" sz="900" b="1" dirty="0">
                <a:latin typeface="Times New Roman" panose="02020603050405020304" pitchFamily="18" charset="0"/>
                <a:ea typeface="Calibri" panose="020F0502020204030204" pitchFamily="34" charset="0"/>
                <a:cs typeface="Times New Roman" panose="02020603050405020304" pitchFamily="18" charset="0"/>
              </a:rPr>
              <a:t>«Вирустық гипатит», «Қант диабеті»</a:t>
            </a:r>
            <a:r>
              <a:rPr lang="kk-KZ" sz="900" dirty="0">
                <a:latin typeface="Times New Roman" panose="02020603050405020304" pitchFamily="18" charset="0"/>
                <a:ea typeface="Calibri" panose="020F0502020204030204" pitchFamily="34" charset="0"/>
                <a:cs typeface="Times New Roman" panose="02020603050405020304" pitchFamily="18" charset="0"/>
              </a:rPr>
              <a:t> тақырыбында лекция оқылды.</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900" dirty="0">
                <a:latin typeface="Times New Roman" panose="02020603050405020304" pitchFamily="18" charset="0"/>
                <a:ea typeface="Calibri" panose="020F0502020204030204" pitchFamily="34" charset="0"/>
                <a:cs typeface="Times New Roman" panose="02020603050405020304" pitchFamily="18" charset="0"/>
              </a:rPr>
              <a:t>№33 Қ.Қайсенов атындағы орта мектеп оқушыларына арналған «</a:t>
            </a:r>
            <a:r>
              <a:rPr lang="kk-KZ" sz="900" b="1" dirty="0">
                <a:latin typeface="Times New Roman" panose="02020603050405020304" pitchFamily="18" charset="0"/>
                <a:ea typeface="Calibri" panose="020F0502020204030204" pitchFamily="34" charset="0"/>
                <a:cs typeface="Times New Roman" panose="02020603050405020304" pitchFamily="18" charset="0"/>
              </a:rPr>
              <a:t>АИТВ»,  «Темекінің зияны», «</a:t>
            </a:r>
            <a:r>
              <a:rPr lang="kk-KZ" sz="900" dirty="0">
                <a:latin typeface="Times New Roman" panose="02020603050405020304" pitchFamily="18" charset="0"/>
                <a:ea typeface="Calibri" panose="020F0502020204030204" pitchFamily="34" charset="0"/>
                <a:cs typeface="Times New Roman" panose="02020603050405020304" pitchFamily="18" charset="0"/>
              </a:rPr>
              <a:t> </a:t>
            </a:r>
            <a:r>
              <a:rPr lang="kk-KZ" sz="900" b="1" dirty="0">
                <a:latin typeface="Times New Roman" panose="02020603050405020304" pitchFamily="18" charset="0"/>
                <a:ea typeface="Calibri" panose="020F0502020204030204" pitchFamily="34" charset="0"/>
                <a:cs typeface="Times New Roman" panose="02020603050405020304" pitchFamily="18" charset="0"/>
              </a:rPr>
              <a:t>Балалар арасындағы семіздік»</a:t>
            </a:r>
            <a:r>
              <a:rPr lang="kk-KZ" sz="900" dirty="0">
                <a:latin typeface="Times New Roman" panose="02020603050405020304" pitchFamily="18" charset="0"/>
                <a:ea typeface="Calibri" panose="020F0502020204030204" pitchFamily="34" charset="0"/>
                <a:cs typeface="Times New Roman" panose="02020603050405020304" pitchFamily="18" charset="0"/>
              </a:rPr>
              <a:t> тақырыбында семинар-тренинг өткізілді.</a:t>
            </a:r>
            <a:endParaRPr lang="ru-RU" sz="9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sz="quarter" idx="1"/>
            <p:extLst>
              <p:ext uri="{D42A27DB-BD31-4B8C-83A1-F6EECF244321}">
                <p14:modId xmlns:p14="http://schemas.microsoft.com/office/powerpoint/2010/main" val="4273781725"/>
              </p:ext>
            </p:extLst>
          </p:nvPr>
        </p:nvGraphicFramePr>
        <p:xfrm>
          <a:off x="107505" y="646330"/>
          <a:ext cx="8928992" cy="5807006"/>
        </p:xfrm>
        <a:graphic>
          <a:graphicData uri="http://schemas.openxmlformats.org/drawingml/2006/table">
            <a:tbl>
              <a:tblPr firstRow="1" bandRow="1">
                <a:tableStyleId>{5C22544A-7EE6-4342-B048-85BDC9FD1C3A}</a:tableStyleId>
              </a:tblPr>
              <a:tblGrid>
                <a:gridCol w="8928992">
                  <a:extLst>
                    <a:ext uri="{9D8B030D-6E8A-4147-A177-3AD203B41FA5}">
                      <a16:colId xmlns:a16="http://schemas.microsoft.com/office/drawing/2014/main" xmlns="" val="1195410033"/>
                    </a:ext>
                  </a:extLst>
                </a:gridCol>
              </a:tblGrid>
              <a:tr h="5807006">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ru-RU" sz="1600" dirty="0" err="1">
                          <a:latin typeface="Times New Roman" panose="02020603050405020304" pitchFamily="18" charset="0"/>
                          <a:cs typeface="Times New Roman" panose="02020603050405020304" pitchFamily="18" charset="0"/>
                        </a:rPr>
                        <a:t>Жалпы</a:t>
                      </a:r>
                      <a:r>
                        <a:rPr lang="ru-RU" sz="1600" baseline="0" dirty="0">
                          <a:latin typeface="Times New Roman" panose="02020603050405020304" pitchFamily="18" charset="0"/>
                          <a:cs typeface="Times New Roman" panose="02020603050405020304" pitchFamily="18" charset="0"/>
                        </a:rPr>
                        <a:t> т</a:t>
                      </a:r>
                      <a:r>
                        <a:rPr lang="kk-KZ" sz="1600" baseline="0" dirty="0">
                          <a:latin typeface="Times New Roman" panose="02020603050405020304" pitchFamily="18" charset="0"/>
                          <a:cs typeface="Times New Roman" panose="02020603050405020304" pitchFamily="18" charset="0"/>
                        </a:rPr>
                        <a:t>ұрғындар саны - </a:t>
                      </a:r>
                      <a:r>
                        <a:rPr lang="kk-KZ" sz="1600" baseline="0" dirty="0" smtClean="0">
                          <a:latin typeface="Times New Roman" panose="02020603050405020304" pitchFamily="18" charset="0"/>
                          <a:cs typeface="Times New Roman" panose="02020603050405020304" pitchFamily="18" charset="0"/>
                        </a:rPr>
                        <a:t>39510</a:t>
                      </a:r>
                      <a:endParaRPr lang="kk-KZ" sz="1600" baseline="0" dirty="0">
                        <a:latin typeface="Times New Roman" panose="02020603050405020304" pitchFamily="18" charset="0"/>
                        <a:cs typeface="Times New Roman" panose="02020603050405020304" pitchFamily="18" charset="0"/>
                      </a:endParaRPr>
                    </a:p>
                    <a:p>
                      <a:pPr marL="0" marR="0" indent="0" algn="l" defTabSz="685800" rtl="0" eaLnBrk="1" fontAlgn="auto" latinLnBrk="0" hangingPunct="1">
                        <a:lnSpc>
                          <a:spcPct val="100000"/>
                        </a:lnSpc>
                        <a:spcBef>
                          <a:spcPts val="0"/>
                        </a:spcBef>
                        <a:spcAft>
                          <a:spcPts val="0"/>
                        </a:spcAft>
                        <a:buClrTx/>
                        <a:buSzTx/>
                        <a:buFontTx/>
                        <a:buNone/>
                        <a:tabLst/>
                        <a:defRPr/>
                      </a:pPr>
                      <a:r>
                        <a:rPr lang="kk-KZ" sz="1600" dirty="0">
                          <a:latin typeface="Times New Roman" panose="02020603050405020304" pitchFamily="18" charset="0"/>
                          <a:cs typeface="Times New Roman" panose="02020603050405020304" pitchFamily="18" charset="0"/>
                        </a:rPr>
                        <a:t>Әлеуметтік</a:t>
                      </a:r>
                      <a:r>
                        <a:rPr lang="kk-KZ" sz="1600" baseline="0" dirty="0">
                          <a:latin typeface="Times New Roman" panose="02020603050405020304" pitchFamily="18" charset="0"/>
                          <a:cs typeface="Times New Roman" panose="02020603050405020304" pitchFamily="18" charset="0"/>
                        </a:rPr>
                        <a:t> статусы анықталған тұрғындар саны - </a:t>
                      </a:r>
                      <a:r>
                        <a:rPr lang="kk-KZ" sz="1600" baseline="0" dirty="0" smtClean="0">
                          <a:latin typeface="Times New Roman" panose="02020603050405020304" pitchFamily="18" charset="0"/>
                          <a:cs typeface="Times New Roman" panose="02020603050405020304" pitchFamily="18" charset="0"/>
                        </a:rPr>
                        <a:t>33700</a:t>
                      </a:r>
                      <a:endParaRPr lang="ru-RU" sz="1600" dirty="0">
                        <a:latin typeface="Times New Roman" panose="02020603050405020304" pitchFamily="18" charset="0"/>
                        <a:cs typeface="Times New Roman" panose="02020603050405020304" pitchFamily="18" charset="0"/>
                      </a:endParaRPr>
                    </a:p>
                    <a:p>
                      <a:pPr marL="0" marR="0" indent="0" algn="l" defTabSz="685800" rtl="0" eaLnBrk="1" fontAlgn="auto" latinLnBrk="0" hangingPunct="1">
                        <a:lnSpc>
                          <a:spcPct val="100000"/>
                        </a:lnSpc>
                        <a:spcBef>
                          <a:spcPts val="0"/>
                        </a:spcBef>
                        <a:spcAft>
                          <a:spcPts val="0"/>
                        </a:spcAft>
                        <a:buClrTx/>
                        <a:buSzTx/>
                        <a:buFontTx/>
                        <a:buNone/>
                        <a:tabLst/>
                        <a:defRPr/>
                      </a:pPr>
                      <a:r>
                        <a:rPr lang="kk-KZ" sz="1600" dirty="0">
                          <a:latin typeface="Times New Roman" panose="02020603050405020304" pitchFamily="18" charset="0"/>
                          <a:cs typeface="Times New Roman" panose="02020603050405020304" pitchFamily="18" charset="0"/>
                        </a:rPr>
                        <a:t>Әлеуметтік статусы анықталмаған тұрғындар</a:t>
                      </a:r>
                      <a:r>
                        <a:rPr lang="kk-KZ" sz="1600" baseline="0" dirty="0">
                          <a:latin typeface="Times New Roman" panose="02020603050405020304" pitchFamily="18" charset="0"/>
                          <a:cs typeface="Times New Roman" panose="02020603050405020304" pitchFamily="18" charset="0"/>
                        </a:rPr>
                        <a:t> саны – </a:t>
                      </a:r>
                      <a:r>
                        <a:rPr lang="kk-KZ" sz="1600" baseline="0" dirty="0" smtClean="0">
                          <a:latin typeface="Times New Roman" panose="02020603050405020304" pitchFamily="18" charset="0"/>
                          <a:cs typeface="Times New Roman" panose="02020603050405020304" pitchFamily="18" charset="0"/>
                        </a:rPr>
                        <a:t>5810</a:t>
                      </a:r>
                      <a:endParaRPr lang="kk-KZ" sz="1600" baseline="0" dirty="0">
                        <a:latin typeface="Times New Roman" panose="02020603050405020304" pitchFamily="18" charset="0"/>
                        <a:cs typeface="Times New Roman" panose="02020603050405020304" pitchFamily="18" charset="0"/>
                      </a:endParaRPr>
                    </a:p>
                    <a:p>
                      <a:pPr marL="0" marR="0" indent="0" algn="l" defTabSz="685800" rtl="0" eaLnBrk="1" fontAlgn="auto" latinLnBrk="0" hangingPunct="1">
                        <a:lnSpc>
                          <a:spcPct val="100000"/>
                        </a:lnSpc>
                        <a:spcBef>
                          <a:spcPts val="0"/>
                        </a:spcBef>
                        <a:spcAft>
                          <a:spcPts val="0"/>
                        </a:spcAft>
                        <a:buClrTx/>
                        <a:buSzTx/>
                        <a:buFontTx/>
                        <a:buNone/>
                        <a:tabLst/>
                        <a:defRPr/>
                      </a:pPr>
                      <a:endParaRPr lang="kk-KZ" sz="1600" baseline="0" dirty="0">
                        <a:latin typeface="Times New Roman" panose="02020603050405020304" pitchFamily="18" charset="0"/>
                        <a:cs typeface="Times New Roman" panose="02020603050405020304" pitchFamily="18" charset="0"/>
                      </a:endParaRPr>
                    </a:p>
                    <a:p>
                      <a:pPr marL="0" marR="0" indent="0" algn="l" defTabSz="685800" rtl="0" eaLnBrk="1" fontAlgn="auto" latinLnBrk="0" hangingPunct="1">
                        <a:lnSpc>
                          <a:spcPct val="100000"/>
                        </a:lnSpc>
                        <a:spcBef>
                          <a:spcPts val="0"/>
                        </a:spcBef>
                        <a:spcAft>
                          <a:spcPts val="0"/>
                        </a:spcAft>
                        <a:buClrTx/>
                        <a:buSzTx/>
                        <a:buFontTx/>
                        <a:buNone/>
                        <a:tabLst/>
                        <a:defRPr/>
                      </a:pPr>
                      <a:r>
                        <a:rPr lang="kk-KZ" sz="1600" baseline="0" dirty="0">
                          <a:latin typeface="Times New Roman" panose="02020603050405020304" pitchFamily="18" charset="0"/>
                          <a:cs typeface="Times New Roman" panose="02020603050405020304" pitchFamily="18" charset="0"/>
                        </a:rPr>
                        <a:t>Оның ішінде:</a:t>
                      </a:r>
                    </a:p>
                    <a:p>
                      <a:pPr marL="0" marR="0" indent="0" algn="l" defTabSz="685800" rtl="0" eaLnBrk="1" fontAlgn="auto" latinLnBrk="0" hangingPunct="1">
                        <a:lnSpc>
                          <a:spcPct val="100000"/>
                        </a:lnSpc>
                        <a:spcBef>
                          <a:spcPts val="0"/>
                        </a:spcBef>
                        <a:spcAft>
                          <a:spcPts val="0"/>
                        </a:spcAft>
                        <a:buClrTx/>
                        <a:buSzTx/>
                        <a:buFontTx/>
                        <a:buNone/>
                        <a:tabLst/>
                        <a:defRPr/>
                      </a:pPr>
                      <a:endParaRPr lang="kk-KZ" sz="1600" baseline="0" dirty="0">
                        <a:latin typeface="Times New Roman" panose="02020603050405020304" pitchFamily="18" charset="0"/>
                        <a:cs typeface="Times New Roman" panose="02020603050405020304" pitchFamily="18" charset="0"/>
                      </a:endParaRPr>
                    </a:p>
                    <a:p>
                      <a:r>
                        <a:rPr lang="kk-KZ" sz="1400" b="1" kern="1200" dirty="0">
                          <a:solidFill>
                            <a:schemeClr val="lt1"/>
                          </a:solidFill>
                          <a:latin typeface="Times New Roman" pitchFamily="18" charset="0"/>
                          <a:ea typeface="+mn-ea"/>
                          <a:cs typeface="Times New Roman" pitchFamily="18" charset="0"/>
                        </a:rPr>
                        <a:t>Хабарламамен танысып жарна төлеуге келіскендері - 112;</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Жарна төлеуге әзір екені, алайда қаржылық қиындықтар туындап тұрғаны - 1217;</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Хабарламамен танысудан бас тартқандары - </a:t>
                      </a:r>
                      <a:r>
                        <a:rPr lang="kk-KZ" sz="1400" b="1" kern="1200" dirty="0" smtClean="0">
                          <a:solidFill>
                            <a:schemeClr val="lt1"/>
                          </a:solidFill>
                          <a:latin typeface="Times New Roman" pitchFamily="18" charset="0"/>
                          <a:ea typeface="+mn-ea"/>
                          <a:cs typeface="Times New Roman" pitchFamily="18" charset="0"/>
                        </a:rPr>
                        <a:t>862;</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Жарна төлеуден бас тартқандары - 717;</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Өз қаражатына жеке меншік клиникалардан қызмет алатынын айтып жарна төлеуден бас тарқандары - 324. </a:t>
                      </a:r>
                      <a:endParaRPr lang="kk-KZ" sz="1400" b="1" kern="1200" dirty="0" smtClean="0">
                        <a:solidFill>
                          <a:schemeClr val="lt1"/>
                        </a:solidFill>
                        <a:latin typeface="Times New Roman" pitchFamily="18" charset="0"/>
                        <a:ea typeface="+mn-ea"/>
                        <a:cs typeface="Times New Roman" pitchFamily="18" charset="0"/>
                      </a:endParaRPr>
                    </a:p>
                    <a:p>
                      <a:r>
                        <a:rPr lang="kk-KZ" sz="1400" b="1" kern="1200" dirty="0" smtClean="0">
                          <a:solidFill>
                            <a:schemeClr val="lt1"/>
                          </a:solidFill>
                          <a:latin typeface="Times New Roman" pitchFamily="18" charset="0"/>
                          <a:ea typeface="+mn-ea"/>
                          <a:cs typeface="Times New Roman" pitchFamily="18" charset="0"/>
                        </a:rPr>
                        <a:t>Тұрақты </a:t>
                      </a:r>
                      <a:r>
                        <a:rPr lang="kk-KZ" sz="1400" b="1" kern="1200" dirty="0">
                          <a:solidFill>
                            <a:schemeClr val="lt1"/>
                          </a:solidFill>
                          <a:latin typeface="Times New Roman" pitchFamily="18" charset="0"/>
                          <a:ea typeface="+mn-ea"/>
                          <a:cs typeface="Times New Roman" pitchFamily="18" charset="0"/>
                        </a:rPr>
                        <a:t>табыстары жоқ азаматтар – 57,</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Жұмыста жоқтары, бірақ жұмысқа орналасуға немесе біліктілігін арттырып кейін жұмысқа орналасуға ниет білдіргендер – </a:t>
                      </a:r>
                      <a:r>
                        <a:rPr lang="kk-KZ" sz="1400" b="1" kern="1200" dirty="0" smtClean="0">
                          <a:solidFill>
                            <a:schemeClr val="lt1"/>
                          </a:solidFill>
                          <a:latin typeface="Times New Roman" pitchFamily="18" charset="0"/>
                          <a:ea typeface="+mn-ea"/>
                          <a:cs typeface="Times New Roman" pitchFamily="18" charset="0"/>
                        </a:rPr>
                        <a:t>406,</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Жұмыс жасауға немесе біліктілігін арттырып кейін жұмысқа орналасуға қарсылық білдіргендер – </a:t>
                      </a:r>
                      <a:r>
                        <a:rPr lang="kk-KZ" sz="1400" b="1" kern="1200" dirty="0" smtClean="0">
                          <a:solidFill>
                            <a:schemeClr val="lt1"/>
                          </a:solidFill>
                          <a:latin typeface="Times New Roman" pitchFamily="18" charset="0"/>
                          <a:ea typeface="+mn-ea"/>
                          <a:cs typeface="Times New Roman" pitchFamily="18" charset="0"/>
                        </a:rPr>
                        <a:t>610,</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Расталмаған еңбекке жарамсыздығы барлар – 33,</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Жұмыс жасайтын, бірақ жалақыларын ресми емес түрде алатындар – 1401,</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Үй шаруашылығымен айналысатын жұмысқа орналаспаған адамдар – 47,</a:t>
                      </a:r>
                      <a:endParaRPr lang="ru-RU" sz="1400" b="1" kern="1200" dirty="0">
                        <a:solidFill>
                          <a:schemeClr val="lt1"/>
                        </a:solidFill>
                        <a:latin typeface="Times New Roman" pitchFamily="18" charset="0"/>
                        <a:ea typeface="+mn-ea"/>
                        <a:cs typeface="Times New Roman" pitchFamily="18" charset="0"/>
                      </a:endParaRPr>
                    </a:p>
                    <a:p>
                      <a:r>
                        <a:rPr lang="kk-KZ" sz="1400" b="1" kern="1200" dirty="0">
                          <a:solidFill>
                            <a:schemeClr val="lt1"/>
                          </a:solidFill>
                          <a:latin typeface="Times New Roman" pitchFamily="18" charset="0"/>
                          <a:ea typeface="+mn-ea"/>
                          <a:cs typeface="Times New Roman" pitchFamily="18" charset="0"/>
                        </a:rPr>
                        <a:t>Емханаға тіркелген, бірақ тұрғылықты жері бойынша тұрмайтын (басқа ауданға, облысқа, шет елге көшіп кеткен) азаматтар – 24.</a:t>
                      </a:r>
                      <a:endParaRPr lang="ru-RU" sz="1400" b="1" kern="1200" dirty="0">
                        <a:solidFill>
                          <a:schemeClr val="lt1"/>
                        </a:solidFill>
                        <a:latin typeface="Times New Roman" pitchFamily="18" charset="0"/>
                        <a:ea typeface="+mn-ea"/>
                        <a:cs typeface="Times New Roman" pitchFamily="18" charset="0"/>
                      </a:endParaRPr>
                    </a:p>
                  </a:txBody>
                  <a:tcPr/>
                </a:tc>
                <a:extLst>
                  <a:ext uri="{0D108BD9-81ED-4DB2-BD59-A6C34878D82A}">
                    <a16:rowId xmlns:a16="http://schemas.microsoft.com/office/drawing/2014/main" xmlns="" val="4188234856"/>
                  </a:ext>
                </a:extLst>
              </a:tr>
            </a:tbl>
          </a:graphicData>
        </a:graphic>
      </p:graphicFrame>
      <p:sp>
        <p:nvSpPr>
          <p:cNvPr id="5" name="TextBox 4"/>
          <p:cNvSpPr txBox="1"/>
          <p:nvPr/>
        </p:nvSpPr>
        <p:spPr>
          <a:xfrm>
            <a:off x="683568" y="0"/>
            <a:ext cx="8072494" cy="646331"/>
          </a:xfrm>
          <a:prstGeom prst="rect">
            <a:avLst/>
          </a:prstGeom>
          <a:noFill/>
        </p:spPr>
        <p:txBody>
          <a:bodyPr wrap="square" rtlCol="0">
            <a:spAutoFit/>
          </a:bodyPr>
          <a:lstStyle/>
          <a:p>
            <a:pPr algn="ctr"/>
            <a:r>
              <a:rPr lang="kk-KZ" b="1" i="1" dirty="0">
                <a:solidFill>
                  <a:srgbClr val="FF0000"/>
                </a:solidFill>
                <a:latin typeface="Times New Roman" pitchFamily="18" charset="0"/>
                <a:cs typeface="Times New Roman" pitchFamily="18" charset="0"/>
              </a:rPr>
              <a:t>Міндетті әлеуметтік медициналық сақтандыру жүйесі бойынша </a:t>
            </a:r>
            <a:r>
              <a:rPr lang="kk-KZ" b="1" i="1" dirty="0" smtClean="0">
                <a:solidFill>
                  <a:srgbClr val="FF0000"/>
                </a:solidFill>
                <a:latin typeface="Times New Roman" pitchFamily="18" charset="0"/>
                <a:cs typeface="Times New Roman" pitchFamily="18" charset="0"/>
              </a:rPr>
              <a:t>мәліметтер</a:t>
            </a:r>
            <a:endParaRPr lang="ru-RU" b="1" i="1" dirty="0">
              <a:solidFill>
                <a:srgbClr val="FF0000"/>
              </a:solidFill>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extLst>
              <p:ext uri="{D42A27DB-BD31-4B8C-83A1-F6EECF244321}">
                <p14:modId xmlns:p14="http://schemas.microsoft.com/office/powerpoint/2010/main" val="2995185375"/>
              </p:ext>
            </p:extLst>
          </p:nvPr>
        </p:nvGraphicFramePr>
        <p:xfrm>
          <a:off x="1143000" y="857249"/>
          <a:ext cx="6858000" cy="5709436"/>
        </p:xfrm>
        <a:graphic>
          <a:graphicData uri="http://schemas.openxmlformats.org/drawingml/2006/table">
            <a:tbl>
              <a:tblPr firstRow="1" bandRow="1">
                <a:tableStyleId>{5C22544A-7EE6-4342-B048-85BDC9FD1C3A}</a:tableStyleId>
              </a:tblPr>
              <a:tblGrid>
                <a:gridCol w="3429000"/>
                <a:gridCol w="3429000"/>
              </a:tblGrid>
              <a:tr h="744107">
                <a:tc gridSpan="2">
                  <a:txBody>
                    <a:bodyPr/>
                    <a:lstStyle/>
                    <a:p>
                      <a:pPr algn="ctr"/>
                      <a:r>
                        <a:rPr lang="kk-KZ" sz="2400" b="1" dirty="0" smtClean="0">
                          <a:solidFill>
                            <a:schemeClr val="tx1"/>
                          </a:solidFill>
                          <a:latin typeface="Times New Roman" pitchFamily="18" charset="0"/>
                          <a:cs typeface="Times New Roman" pitchFamily="18" charset="0"/>
                        </a:rPr>
                        <a:t>Уг бойынша Сандық көреткіштері</a:t>
                      </a:r>
                      <a:endParaRPr lang="ru-RU" sz="2400" b="1" dirty="0">
                        <a:solidFill>
                          <a:schemeClr val="tx1"/>
                        </a:solidFill>
                        <a:latin typeface="Times New Roman" pitchFamily="18" charset="0"/>
                        <a:cs typeface="Times New Roman" pitchFamily="18" charset="0"/>
                      </a:endParaRPr>
                    </a:p>
                  </a:txBody>
                  <a:tcPr marL="68580" marR="68580" marT="34290" marB="34290"/>
                </a:tc>
                <a:tc hMerge="1">
                  <a:txBody>
                    <a:bodyPr/>
                    <a:lstStyle/>
                    <a:p>
                      <a:endParaRPr lang="ru-RU" dirty="0"/>
                    </a:p>
                  </a:txBody>
                  <a:tcPr/>
                </a:tc>
              </a:tr>
              <a:tr h="295304">
                <a:tc>
                  <a:txBody>
                    <a:bodyPr/>
                    <a:lstStyle/>
                    <a:p>
                      <a:r>
                        <a:rPr lang="kk-KZ" sz="1100" b="1" dirty="0" smtClean="0">
                          <a:latin typeface="Times New Roman" pitchFamily="18" charset="0"/>
                          <a:cs typeface="Times New Roman" pitchFamily="18" charset="0"/>
                        </a:rPr>
                        <a:t>Барлық сотталушылар саны</a:t>
                      </a:r>
                      <a:endParaRPr lang="ru-RU" sz="1100" b="1" dirty="0">
                        <a:latin typeface="Times New Roman" pitchFamily="18" charset="0"/>
                        <a:cs typeface="Times New Roman" pitchFamily="18" charset="0"/>
                      </a:endParaRPr>
                    </a:p>
                  </a:txBody>
                  <a:tcPr marL="68580" marR="68580" marT="34290" marB="34290"/>
                </a:tc>
                <a:tc>
                  <a:txBody>
                    <a:bodyPr/>
                    <a:lstStyle/>
                    <a:p>
                      <a:r>
                        <a:rPr lang="en-US" sz="1100" b="1" dirty="0" smtClean="0">
                          <a:latin typeface="Times New Roman" pitchFamily="18" charset="0"/>
                          <a:cs typeface="Times New Roman" pitchFamily="18" charset="0"/>
                        </a:rPr>
                        <a:t>304</a:t>
                      </a:r>
                      <a:endParaRPr lang="ru-RU" sz="1100" b="1" dirty="0">
                        <a:latin typeface="Times New Roman" pitchFamily="18" charset="0"/>
                        <a:cs typeface="Times New Roman" pitchFamily="18" charset="0"/>
                      </a:endParaRPr>
                    </a:p>
                  </a:txBody>
                  <a:tcPr marL="68580" marR="68580" marT="34290" marB="34290"/>
                </a:tc>
              </a:tr>
              <a:tr h="1188720">
                <a:tc>
                  <a:txBody>
                    <a:bodyPr/>
                    <a:lstStyle/>
                    <a:p>
                      <a:r>
                        <a:rPr lang="kk-KZ" sz="1100" b="1" dirty="0" smtClean="0">
                          <a:latin typeface="Times New Roman" pitchFamily="18" charset="0"/>
                          <a:cs typeface="Times New Roman" pitchFamily="18" charset="0"/>
                        </a:rPr>
                        <a:t>Диспансерлік  бақылауда барлығы:</a:t>
                      </a:r>
                    </a:p>
                    <a:p>
                      <a:pPr marL="0" marR="0" indent="0" algn="l" defTabSz="914400" rtl="0" eaLnBrk="1" fontAlgn="auto" latinLnBrk="0" hangingPunct="1">
                        <a:lnSpc>
                          <a:spcPct val="100000"/>
                        </a:lnSpc>
                        <a:spcBef>
                          <a:spcPts val="0"/>
                        </a:spcBef>
                        <a:spcAft>
                          <a:spcPts val="0"/>
                        </a:spcAft>
                        <a:buClrTx/>
                        <a:buSzTx/>
                        <a:buFontTx/>
                        <a:buNone/>
                        <a:tabLst/>
                        <a:defRPr/>
                      </a:pPr>
                      <a:endParaRPr lang="kk-KZ" sz="11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kk-KZ" sz="1100" b="1" dirty="0" smtClean="0">
                          <a:latin typeface="Times New Roman" pitchFamily="18" charset="0"/>
                          <a:cs typeface="Times New Roman" pitchFamily="18" charset="0"/>
                        </a:rPr>
                        <a:t>Қан</a:t>
                      </a:r>
                      <a:r>
                        <a:rPr lang="kk-KZ" sz="1100" b="1" baseline="0" dirty="0" smtClean="0">
                          <a:latin typeface="Times New Roman" pitchFamily="18" charset="0"/>
                          <a:cs typeface="Times New Roman" pitchFamily="18" charset="0"/>
                        </a:rPr>
                        <a:t> айналым жүйесі аурулары бойынша</a:t>
                      </a:r>
                    </a:p>
                    <a:p>
                      <a:pPr marL="0" marR="0" indent="0" algn="l" defTabSz="914400" rtl="0" eaLnBrk="1" fontAlgn="auto" latinLnBrk="0" hangingPunct="1">
                        <a:lnSpc>
                          <a:spcPct val="100000"/>
                        </a:lnSpc>
                        <a:spcBef>
                          <a:spcPts val="0"/>
                        </a:spcBef>
                        <a:spcAft>
                          <a:spcPts val="0"/>
                        </a:spcAft>
                        <a:buClrTx/>
                        <a:buSzTx/>
                        <a:buFontTx/>
                        <a:buNone/>
                        <a:tabLst/>
                        <a:defRPr/>
                      </a:pPr>
                      <a:r>
                        <a:rPr lang="kk-KZ" sz="1100" b="1" baseline="0" dirty="0" smtClean="0">
                          <a:latin typeface="Times New Roman" pitchFamily="18" charset="0"/>
                          <a:cs typeface="Times New Roman" pitchFamily="18" charset="0"/>
                        </a:rPr>
                        <a:t>Эндокриндік аурулар бойынша</a:t>
                      </a:r>
                    </a:p>
                    <a:p>
                      <a:pPr marL="0" marR="0" indent="0" algn="l" defTabSz="914400" rtl="0" eaLnBrk="1" fontAlgn="auto" latinLnBrk="0" hangingPunct="1">
                        <a:lnSpc>
                          <a:spcPct val="100000"/>
                        </a:lnSpc>
                        <a:spcBef>
                          <a:spcPts val="0"/>
                        </a:spcBef>
                        <a:spcAft>
                          <a:spcPts val="0"/>
                        </a:spcAft>
                        <a:buClrTx/>
                        <a:buSzTx/>
                        <a:buFontTx/>
                        <a:buNone/>
                        <a:tabLst/>
                        <a:defRPr/>
                      </a:pPr>
                      <a:r>
                        <a:rPr lang="kk-KZ" sz="1100" b="1" baseline="0" dirty="0" smtClean="0">
                          <a:latin typeface="Times New Roman" pitchFamily="18" charset="0"/>
                          <a:cs typeface="Times New Roman" pitchFamily="18" charset="0"/>
                        </a:rPr>
                        <a:t>Онкологиялық аурулар бойынша</a:t>
                      </a:r>
                    </a:p>
                    <a:p>
                      <a:pPr marL="0" marR="0" indent="0" algn="l" defTabSz="914400" rtl="0" eaLnBrk="1" fontAlgn="auto" latinLnBrk="0" hangingPunct="1">
                        <a:lnSpc>
                          <a:spcPct val="100000"/>
                        </a:lnSpc>
                        <a:spcBef>
                          <a:spcPts val="0"/>
                        </a:spcBef>
                        <a:spcAft>
                          <a:spcPts val="0"/>
                        </a:spcAft>
                        <a:buClrTx/>
                        <a:buSzTx/>
                        <a:buFontTx/>
                        <a:buNone/>
                        <a:tabLst/>
                        <a:defRPr/>
                      </a:pPr>
                      <a:r>
                        <a:rPr lang="kk-KZ" sz="1100" b="1" baseline="0" dirty="0" smtClean="0">
                          <a:latin typeface="Times New Roman" pitchFamily="18" charset="0"/>
                          <a:cs typeface="Times New Roman" pitchFamily="18" charset="0"/>
                        </a:rPr>
                        <a:t>Басқа аурулар бойынша</a:t>
                      </a:r>
                    </a:p>
                    <a:p>
                      <a:pPr marL="0" marR="0" indent="0" algn="l" defTabSz="914400" rtl="0" eaLnBrk="1" fontAlgn="auto" latinLnBrk="0" hangingPunct="1">
                        <a:lnSpc>
                          <a:spcPct val="100000"/>
                        </a:lnSpc>
                        <a:spcBef>
                          <a:spcPts val="0"/>
                        </a:spcBef>
                        <a:spcAft>
                          <a:spcPts val="0"/>
                        </a:spcAft>
                        <a:buClrTx/>
                        <a:buSzTx/>
                        <a:buFontTx/>
                        <a:buNone/>
                        <a:tabLst/>
                        <a:defRPr/>
                      </a:pPr>
                      <a:r>
                        <a:rPr lang="kk-KZ" sz="1100" b="1" baseline="0" dirty="0" smtClean="0">
                          <a:latin typeface="Times New Roman" pitchFamily="18" charset="0"/>
                          <a:cs typeface="Times New Roman" pitchFamily="18" charset="0"/>
                        </a:rPr>
                        <a:t> </a:t>
                      </a:r>
                      <a:endParaRPr lang="kk-KZ" sz="1100" b="1" dirty="0" smtClean="0">
                        <a:latin typeface="Times New Roman" pitchFamily="18" charset="0"/>
                        <a:cs typeface="Times New Roman" pitchFamily="18" charset="0"/>
                      </a:endParaRPr>
                    </a:p>
                  </a:txBody>
                  <a:tcPr marL="68580" marR="68580" marT="34290" marB="34290"/>
                </a:tc>
                <a:tc>
                  <a:txBody>
                    <a:bodyPr/>
                    <a:lstStyle/>
                    <a:p>
                      <a:r>
                        <a:rPr lang="en-US" sz="1100" b="1" dirty="0" smtClean="0">
                          <a:latin typeface="Times New Roman" pitchFamily="18" charset="0"/>
                          <a:cs typeface="Times New Roman" pitchFamily="18" charset="0"/>
                        </a:rPr>
                        <a:t>62</a:t>
                      </a:r>
                      <a:endParaRPr lang="kk-KZ" sz="1100" b="1" dirty="0" smtClean="0">
                        <a:latin typeface="Times New Roman" pitchFamily="18" charset="0"/>
                        <a:cs typeface="Times New Roman" pitchFamily="18" charset="0"/>
                      </a:endParaRPr>
                    </a:p>
                    <a:p>
                      <a:endParaRPr lang="kk-KZ" sz="1100" b="1" dirty="0" smtClean="0">
                        <a:latin typeface="Times New Roman" pitchFamily="18" charset="0"/>
                        <a:cs typeface="Times New Roman" pitchFamily="18" charset="0"/>
                      </a:endParaRPr>
                    </a:p>
                    <a:p>
                      <a:r>
                        <a:rPr lang="en-US" sz="1100" b="1" dirty="0" smtClean="0">
                          <a:latin typeface="Times New Roman" pitchFamily="18" charset="0"/>
                          <a:cs typeface="Times New Roman" pitchFamily="18" charset="0"/>
                        </a:rPr>
                        <a:t>36</a:t>
                      </a:r>
                      <a:endParaRPr lang="kk-KZ" sz="1100" b="1" dirty="0" smtClean="0">
                        <a:latin typeface="Times New Roman" pitchFamily="18" charset="0"/>
                        <a:cs typeface="Times New Roman" pitchFamily="18" charset="0"/>
                      </a:endParaRPr>
                    </a:p>
                    <a:p>
                      <a:r>
                        <a:rPr lang="en-US" sz="1100" b="1" dirty="0" smtClean="0">
                          <a:latin typeface="Times New Roman" pitchFamily="18" charset="0"/>
                          <a:cs typeface="Times New Roman" pitchFamily="18" charset="0"/>
                        </a:rPr>
                        <a:t>23</a:t>
                      </a:r>
                      <a:endParaRPr lang="kk-KZ" sz="1100" b="1" dirty="0" smtClean="0">
                        <a:latin typeface="Times New Roman" pitchFamily="18" charset="0"/>
                        <a:cs typeface="Times New Roman" pitchFamily="18" charset="0"/>
                      </a:endParaRPr>
                    </a:p>
                    <a:p>
                      <a:r>
                        <a:rPr lang="en-US" sz="1100" b="1" dirty="0" smtClean="0">
                          <a:latin typeface="Times New Roman" pitchFamily="18" charset="0"/>
                          <a:cs typeface="Times New Roman" pitchFamily="18" charset="0"/>
                        </a:rPr>
                        <a:t>2</a:t>
                      </a:r>
                      <a:endParaRPr lang="kk-KZ" sz="1100" b="1" dirty="0" smtClean="0">
                        <a:latin typeface="Times New Roman" pitchFamily="18" charset="0"/>
                        <a:cs typeface="Times New Roman" pitchFamily="18" charset="0"/>
                      </a:endParaRPr>
                    </a:p>
                    <a:p>
                      <a:r>
                        <a:rPr lang="en-US" sz="1100" b="1" dirty="0" smtClean="0">
                          <a:latin typeface="Times New Roman" pitchFamily="18" charset="0"/>
                          <a:cs typeface="Times New Roman" pitchFamily="18" charset="0"/>
                        </a:rPr>
                        <a:t>1</a:t>
                      </a:r>
                      <a:endParaRPr lang="kk-KZ" sz="1100" b="1" dirty="0" smtClean="0">
                        <a:latin typeface="Times New Roman" pitchFamily="18" charset="0"/>
                        <a:cs typeface="Times New Roman" pitchFamily="18" charset="0"/>
                      </a:endParaRPr>
                    </a:p>
                  </a:txBody>
                  <a:tcPr marL="68580" marR="68580" marT="34290" marB="34290"/>
                </a:tc>
              </a:tr>
              <a:tr h="5043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100" b="1" dirty="0" smtClean="0">
                          <a:latin typeface="Times New Roman" pitchFamily="18" charset="0"/>
                          <a:cs typeface="Times New Roman" pitchFamily="18" charset="0"/>
                        </a:rPr>
                        <a:t>Диспансерлік</a:t>
                      </a:r>
                      <a:r>
                        <a:rPr lang="kk-KZ" sz="1100" b="1" baseline="0" dirty="0" smtClean="0">
                          <a:latin typeface="Times New Roman" pitchFamily="18" charset="0"/>
                          <a:cs typeface="Times New Roman" pitchFamily="18" charset="0"/>
                        </a:rPr>
                        <a:t> бақылаудағы науқастарды дәрі дәрмекпен қамтылуы</a:t>
                      </a:r>
                      <a:endParaRPr lang="ru-RU" sz="1100" b="1" dirty="0" smtClean="0">
                        <a:latin typeface="Times New Roman" pitchFamily="18" charset="0"/>
                        <a:cs typeface="Times New Roman" pitchFamily="18" charset="0"/>
                      </a:endParaRP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100" b="1" dirty="0" smtClean="0">
                          <a:latin typeface="Times New Roman" pitchFamily="18" charset="0"/>
                          <a:cs typeface="Times New Roman" pitchFamily="18" charset="0"/>
                        </a:rPr>
                        <a:t>100%</a:t>
                      </a:r>
                      <a:endParaRPr lang="ru-RU" sz="1100" b="1" dirty="0" smtClean="0">
                        <a:latin typeface="Times New Roman" pitchFamily="18" charset="0"/>
                        <a:cs typeface="Times New Roman" pitchFamily="18" charset="0"/>
                      </a:endParaRPr>
                    </a:p>
                    <a:p>
                      <a:endParaRPr lang="kk-KZ" sz="1100" b="1" dirty="0" smtClean="0">
                        <a:latin typeface="Times New Roman" pitchFamily="18" charset="0"/>
                        <a:cs typeface="Times New Roman" pitchFamily="18" charset="0"/>
                      </a:endParaRPr>
                    </a:p>
                  </a:txBody>
                  <a:tcPr marL="68580" marR="68580" marT="34290" marB="34290"/>
                </a:tc>
              </a:tr>
              <a:tr h="708660">
                <a:tc>
                  <a:txBody>
                    <a:bodyPr/>
                    <a:lstStyle/>
                    <a:p>
                      <a:r>
                        <a:rPr lang="kk-KZ" sz="1100" b="1" dirty="0" smtClean="0">
                          <a:latin typeface="Times New Roman" pitchFamily="18" charset="0"/>
                          <a:cs typeface="Times New Roman" pitchFamily="18" charset="0"/>
                        </a:rPr>
                        <a:t>Мүгедектігі бар науқастар </a:t>
                      </a:r>
                      <a:endParaRPr lang="ru-RU" sz="1100" b="1" dirty="0">
                        <a:latin typeface="Times New Roman" pitchFamily="18" charset="0"/>
                        <a:cs typeface="Times New Roman" pitchFamily="18" charset="0"/>
                      </a:endParaRPr>
                    </a:p>
                  </a:txBody>
                  <a:tcPr marL="68580" marR="68580" marT="34290" marB="34290"/>
                </a:tc>
                <a:tc>
                  <a:txBody>
                    <a:bodyPr/>
                    <a:lstStyle/>
                    <a:p>
                      <a:r>
                        <a:rPr lang="en-US" sz="1100" b="1" dirty="0" smtClean="0">
                          <a:latin typeface="Times New Roman" pitchFamily="18" charset="0"/>
                          <a:cs typeface="Times New Roman" pitchFamily="18" charset="0"/>
                        </a:rPr>
                        <a:t>4</a:t>
                      </a:r>
                      <a:r>
                        <a:rPr lang="kk-KZ" sz="1100" b="1" dirty="0" smtClean="0">
                          <a:latin typeface="Times New Roman" pitchFamily="18" charset="0"/>
                          <a:cs typeface="Times New Roman" pitchFamily="18" charset="0"/>
                        </a:rPr>
                        <a:t> </a:t>
                      </a:r>
                      <a:r>
                        <a:rPr lang="kk-KZ" sz="1100" b="1" baseline="0" dirty="0" smtClean="0">
                          <a:latin typeface="Times New Roman" pitchFamily="18" charset="0"/>
                          <a:cs typeface="Times New Roman" pitchFamily="18" charset="0"/>
                        </a:rPr>
                        <a:t>             </a:t>
                      </a:r>
                    </a:p>
                    <a:p>
                      <a:r>
                        <a:rPr lang="kk-KZ" sz="1100" b="1" baseline="0" dirty="0" smtClean="0">
                          <a:latin typeface="Times New Roman" pitchFamily="18" charset="0"/>
                          <a:cs typeface="Times New Roman" pitchFamily="18" charset="0"/>
                        </a:rPr>
                        <a:t>1 көз ауруы </a:t>
                      </a:r>
                    </a:p>
                    <a:p>
                      <a:r>
                        <a:rPr lang="en-US" sz="1100" b="1" baseline="0" dirty="0" smtClean="0">
                          <a:latin typeface="Times New Roman" pitchFamily="18" charset="0"/>
                          <a:cs typeface="Times New Roman" pitchFamily="18" charset="0"/>
                        </a:rPr>
                        <a:t>2</a:t>
                      </a:r>
                      <a:r>
                        <a:rPr lang="kk-KZ" sz="1100" b="1" baseline="0" dirty="0" smtClean="0">
                          <a:latin typeface="Times New Roman" pitchFamily="18" charset="0"/>
                          <a:cs typeface="Times New Roman" pitchFamily="18" charset="0"/>
                        </a:rPr>
                        <a:t> омыртқаға операциядан кейінгі</a:t>
                      </a:r>
                    </a:p>
                    <a:p>
                      <a:r>
                        <a:rPr lang="kk-KZ" sz="1100" b="1" baseline="0" dirty="0" smtClean="0">
                          <a:latin typeface="Times New Roman" pitchFamily="18" charset="0"/>
                          <a:cs typeface="Times New Roman" pitchFamily="18" charset="0"/>
                        </a:rPr>
                        <a:t>1 Коксартроз</a:t>
                      </a:r>
                    </a:p>
                  </a:txBody>
                  <a:tcPr marL="68580" marR="68580" marT="34290" marB="34290"/>
                </a:tc>
              </a:tr>
              <a:tr h="396297">
                <a:tc>
                  <a:txBody>
                    <a:bodyPr/>
                    <a:lstStyle/>
                    <a:p>
                      <a:r>
                        <a:rPr lang="ru-RU" sz="1100" b="1" dirty="0" err="1" smtClean="0">
                          <a:latin typeface="Times New Roman" pitchFamily="18" charset="0"/>
                          <a:cs typeface="Times New Roman" pitchFamily="18" charset="0"/>
                        </a:rPr>
                        <a:t>Денсаулы</a:t>
                      </a:r>
                      <a:r>
                        <a:rPr lang="kk-KZ" sz="1100" b="1" dirty="0" smtClean="0">
                          <a:latin typeface="Times New Roman" pitchFamily="18" charset="0"/>
                          <a:cs typeface="Times New Roman" pitchFamily="18" charset="0"/>
                        </a:rPr>
                        <a:t>ғы</a:t>
                      </a:r>
                      <a:r>
                        <a:rPr lang="kk-KZ" sz="1100" b="1" baseline="0" dirty="0" smtClean="0">
                          <a:latin typeface="Times New Roman" pitchFamily="18" charset="0"/>
                          <a:cs typeface="Times New Roman" pitchFamily="18" charset="0"/>
                        </a:rPr>
                        <a:t> бойынша жұмысқа жарамсыздық және физикалық жүктеуді шектеуді қажет етеін науқастар </a:t>
                      </a:r>
                      <a:endParaRPr lang="ru-RU" sz="1100" b="1" dirty="0">
                        <a:latin typeface="Times New Roman" pitchFamily="18" charset="0"/>
                        <a:cs typeface="Times New Roman" pitchFamily="18" charset="0"/>
                      </a:endParaRPr>
                    </a:p>
                  </a:txBody>
                  <a:tcPr marL="68580" marR="68580" marT="34290" marB="34290"/>
                </a:tc>
                <a:tc>
                  <a:txBody>
                    <a:bodyPr/>
                    <a:lstStyle/>
                    <a:p>
                      <a:r>
                        <a:rPr lang="kk-KZ" sz="1100" b="1" dirty="0" smtClean="0">
                          <a:latin typeface="Times New Roman" pitchFamily="18" charset="0"/>
                          <a:cs typeface="Times New Roman" pitchFamily="18" charset="0"/>
                        </a:rPr>
                        <a:t>24</a:t>
                      </a:r>
                      <a:endParaRPr lang="ru-RU" sz="1100" b="1" dirty="0">
                        <a:latin typeface="Times New Roman" pitchFamily="18" charset="0"/>
                        <a:cs typeface="Times New Roman" pitchFamily="18" charset="0"/>
                      </a:endParaRPr>
                    </a:p>
                  </a:txBody>
                  <a:tcPr marL="68580" marR="68580" marT="34290" marB="34290"/>
                </a:tc>
              </a:tr>
              <a:tr h="5486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100" b="1" dirty="0" smtClean="0">
                          <a:latin typeface="Times New Roman" pitchFamily="18" charset="0"/>
                          <a:cs typeface="Times New Roman" pitchFamily="18" charset="0"/>
                        </a:rPr>
                        <a:t>Бейінді мамадардың кеңесіне және тексерулерге шығарулар </a:t>
                      </a:r>
                      <a:endParaRPr lang="ru-RU" sz="1100" b="1" dirty="0" smtClean="0">
                        <a:latin typeface="Times New Roman" pitchFamily="18" charset="0"/>
                        <a:cs typeface="Times New Roman" pitchFamily="18" charset="0"/>
                      </a:endParaRPr>
                    </a:p>
                    <a:p>
                      <a:endParaRPr lang="ru-RU" sz="1100" b="1" dirty="0">
                        <a:latin typeface="Times New Roman" pitchFamily="18" charset="0"/>
                        <a:cs typeface="Times New Roman" pitchFamily="18" charset="0"/>
                      </a:endParaRPr>
                    </a:p>
                  </a:txBody>
                  <a:tcPr marL="68580" marR="68580" marT="34290" marB="34290"/>
                </a:tc>
                <a:tc>
                  <a:txBody>
                    <a:bodyPr/>
                    <a:lstStyle/>
                    <a:p>
                      <a:r>
                        <a:rPr lang="kk-KZ" sz="1100" b="1" dirty="0" smtClean="0">
                          <a:latin typeface="Times New Roman" pitchFamily="18" charset="0"/>
                          <a:cs typeface="Times New Roman" pitchFamily="18" charset="0"/>
                        </a:rPr>
                        <a:t>180</a:t>
                      </a:r>
                      <a:endParaRPr lang="ru-RU" sz="1100" b="1" dirty="0">
                        <a:latin typeface="Times New Roman" pitchFamily="18" charset="0"/>
                        <a:cs typeface="Times New Roman" pitchFamily="18" charset="0"/>
                      </a:endParaRPr>
                    </a:p>
                  </a:txBody>
                  <a:tcPr marL="68580" marR="68580" marT="34290" marB="34290"/>
                </a:tc>
              </a:tr>
              <a:tr h="373278">
                <a:tc>
                  <a:txBody>
                    <a:bodyPr/>
                    <a:lstStyle/>
                    <a:p>
                      <a:r>
                        <a:rPr lang="kk-KZ" sz="1100" b="1" dirty="0" smtClean="0">
                          <a:latin typeface="Times New Roman" pitchFamily="18" charset="0"/>
                          <a:cs typeface="Times New Roman" pitchFamily="18" charset="0"/>
                        </a:rPr>
                        <a:t>Тәуліктік стационарда</a:t>
                      </a:r>
                      <a:r>
                        <a:rPr lang="kk-KZ" sz="1100" b="1" baseline="0" dirty="0" smtClean="0">
                          <a:latin typeface="Times New Roman" pitchFamily="18" charset="0"/>
                          <a:cs typeface="Times New Roman" pitchFamily="18" charset="0"/>
                        </a:rPr>
                        <a:t> ем алғандар </a:t>
                      </a:r>
                      <a:endParaRPr lang="ru-RU" sz="1100" b="1" dirty="0">
                        <a:latin typeface="Times New Roman" pitchFamily="18" charset="0"/>
                        <a:cs typeface="Times New Roman" pitchFamily="18" charset="0"/>
                      </a:endParaRPr>
                    </a:p>
                  </a:txBody>
                  <a:tcPr marL="68580" marR="68580" marT="34290" marB="34290"/>
                </a:tc>
                <a:tc>
                  <a:txBody>
                    <a:bodyPr/>
                    <a:lstStyle/>
                    <a:p>
                      <a:r>
                        <a:rPr lang="kk-KZ" sz="1100" b="1" dirty="0" smtClean="0">
                          <a:latin typeface="Times New Roman" pitchFamily="18" charset="0"/>
                          <a:cs typeface="Times New Roman" pitchFamily="18" charset="0"/>
                        </a:rPr>
                        <a:t>16</a:t>
                      </a:r>
                      <a:endParaRPr lang="ru-RU" sz="1100" b="1" dirty="0">
                        <a:latin typeface="Times New Roman" pitchFamily="18" charset="0"/>
                        <a:cs typeface="Times New Roman" pitchFamily="18" charset="0"/>
                      </a:endParaRPr>
                    </a:p>
                  </a:txBody>
                  <a:tcPr marL="68580" marR="68580" marT="34290" marB="34290"/>
                </a:tc>
              </a:tr>
              <a:tr h="668191">
                <a:tc>
                  <a:txBody>
                    <a:bodyPr/>
                    <a:lstStyle/>
                    <a:p>
                      <a:r>
                        <a:rPr lang="kk-KZ" sz="1100" b="1" dirty="0" smtClean="0">
                          <a:latin typeface="Times New Roman" pitchFamily="18" charset="0"/>
                          <a:cs typeface="Times New Roman" pitchFamily="18" charset="0"/>
                        </a:rPr>
                        <a:t>Күндізгі стационарда ем алғандар</a:t>
                      </a:r>
                      <a:endParaRPr lang="ru-RU" sz="1100" b="1" dirty="0">
                        <a:latin typeface="Times New Roman" pitchFamily="18" charset="0"/>
                        <a:cs typeface="Times New Roman" pitchFamily="18" charset="0"/>
                      </a:endParaRPr>
                    </a:p>
                  </a:txBody>
                  <a:tcPr marL="68580" marR="68580" marT="34290" marB="34290"/>
                </a:tc>
                <a:tc>
                  <a:txBody>
                    <a:bodyPr/>
                    <a:lstStyle/>
                    <a:p>
                      <a:r>
                        <a:rPr lang="kk-KZ" sz="1100" b="1" dirty="0" smtClean="0">
                          <a:latin typeface="Times New Roman" pitchFamily="18" charset="0"/>
                          <a:cs typeface="Times New Roman" pitchFamily="18" charset="0"/>
                        </a:rPr>
                        <a:t>78</a:t>
                      </a:r>
                      <a:endParaRPr lang="ru-RU" sz="1100" b="1" dirty="0">
                        <a:latin typeface="Times New Roman" pitchFamily="18" charset="0"/>
                        <a:cs typeface="Times New Roman" pitchFamily="18" charset="0"/>
                      </a:endParaRPr>
                    </a:p>
                  </a:txBody>
                  <a:tcPr marL="68580" marR="68580" marT="34290" marB="34290"/>
                </a:tc>
              </a:tr>
            </a:tbl>
          </a:graphicData>
        </a:graphic>
      </p:graphicFrame>
    </p:spTree>
    <p:extLst>
      <p:ext uri="{BB962C8B-B14F-4D97-AF65-F5344CB8AC3E}">
        <p14:creationId xmlns:p14="http://schemas.microsoft.com/office/powerpoint/2010/main" val="3666756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5008" y="2786058"/>
            <a:ext cx="2928958" cy="1714512"/>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ru-RU" sz="2400" b="1" dirty="0">
                <a:solidFill>
                  <a:srgbClr val="FF0000"/>
                </a:solidFill>
                <a:latin typeface="Times New Roman" pitchFamily="18" charset="0"/>
                <a:cs typeface="Times New Roman" pitchFamily="18" charset="0"/>
              </a:rPr>
              <a:t>ШЖ</a:t>
            </a:r>
            <a:r>
              <a:rPr lang="kk-KZ" sz="2400" b="1" dirty="0">
                <a:solidFill>
                  <a:srgbClr val="FF0000"/>
                </a:solidFill>
                <a:latin typeface="Times New Roman" pitchFamily="18" charset="0"/>
                <a:cs typeface="Times New Roman" pitchFamily="18" charset="0"/>
              </a:rPr>
              <a:t>Қ КМК </a:t>
            </a:r>
            <a:r>
              <a:rPr lang="en-US" sz="2400" b="1" dirty="0">
                <a:solidFill>
                  <a:srgbClr val="FF0000"/>
                </a:solidFill>
                <a:latin typeface="Times New Roman" pitchFamily="18" charset="0"/>
                <a:cs typeface="Times New Roman" pitchFamily="18" charset="0"/>
              </a:rPr>
              <a:t> </a:t>
            </a:r>
            <a:r>
              <a:rPr lang="ru-RU" sz="2400" b="1" dirty="0">
                <a:solidFill>
                  <a:srgbClr val="FF0000"/>
                </a:solidFill>
                <a:latin typeface="Times New Roman" pitchFamily="18" charset="0"/>
                <a:cs typeface="Times New Roman" pitchFamily="18" charset="0"/>
              </a:rPr>
              <a:t>«Атырау </a:t>
            </a:r>
            <a:r>
              <a:rPr lang="kk-KZ" sz="2400" b="1" dirty="0">
                <a:solidFill>
                  <a:srgbClr val="FF0000"/>
                </a:solidFill>
                <a:latin typeface="Times New Roman" pitchFamily="18" charset="0"/>
                <a:cs typeface="Times New Roman" pitchFamily="18" charset="0"/>
              </a:rPr>
              <a:t>қалалық №7 емхана</a:t>
            </a:r>
            <a:r>
              <a:rPr lang="ru-RU" sz="2400" b="1" dirty="0">
                <a:solidFill>
                  <a:srgbClr val="FF0000"/>
                </a:solidFill>
                <a:latin typeface="Times New Roman" pitchFamily="18" charset="0"/>
                <a:cs typeface="Times New Roman" pitchFamily="18" charset="0"/>
              </a:rPr>
              <a:t>»</a:t>
            </a:r>
          </a:p>
        </p:txBody>
      </p:sp>
      <p:sp>
        <p:nvSpPr>
          <p:cNvPr id="6" name="Стрелка влево 5"/>
          <p:cNvSpPr/>
          <p:nvPr/>
        </p:nvSpPr>
        <p:spPr>
          <a:xfrm rot="1542059">
            <a:off x="3474939" y="1792959"/>
            <a:ext cx="2887290" cy="285752"/>
          </a:xfrm>
          <a:prstGeom prst="leftArrow">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7" name="Стрелка влево 6"/>
          <p:cNvSpPr/>
          <p:nvPr/>
        </p:nvSpPr>
        <p:spPr>
          <a:xfrm rot="1356681">
            <a:off x="2503004" y="2607821"/>
            <a:ext cx="3217674" cy="285752"/>
          </a:xfrm>
          <a:prstGeom prst="leftArrow">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8" name="Стрелка влево 7"/>
          <p:cNvSpPr/>
          <p:nvPr/>
        </p:nvSpPr>
        <p:spPr>
          <a:xfrm>
            <a:off x="2285984" y="3714752"/>
            <a:ext cx="3143272" cy="285752"/>
          </a:xfrm>
          <a:prstGeom prst="leftArrow">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9" name="Стрелка влево 8"/>
          <p:cNvSpPr/>
          <p:nvPr/>
        </p:nvSpPr>
        <p:spPr>
          <a:xfrm rot="20307225">
            <a:off x="2437953" y="4665381"/>
            <a:ext cx="3286148" cy="285752"/>
          </a:xfrm>
          <a:prstGeom prst="leftArrow">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0" name="Стрелка влево 9"/>
          <p:cNvSpPr/>
          <p:nvPr/>
        </p:nvSpPr>
        <p:spPr>
          <a:xfrm rot="19845302">
            <a:off x="5425124" y="5087004"/>
            <a:ext cx="2136684" cy="285752"/>
          </a:xfrm>
          <a:prstGeom prst="leftArrow">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1" name="Прямоугольник 10"/>
          <p:cNvSpPr/>
          <p:nvPr/>
        </p:nvSpPr>
        <p:spPr>
          <a:xfrm>
            <a:off x="1285852" y="428604"/>
            <a:ext cx="2000264" cy="1214446"/>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400" b="1" dirty="0">
                <a:solidFill>
                  <a:srgbClr val="FF0000"/>
                </a:solidFill>
                <a:latin typeface="Times New Roman" pitchFamily="18" charset="0"/>
                <a:cs typeface="Times New Roman" pitchFamily="18" charset="0"/>
              </a:rPr>
              <a:t>Елшібек </a:t>
            </a:r>
          </a:p>
          <a:p>
            <a:pPr algn="ctr"/>
            <a:r>
              <a:rPr lang="kk-KZ" sz="2400" b="1" dirty="0">
                <a:solidFill>
                  <a:srgbClr val="FF0000"/>
                </a:solidFill>
                <a:latin typeface="Times New Roman" pitchFamily="18" charset="0"/>
                <a:cs typeface="Times New Roman" pitchFamily="18" charset="0"/>
              </a:rPr>
              <a:t>0, 5 – 1 км</a:t>
            </a:r>
            <a:endParaRPr lang="ru-RU" sz="2400" b="1" dirty="0">
              <a:solidFill>
                <a:srgbClr val="FF0000"/>
              </a:solidFill>
              <a:latin typeface="Times New Roman" pitchFamily="18" charset="0"/>
              <a:cs typeface="Times New Roman" pitchFamily="18" charset="0"/>
            </a:endParaRPr>
          </a:p>
        </p:txBody>
      </p:sp>
      <p:sp>
        <p:nvSpPr>
          <p:cNvPr id="12" name="Прямоугольник 11"/>
          <p:cNvSpPr/>
          <p:nvPr/>
        </p:nvSpPr>
        <p:spPr>
          <a:xfrm>
            <a:off x="428596" y="1857364"/>
            <a:ext cx="2000264" cy="1143008"/>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400" b="1" dirty="0">
                <a:solidFill>
                  <a:srgbClr val="FF0000"/>
                </a:solidFill>
                <a:latin typeface="Times New Roman" pitchFamily="18" charset="0"/>
                <a:cs typeface="Times New Roman" pitchFamily="18" charset="0"/>
              </a:rPr>
              <a:t>Ақ депо</a:t>
            </a:r>
          </a:p>
          <a:p>
            <a:pPr algn="ctr"/>
            <a:r>
              <a:rPr lang="kk-KZ" sz="2400" b="1" dirty="0">
                <a:solidFill>
                  <a:srgbClr val="FF0000"/>
                </a:solidFill>
                <a:latin typeface="Times New Roman" pitchFamily="18" charset="0"/>
                <a:cs typeface="Times New Roman" pitchFamily="18" charset="0"/>
              </a:rPr>
              <a:t>2,5 км</a:t>
            </a:r>
            <a:endParaRPr lang="ru-RU" sz="2400" b="1" dirty="0">
              <a:solidFill>
                <a:srgbClr val="FF0000"/>
              </a:solidFill>
              <a:latin typeface="Times New Roman" pitchFamily="18" charset="0"/>
              <a:cs typeface="Times New Roman" pitchFamily="18" charset="0"/>
            </a:endParaRPr>
          </a:p>
        </p:txBody>
      </p:sp>
      <p:sp>
        <p:nvSpPr>
          <p:cNvPr id="13" name="Прямоугольник 12"/>
          <p:cNvSpPr/>
          <p:nvPr/>
        </p:nvSpPr>
        <p:spPr>
          <a:xfrm>
            <a:off x="0" y="3357562"/>
            <a:ext cx="2285984" cy="1285884"/>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400" b="1" dirty="0">
                <a:solidFill>
                  <a:srgbClr val="FF0000"/>
                </a:solidFill>
                <a:latin typeface="Times New Roman" pitchFamily="18" charset="0"/>
                <a:cs typeface="Times New Roman" pitchFamily="18" charset="0"/>
              </a:rPr>
              <a:t>Қара депо</a:t>
            </a:r>
          </a:p>
          <a:p>
            <a:pPr algn="ctr"/>
            <a:r>
              <a:rPr lang="kk-KZ" sz="2400" b="1" dirty="0">
                <a:solidFill>
                  <a:srgbClr val="FF0000"/>
                </a:solidFill>
                <a:latin typeface="Times New Roman" pitchFamily="18" charset="0"/>
                <a:cs typeface="Times New Roman" pitchFamily="18" charset="0"/>
              </a:rPr>
              <a:t>7 км</a:t>
            </a:r>
          </a:p>
          <a:p>
            <a:pPr algn="ctr"/>
            <a:r>
              <a:rPr lang="kk-KZ" sz="1400" b="1" dirty="0">
                <a:solidFill>
                  <a:srgbClr val="FF0000"/>
                </a:solidFill>
                <a:latin typeface="Times New Roman" pitchFamily="18" charset="0"/>
                <a:cs typeface="Times New Roman" pitchFamily="18" charset="0"/>
              </a:rPr>
              <a:t>Дәрігерлік амбулатория салынуда</a:t>
            </a:r>
            <a:endParaRPr lang="ru-RU" sz="1400" b="1" dirty="0">
              <a:solidFill>
                <a:srgbClr val="FF0000"/>
              </a:solidFill>
              <a:latin typeface="Times New Roman" pitchFamily="18" charset="0"/>
              <a:cs typeface="Times New Roman" pitchFamily="18" charset="0"/>
            </a:endParaRPr>
          </a:p>
        </p:txBody>
      </p:sp>
      <p:sp>
        <p:nvSpPr>
          <p:cNvPr id="14" name="Прямоугольник 13"/>
          <p:cNvSpPr/>
          <p:nvPr/>
        </p:nvSpPr>
        <p:spPr>
          <a:xfrm>
            <a:off x="214282" y="5072074"/>
            <a:ext cx="2143140" cy="1500198"/>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400" b="1" dirty="0">
                <a:solidFill>
                  <a:srgbClr val="FF0000"/>
                </a:solidFill>
                <a:latin typeface="Times New Roman" pitchFamily="18" charset="0"/>
                <a:cs typeface="Times New Roman" pitchFamily="18" charset="0"/>
              </a:rPr>
              <a:t>Жайық жағалауы көшелері</a:t>
            </a:r>
          </a:p>
          <a:p>
            <a:pPr algn="ctr"/>
            <a:r>
              <a:rPr lang="kk-KZ" sz="2400" b="1" dirty="0">
                <a:solidFill>
                  <a:srgbClr val="FF0000"/>
                </a:solidFill>
                <a:latin typeface="Times New Roman" pitchFamily="18" charset="0"/>
                <a:cs typeface="Times New Roman" pitchFamily="18" charset="0"/>
              </a:rPr>
              <a:t>3км</a:t>
            </a:r>
            <a:endParaRPr lang="ru-RU" sz="2400" b="1" dirty="0">
              <a:solidFill>
                <a:srgbClr val="FF0000"/>
              </a:solidFill>
              <a:latin typeface="Times New Roman" pitchFamily="18" charset="0"/>
              <a:cs typeface="Times New Roman" pitchFamily="18" charset="0"/>
            </a:endParaRPr>
          </a:p>
        </p:txBody>
      </p:sp>
      <p:sp>
        <p:nvSpPr>
          <p:cNvPr id="15" name="Прямоугольник 14"/>
          <p:cNvSpPr/>
          <p:nvPr/>
        </p:nvSpPr>
        <p:spPr>
          <a:xfrm>
            <a:off x="3143240" y="5429264"/>
            <a:ext cx="2286016" cy="1285884"/>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400" b="1" dirty="0">
                <a:solidFill>
                  <a:srgbClr val="FF0000"/>
                </a:solidFill>
                <a:latin typeface="Times New Roman" pitchFamily="18" charset="0"/>
                <a:cs typeface="Times New Roman" pitchFamily="18" charset="0"/>
              </a:rPr>
              <a:t>Алмагүл ықшам ауданы</a:t>
            </a:r>
          </a:p>
          <a:p>
            <a:pPr algn="ctr"/>
            <a:r>
              <a:rPr lang="kk-KZ" sz="2400" b="1" dirty="0">
                <a:solidFill>
                  <a:srgbClr val="FF0000"/>
                </a:solidFill>
                <a:latin typeface="Times New Roman" pitchFamily="18" charset="0"/>
                <a:cs typeface="Times New Roman" pitchFamily="18" charset="0"/>
              </a:rPr>
              <a:t> 0,5 – 1 км</a:t>
            </a:r>
            <a:endParaRPr lang="ru-RU" sz="2400" b="1" dirty="0">
              <a:solidFill>
                <a:srgbClr val="FF0000"/>
              </a:solidFill>
              <a:latin typeface="Times New Roman" pitchFamily="18" charset="0"/>
              <a:cs typeface="Times New Roman" pitchFamily="18" charset="0"/>
            </a:endParaRPr>
          </a:p>
        </p:txBody>
      </p:sp>
      <p:sp>
        <p:nvSpPr>
          <p:cNvPr id="17" name="Прямоугольник 16"/>
          <p:cNvSpPr/>
          <p:nvPr/>
        </p:nvSpPr>
        <p:spPr>
          <a:xfrm>
            <a:off x="928662" y="0"/>
            <a:ext cx="8470724" cy="461665"/>
          </a:xfrm>
          <a:prstGeom prst="rect">
            <a:avLst/>
          </a:prstGeom>
        </p:spPr>
        <p:txBody>
          <a:bodyPr wrap="square">
            <a:spAutoFit/>
          </a:bodyPr>
          <a:lstStyle/>
          <a:p>
            <a:pPr lvl="0" algn="ctr"/>
            <a:r>
              <a:rPr lang="ru-RU" sz="2400" b="1" cap="all" dirty="0" err="1">
                <a:ln w="9000" cmpd="sng">
                  <a:solidFill>
                    <a:srgbClr val="5DCEAF">
                      <a:shade val="50000"/>
                      <a:satMod val="120000"/>
                    </a:srgb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Емхана</a:t>
            </a:r>
            <a:r>
              <a:rPr lang="ru-RU" sz="2400" b="1" cap="all" dirty="0">
                <a:ln w="9000" cmpd="sng">
                  <a:solidFill>
                    <a:srgbClr val="5DCEAF">
                      <a:shade val="50000"/>
                      <a:satMod val="120000"/>
                    </a:srgb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r>
              <a:rPr lang="ru-RU" sz="2400" b="1" cap="all" dirty="0" err="1">
                <a:ln w="9000" cmpd="sng">
                  <a:solidFill>
                    <a:srgbClr val="5DCEAF">
                      <a:shade val="50000"/>
                      <a:satMod val="120000"/>
                    </a:srgb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аума</a:t>
            </a:r>
            <a:r>
              <a:rPr lang="ru-RU" sz="2400" b="1" cap="all" dirty="0" err="1">
                <a:ln w="9000" cmpd="sng">
                  <a:solidFill>
                    <a:srgbClr val="5DCEAF">
                      <a:shade val="50000"/>
                      <a:satMod val="120000"/>
                    </a:srgbClr>
                  </a:solidFill>
                  <a:prstDash val="solid"/>
                </a:ln>
                <a:solidFill>
                  <a:srgbClr val="F14124"/>
                </a:solidFill>
                <a:effectLst>
                  <a:reflection blurRad="12700" stA="28000" endPos="45000" dist="1000" dir="5400000" sy="-100000" algn="bl" rotWithShape="0"/>
                </a:effectLst>
                <a:latin typeface="Times New Roman" pitchFamily="18" charset="0"/>
                <a:cs typeface="Times New Roman" pitchFamily="18" charset="0"/>
              </a:rPr>
              <a:t>ғы</a:t>
            </a:r>
            <a:endParaRPr lang="ru-RU" sz="1400" b="1" cap="all" dirty="0">
              <a:ln w="9000" cmpd="sng">
                <a:solidFill>
                  <a:srgbClr val="5DCEAF">
                    <a:shade val="50000"/>
                    <a:satMod val="120000"/>
                  </a:srgbClr>
                </a:solidFill>
                <a:prstDash val="solid"/>
              </a:ln>
              <a:solidFill>
                <a:srgbClr val="F14124"/>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6" name="Стрелка влево 15"/>
          <p:cNvSpPr/>
          <p:nvPr/>
        </p:nvSpPr>
        <p:spPr>
          <a:xfrm rot="1134742">
            <a:off x="6485832" y="2111561"/>
            <a:ext cx="1593554" cy="285752"/>
          </a:xfrm>
          <a:prstGeom prst="leftArrow">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8" name="Прямоугольник 17"/>
          <p:cNvSpPr/>
          <p:nvPr/>
        </p:nvSpPr>
        <p:spPr>
          <a:xfrm>
            <a:off x="5214942" y="857232"/>
            <a:ext cx="1857388" cy="928694"/>
          </a:xfrm>
          <a:prstGeom prst="rect">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k-KZ" sz="2400" b="1" dirty="0">
                <a:solidFill>
                  <a:srgbClr val="FF0000"/>
                </a:solidFill>
                <a:latin typeface="Times New Roman" pitchFamily="18" charset="0"/>
                <a:cs typeface="Times New Roman" pitchFamily="18" charset="0"/>
              </a:rPr>
              <a:t>СМП – 136  </a:t>
            </a:r>
          </a:p>
          <a:p>
            <a:pPr algn="ctr"/>
            <a:r>
              <a:rPr lang="kk-KZ" sz="2400" b="1" dirty="0">
                <a:solidFill>
                  <a:srgbClr val="FF0000"/>
                </a:solidFill>
                <a:latin typeface="Times New Roman" pitchFamily="18" charset="0"/>
                <a:cs typeface="Times New Roman" pitchFamily="18" charset="0"/>
              </a:rPr>
              <a:t>3 км</a:t>
            </a:r>
            <a:endParaRPr lang="ru-RU" sz="2400" b="1" dirty="0">
              <a:solidFill>
                <a:srgbClr val="FF0000"/>
              </a:solidFill>
              <a:latin typeface="Times New Roman" pitchFamily="18" charset="0"/>
              <a:cs typeface="Times New Roman" pitchFamily="18" charset="0"/>
            </a:endParaRPr>
          </a:p>
        </p:txBody>
      </p:sp>
      <p:sp>
        <p:nvSpPr>
          <p:cNvPr id="19" name="Прямоугольник 18"/>
          <p:cNvSpPr/>
          <p:nvPr/>
        </p:nvSpPr>
        <p:spPr>
          <a:xfrm flipH="1">
            <a:off x="7429520" y="142852"/>
            <a:ext cx="1071570" cy="369332"/>
          </a:xfrm>
          <a:prstGeom prst="rect">
            <a:avLst/>
          </a:prstGeom>
        </p:spPr>
        <p:txBody>
          <a:bodyPr wrap="square">
            <a:spAutoFit/>
          </a:bodyPr>
          <a:lstStyle/>
          <a:p>
            <a:r>
              <a:rPr lang="ru-RU" dirty="0">
                <a:solidFill>
                  <a:srgbClr val="FF0000"/>
                </a:solidFill>
                <a:latin typeface="Times New Roman" pitchFamily="18" charset="0"/>
                <a:cs typeface="Times New Roman" pitchFamily="18" charset="0"/>
              </a:rPr>
              <a:t>слайд№2</a:t>
            </a:r>
            <a:endParaRPr lang="ru-RU" dirty="0"/>
          </a:p>
        </p:txBody>
      </p:sp>
    </p:spTree>
  </p:cSld>
  <p:clrMapOvr>
    <a:masterClrMapping/>
  </p:clrMapOvr>
  <p:transition>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2976" y="285728"/>
            <a:ext cx="5000660" cy="400110"/>
          </a:xfrm>
          <a:prstGeom prst="rect">
            <a:avLst/>
          </a:prstGeom>
          <a:noFill/>
        </p:spPr>
        <p:txBody>
          <a:bodyPr wrap="square" rtlCol="0">
            <a:spAutoFit/>
          </a:bodyPr>
          <a:lstStyle/>
          <a:p>
            <a:pPr algn="ctr"/>
            <a:r>
              <a:rPr lang="ru-RU" sz="2000" b="1" dirty="0" err="1">
                <a:ln w="1905"/>
                <a:effectLst>
                  <a:innerShdw blurRad="69850" dist="43180" dir="5400000">
                    <a:srgbClr val="000000">
                      <a:alpha val="65000"/>
                    </a:srgbClr>
                  </a:innerShdw>
                </a:effectLst>
                <a:latin typeface="Times New Roman" pitchFamily="18" charset="0"/>
                <a:cs typeface="Times New Roman" pitchFamily="18" charset="0"/>
              </a:rPr>
              <a:t>Ситуациялы</a:t>
            </a:r>
            <a:r>
              <a:rPr lang="kk-KZ" sz="2000" b="1" dirty="0">
                <a:ln w="1905"/>
                <a:effectLst>
                  <a:innerShdw blurRad="69850" dist="43180" dir="5400000">
                    <a:srgbClr val="000000">
                      <a:alpha val="65000"/>
                    </a:srgbClr>
                  </a:innerShdw>
                </a:effectLst>
                <a:latin typeface="Times New Roman" pitchFamily="18" charset="0"/>
                <a:cs typeface="Times New Roman" pitchFamily="18" charset="0"/>
              </a:rPr>
              <a:t>қ орталық </a:t>
            </a:r>
            <a:endParaRPr lang="ru-RU" sz="2000" b="1" dirty="0">
              <a:ln w="1905"/>
              <a:effectLst>
                <a:innerShdw blurRad="69850" dist="43180" dir="5400000">
                  <a:srgbClr val="000000">
                    <a:alpha val="65000"/>
                  </a:srgbClr>
                </a:innerShdw>
              </a:effectLst>
              <a:latin typeface="Times New Roman" pitchFamily="18" charset="0"/>
              <a:cs typeface="Times New Roman" pitchFamily="18" charset="0"/>
            </a:endParaRPr>
          </a:p>
        </p:txBody>
      </p:sp>
      <p:sp>
        <p:nvSpPr>
          <p:cNvPr id="5" name="Прямоугольник 4"/>
          <p:cNvSpPr/>
          <p:nvPr/>
        </p:nvSpPr>
        <p:spPr>
          <a:xfrm>
            <a:off x="4857752" y="857232"/>
            <a:ext cx="3500462" cy="3046988"/>
          </a:xfrm>
          <a:prstGeom prst="rect">
            <a:avLst/>
          </a:prstGeom>
        </p:spPr>
        <p:txBody>
          <a:bodyPr wrap="square">
            <a:spAutoFit/>
          </a:bodyPr>
          <a:lstStyle/>
          <a:p>
            <a:pPr algn="ctr"/>
            <a:r>
              <a:rPr lang="ru-RU" sz="1600" b="1" dirty="0" err="1">
                <a:latin typeface="Times New Roman" pitchFamily="18" charset="0"/>
                <a:cs typeface="Times New Roman" pitchFamily="18" charset="0"/>
              </a:rPr>
              <a:t>Ситуациялық орталықтың мақсаты </a:t>
            </a:r>
            <a:r>
              <a:rPr lang="ru-RU" sz="1600" b="1" dirty="0">
                <a:latin typeface="Times New Roman" pitchFamily="18" charset="0"/>
                <a:cs typeface="Times New Roman" pitchFamily="18" charset="0"/>
              </a:rPr>
              <a:t>– </a:t>
            </a:r>
            <a:r>
              <a:rPr lang="ru-RU" sz="1600" dirty="0" err="1">
                <a:latin typeface="Times New Roman" pitchFamily="18" charset="0"/>
                <a:cs typeface="Times New Roman" pitchFamily="18" charset="0"/>
              </a:rPr>
              <a:t>Медицинаны</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жақындату және қолжетімді ету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Халыққа медициналық көмек көрсетудің сапасы</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тиімділігін</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арттыру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мақсатында медициналық ұйымдардың қызметіне жедел</a:t>
            </a:r>
            <a:r>
              <a:rPr lang="ru-RU" sz="1600" dirty="0">
                <a:latin typeface="Times New Roman" pitchFamily="18" charset="0"/>
                <a:cs typeface="Times New Roman" pitchFamily="18" charset="0"/>
              </a:rPr>
              <a:t> мониторинг </a:t>
            </a:r>
            <a:r>
              <a:rPr lang="ru-RU" sz="1600" dirty="0" err="1">
                <a:latin typeface="Times New Roman" pitchFamily="18" charset="0"/>
                <a:cs typeface="Times New Roman" pitchFamily="18" charset="0"/>
              </a:rPr>
              <a:t>және бақылау</a:t>
            </a:r>
            <a:r>
              <a:rPr lang="ru-RU" sz="1600" dirty="0">
                <a:latin typeface="Times New Roman" pitchFamily="18" charset="0"/>
                <a:cs typeface="Times New Roman" pitchFamily="18" charset="0"/>
              </a:rPr>
              <a:t>,с </a:t>
            </a:r>
            <a:r>
              <a:rPr lang="ru-RU" sz="1600" dirty="0" err="1">
                <a:latin typeface="Times New Roman" pitchFamily="18" charset="0"/>
                <a:cs typeface="Times New Roman" pitchFamily="18" charset="0"/>
              </a:rPr>
              <a:t>ондай-ақ облыста</a:t>
            </a:r>
            <a:r>
              <a:rPr lang="ru-RU" sz="1600" dirty="0">
                <a:latin typeface="Times New Roman" pitchFamily="18" charset="0"/>
                <a:cs typeface="Times New Roman" pitchFamily="18" charset="0"/>
              </a:rPr>
              <a:t> МАЖ (</a:t>
            </a:r>
            <a:r>
              <a:rPr lang="ru-RU" sz="1600" dirty="0" err="1">
                <a:latin typeface="Times New Roman" pitchFamily="18" charset="0"/>
                <a:cs typeface="Times New Roman" pitchFamily="18" charset="0"/>
              </a:rPr>
              <a:t>медициналық ақпараттық жүйе</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сапасы</a:t>
            </a:r>
            <a:r>
              <a:rPr lang="ru-RU" sz="1600" dirty="0">
                <a:latin typeface="Times New Roman" pitchFamily="18" charset="0"/>
                <a:cs typeface="Times New Roman" pitchFamily="18" charset="0"/>
              </a:rPr>
              <a:t> мен </a:t>
            </a:r>
            <a:r>
              <a:rPr lang="ru-RU" sz="1600" dirty="0" err="1">
                <a:latin typeface="Times New Roman" pitchFamily="18" charset="0"/>
                <a:cs typeface="Times New Roman" pitchFamily="18" charset="0"/>
              </a:rPr>
              <a:t>енгізу</a:t>
            </a:r>
            <a:r>
              <a:rPr lang="ru-RU" sz="1600" dirty="0">
                <a:latin typeface="Times New Roman" pitchFamily="18" charset="0"/>
                <a:cs typeface="Times New Roman" pitchFamily="18" charset="0"/>
              </a:rPr>
              <a:t> </a:t>
            </a:r>
            <a:r>
              <a:rPr lang="ru-RU" sz="1600" dirty="0" err="1">
                <a:latin typeface="Times New Roman" pitchFamily="18" charset="0"/>
                <a:cs typeface="Times New Roman" pitchFamily="18" charset="0"/>
              </a:rPr>
              <a:t>деңгейіне </a:t>
            </a:r>
            <a:r>
              <a:rPr lang="ru-RU" sz="1600" dirty="0">
                <a:latin typeface="Times New Roman" pitchFamily="18" charset="0"/>
                <a:cs typeface="Times New Roman" pitchFamily="18" charset="0"/>
              </a:rPr>
              <a:t>мониторинг </a:t>
            </a:r>
            <a:r>
              <a:rPr lang="ru-RU" sz="1600" dirty="0" err="1">
                <a:latin typeface="Times New Roman" pitchFamily="18" charset="0"/>
                <a:cs typeface="Times New Roman" pitchFamily="18" charset="0"/>
              </a:rPr>
              <a:t>жүргізу</a:t>
            </a:r>
            <a:endParaRPr lang="ru-RU" sz="1600" dirty="0">
              <a:latin typeface="Times New Roman" pitchFamily="18" charset="0"/>
              <a:cs typeface="Times New Roman" pitchFamily="18" charset="0"/>
            </a:endParaRPr>
          </a:p>
          <a:p>
            <a:pPr algn="ctr"/>
            <a:r>
              <a:rPr lang="ru-RU" sz="1600" b="1" dirty="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sp>
        <p:nvSpPr>
          <p:cNvPr id="6" name="TextBox 5"/>
          <p:cNvSpPr txBox="1"/>
          <p:nvPr/>
        </p:nvSpPr>
        <p:spPr>
          <a:xfrm>
            <a:off x="214282" y="1857364"/>
            <a:ext cx="4786346" cy="5078313"/>
          </a:xfrm>
          <a:prstGeom prst="rect">
            <a:avLst/>
          </a:prstGeom>
          <a:noFill/>
        </p:spPr>
        <p:txBody>
          <a:bodyPr wrap="square" rtlCol="0">
            <a:spAutoFit/>
          </a:bodyPr>
          <a:lstStyle/>
          <a:p>
            <a:pPr>
              <a:buFont typeface="Wingdings" pitchFamily="2" charset="2"/>
              <a:buChar char="q"/>
            </a:pPr>
            <a:r>
              <a:rPr lang="kk-KZ" dirty="0">
                <a:latin typeface="Times New Roman" pitchFamily="18" charset="0"/>
                <a:cs typeface="Times New Roman" pitchFamily="18" charset="0"/>
              </a:rPr>
              <a:t>Онко қадағалау – 0</a:t>
            </a:r>
          </a:p>
          <a:p>
            <a:pPr>
              <a:buFont typeface="Wingdings" pitchFamily="2" charset="2"/>
              <a:buChar char="q"/>
            </a:pPr>
            <a:r>
              <a:rPr lang="kk-KZ" dirty="0">
                <a:latin typeface="Times New Roman" pitchFamily="18" charset="0"/>
                <a:cs typeface="Times New Roman" pitchFamily="18" charset="0"/>
              </a:rPr>
              <a:t>“Флюорозадержанный” маркері - </a:t>
            </a:r>
            <a:r>
              <a:rPr lang="kk-KZ" dirty="0" smtClean="0">
                <a:latin typeface="Times New Roman" pitchFamily="18" charset="0"/>
                <a:cs typeface="Times New Roman" pitchFamily="18" charset="0"/>
              </a:rPr>
              <a:t>2</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Қоңырау шалулар – </a:t>
            </a:r>
            <a:r>
              <a:rPr lang="kk-KZ" dirty="0" smtClean="0">
                <a:latin typeface="Times New Roman" pitchFamily="18" charset="0"/>
                <a:cs typeface="Times New Roman" pitchFamily="18" charset="0"/>
              </a:rPr>
              <a:t>98,0%</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Активтер – </a:t>
            </a:r>
            <a:r>
              <a:rPr lang="en-US" dirty="0" smtClean="0">
                <a:latin typeface="Times New Roman" pitchFamily="18" charset="0"/>
                <a:cs typeface="Times New Roman" pitchFamily="18" charset="0"/>
              </a:rPr>
              <a:t>98,1</a:t>
            </a:r>
            <a:r>
              <a:rPr lang="kk-KZ" dirty="0" smtClean="0">
                <a:latin typeface="Times New Roman" pitchFamily="18" charset="0"/>
                <a:cs typeface="Times New Roman" pitchFamily="18" charset="0"/>
              </a:rPr>
              <a:t>%</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Босанған әйелдер ФГ – </a:t>
            </a:r>
            <a:r>
              <a:rPr lang="en-US" dirty="0" smtClean="0">
                <a:latin typeface="Times New Roman" pitchFamily="18" charset="0"/>
                <a:cs typeface="Times New Roman" pitchFamily="18" charset="0"/>
              </a:rPr>
              <a:t>100</a:t>
            </a:r>
            <a:r>
              <a:rPr lang="kk-KZ" dirty="0" smtClean="0">
                <a:latin typeface="Times New Roman" pitchFamily="18" charset="0"/>
                <a:cs typeface="Times New Roman" pitchFamily="18" charset="0"/>
              </a:rPr>
              <a:t>%</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ФГ жоспары – </a:t>
            </a:r>
            <a:r>
              <a:rPr lang="kk-KZ" dirty="0" smtClean="0">
                <a:latin typeface="Times New Roman" pitchFamily="18" charset="0"/>
                <a:cs typeface="Times New Roman" pitchFamily="18" charset="0"/>
              </a:rPr>
              <a:t>85,6 </a:t>
            </a:r>
            <a:r>
              <a:rPr lang="kk-KZ" dirty="0">
                <a:latin typeface="Times New Roman" pitchFamily="18" charset="0"/>
                <a:cs typeface="Times New Roman" pitchFamily="18" charset="0"/>
              </a:rPr>
              <a:t>%</a:t>
            </a:r>
          </a:p>
          <a:p>
            <a:pPr>
              <a:buFont typeface="Wingdings" pitchFamily="2" charset="2"/>
              <a:buChar char="q"/>
            </a:pPr>
            <a:r>
              <a:rPr lang="kk-KZ" dirty="0">
                <a:latin typeface="Times New Roman" pitchFamily="18" charset="0"/>
                <a:cs typeface="Times New Roman" pitchFamily="18" charset="0"/>
              </a:rPr>
              <a:t>Диспансеризациялау </a:t>
            </a:r>
            <a:r>
              <a:rPr lang="kk-KZ" dirty="0" smtClean="0">
                <a:latin typeface="Times New Roman" pitchFamily="18" charset="0"/>
                <a:cs typeface="Times New Roman" pitchFamily="18" charset="0"/>
              </a:rPr>
              <a:t>96,3%</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Мобильді қосымша –  </a:t>
            </a:r>
            <a:r>
              <a:rPr lang="kk-KZ" dirty="0" smtClean="0">
                <a:latin typeface="Times New Roman" pitchFamily="18" charset="0"/>
                <a:cs typeface="Times New Roman" pitchFamily="18" charset="0"/>
              </a:rPr>
              <a:t>36,9</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Электрондық денсаулық паспорты – </a:t>
            </a:r>
            <a:r>
              <a:rPr lang="kk-KZ" dirty="0" smtClean="0">
                <a:latin typeface="Times New Roman" pitchFamily="18" charset="0"/>
                <a:cs typeface="Times New Roman" pitchFamily="18" charset="0"/>
              </a:rPr>
              <a:t>94,4%</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Дәрігер алды кабинетке қаралғандар саны – </a:t>
            </a:r>
            <a:r>
              <a:rPr lang="kk-KZ" dirty="0" smtClean="0">
                <a:latin typeface="Times New Roman" pitchFamily="18" charset="0"/>
                <a:cs typeface="Times New Roman" pitchFamily="18" charset="0"/>
              </a:rPr>
              <a:t>85,4 </a:t>
            </a:r>
            <a:r>
              <a:rPr lang="kk-KZ" dirty="0">
                <a:latin typeface="Times New Roman" pitchFamily="18" charset="0"/>
                <a:cs typeface="Times New Roman" pitchFamily="18" charset="0"/>
              </a:rPr>
              <a:t>%</a:t>
            </a:r>
          </a:p>
          <a:p>
            <a:pPr>
              <a:buFont typeface="Wingdings" pitchFamily="2" charset="2"/>
              <a:buChar char="q"/>
            </a:pPr>
            <a:r>
              <a:rPr lang="kk-KZ" dirty="0">
                <a:latin typeface="Times New Roman" pitchFamily="18" charset="0"/>
                <a:cs typeface="Times New Roman" pitchFamily="18" charset="0"/>
              </a:rPr>
              <a:t>Қарау кабинеті – </a:t>
            </a:r>
            <a:r>
              <a:rPr lang="kk-KZ" dirty="0" smtClean="0">
                <a:latin typeface="Times New Roman" pitchFamily="18" charset="0"/>
                <a:cs typeface="Times New Roman" pitchFamily="18" charset="0"/>
              </a:rPr>
              <a:t>81,5%</a:t>
            </a:r>
            <a:endParaRPr lang="kk-KZ" dirty="0">
              <a:latin typeface="Times New Roman" pitchFamily="18" charset="0"/>
              <a:cs typeface="Times New Roman" pitchFamily="18" charset="0"/>
            </a:endParaRPr>
          </a:p>
          <a:p>
            <a:pPr>
              <a:buFont typeface="Wingdings" pitchFamily="2" charset="2"/>
              <a:buChar char="q"/>
            </a:pPr>
            <a:r>
              <a:rPr lang="kk-KZ" dirty="0">
                <a:latin typeface="Times New Roman" pitchFamily="18" charset="0"/>
                <a:cs typeface="Times New Roman" pitchFamily="18" charset="0"/>
              </a:rPr>
              <a:t>Мобильді қосымша пайдаланушлардың пікірі – </a:t>
            </a:r>
            <a:r>
              <a:rPr lang="kk-KZ" dirty="0" smtClean="0">
                <a:latin typeface="Times New Roman" pitchFamily="18" charset="0"/>
                <a:cs typeface="Times New Roman" pitchFamily="18" charset="0"/>
              </a:rPr>
              <a:t>100%</a:t>
            </a:r>
            <a:endParaRPr lang="kk-KZ" dirty="0">
              <a:latin typeface="Times New Roman" pitchFamily="18" charset="0"/>
              <a:cs typeface="Times New Roman" pitchFamily="18" charset="0"/>
            </a:endParaRPr>
          </a:p>
          <a:p>
            <a:pPr>
              <a:buFont typeface="Wingdings" pitchFamily="2" charset="2"/>
              <a:buChar char="q"/>
            </a:pPr>
            <a:endParaRPr lang="kk-KZ" dirty="0">
              <a:latin typeface="Times New Roman" pitchFamily="18" charset="0"/>
              <a:cs typeface="Times New Roman" pitchFamily="18" charset="0"/>
            </a:endParaRPr>
          </a:p>
          <a:p>
            <a:pPr>
              <a:buFont typeface="Wingdings" pitchFamily="2" charset="2"/>
              <a:buChar char="q"/>
            </a:pPr>
            <a:endParaRPr lang="kk-KZ" dirty="0">
              <a:latin typeface="Times New Roman" pitchFamily="18" charset="0"/>
              <a:cs typeface="Times New Roman" pitchFamily="18" charset="0"/>
            </a:endParaRPr>
          </a:p>
          <a:p>
            <a:pPr>
              <a:buFont typeface="Wingdings" pitchFamily="2" charset="2"/>
              <a:buChar char="q"/>
            </a:pPr>
            <a:endParaRPr lang="kk-KZ" dirty="0">
              <a:latin typeface="Times New Roman" pitchFamily="18" charset="0"/>
              <a:cs typeface="Times New Roman" pitchFamily="18" charset="0"/>
            </a:endParaRPr>
          </a:p>
          <a:p>
            <a:endParaRPr lang="ru-RU" dirty="0"/>
          </a:p>
        </p:txBody>
      </p:sp>
      <p:sp>
        <p:nvSpPr>
          <p:cNvPr id="7" name="Прямоугольник 6"/>
          <p:cNvSpPr/>
          <p:nvPr/>
        </p:nvSpPr>
        <p:spPr>
          <a:xfrm flipH="1">
            <a:off x="6786577" y="142852"/>
            <a:ext cx="2643205" cy="369332"/>
          </a:xfrm>
          <a:prstGeom prst="rect">
            <a:avLst/>
          </a:prstGeom>
        </p:spPr>
        <p:txBody>
          <a:bodyPr wrap="square">
            <a:spAutoFit/>
          </a:bodyPr>
          <a:lstStyle/>
          <a:p>
            <a:r>
              <a:rPr lang="kk-KZ"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слайд№30</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Прямая соединительная линия 4"/>
          <p:cNvCxnSpPr/>
          <p:nvPr/>
        </p:nvCxnSpPr>
        <p:spPr>
          <a:xfrm rot="16200000" flipH="1">
            <a:off x="1571604" y="3429000"/>
            <a:ext cx="6072230" cy="71438"/>
          </a:xfrm>
          <a:prstGeom prst="line">
            <a:avLst/>
          </a:prstGeom>
        </p:spPr>
        <p:style>
          <a:lnRef idx="1">
            <a:schemeClr val="accent1"/>
          </a:lnRef>
          <a:fillRef idx="0">
            <a:schemeClr val="accent1"/>
          </a:fillRef>
          <a:effectRef idx="0">
            <a:schemeClr val="accent1"/>
          </a:effectRef>
          <a:fontRef idx="minor">
            <a:schemeClr val="tx1"/>
          </a:fontRef>
        </p:style>
      </p:cxnSp>
      <p:sp>
        <p:nvSpPr>
          <p:cNvPr id="10" name="Прямоугольник 9"/>
          <p:cNvSpPr/>
          <p:nvPr/>
        </p:nvSpPr>
        <p:spPr>
          <a:xfrm>
            <a:off x="2857488" y="0"/>
            <a:ext cx="3456652" cy="369332"/>
          </a:xfrm>
          <a:prstGeom prst="rect">
            <a:avLst/>
          </a:prstGeom>
        </p:spPr>
        <p:txBody>
          <a:bodyPr wrap="none">
            <a:spAutoFit/>
          </a:bodyPr>
          <a:lstStyle/>
          <a:p>
            <a:r>
              <a:rPr lang="ru-RU"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Кемшіліктерді</a:t>
            </a:r>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a:t>
            </a:r>
            <a:r>
              <a:rPr lang="ru-RU"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шешу</a:t>
            </a:r>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a:t>
            </a:r>
            <a:r>
              <a:rPr lang="ru-RU"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жолдары</a:t>
            </a:r>
            <a:r>
              <a:rPr lang="ru-RU"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a:t>
            </a:r>
          </a:p>
        </p:txBody>
      </p:sp>
      <p:sp>
        <p:nvSpPr>
          <p:cNvPr id="11" name="TextBox 10"/>
          <p:cNvSpPr txBox="1"/>
          <p:nvPr/>
        </p:nvSpPr>
        <p:spPr>
          <a:xfrm>
            <a:off x="1428728" y="1000108"/>
            <a:ext cx="237566" cy="369332"/>
          </a:xfrm>
          <a:prstGeom prst="rect">
            <a:avLst/>
          </a:prstGeom>
          <a:noFill/>
        </p:spPr>
        <p:txBody>
          <a:bodyPr wrap="none" rtlCol="0">
            <a:spAutoFit/>
          </a:bodyPr>
          <a:lstStyle/>
          <a:p>
            <a:r>
              <a:rPr lang="kk-KZ" dirty="0"/>
              <a:t> </a:t>
            </a:r>
            <a:endParaRPr lang="ru-RU" dirty="0"/>
          </a:p>
        </p:txBody>
      </p:sp>
      <p:sp>
        <p:nvSpPr>
          <p:cNvPr id="12" name="Прямоугольник 11"/>
          <p:cNvSpPr/>
          <p:nvPr/>
        </p:nvSpPr>
        <p:spPr>
          <a:xfrm>
            <a:off x="4714876" y="857232"/>
            <a:ext cx="4214842" cy="2031325"/>
          </a:xfrm>
          <a:prstGeom prst="rect">
            <a:avLst/>
          </a:prstGeom>
        </p:spPr>
        <p:txBody>
          <a:bodyPr wrap="square">
            <a:spAutoFit/>
          </a:bodyPr>
          <a:lstStyle/>
          <a:p>
            <a:pPr algn="just"/>
            <a:r>
              <a:rPr lang="kk-KZ" b="1" i="1" dirty="0">
                <a:latin typeface="Times New Roman" panose="02020603050405020304" pitchFamily="18" charset="0"/>
                <a:cs typeface="Times New Roman" panose="02020603050405020304" pitchFamily="18" charset="0"/>
              </a:rPr>
              <a:t>1. Балалар арасындағы аурушаңдық пен жарақаттануды алдын алу мақсатында кеңес беру, қауіпсіз орта құру, бала күтімі (оның ішінде баланың даму кабинеті және ресурстық орталық) бойынша іс-шараларды күшейту;</a:t>
            </a:r>
          </a:p>
        </p:txBody>
      </p:sp>
      <p:sp>
        <p:nvSpPr>
          <p:cNvPr id="13" name="Прямоугольник 12"/>
          <p:cNvSpPr/>
          <p:nvPr/>
        </p:nvSpPr>
        <p:spPr>
          <a:xfrm>
            <a:off x="4786314" y="3071810"/>
            <a:ext cx="4143404" cy="2585323"/>
          </a:xfrm>
          <a:prstGeom prst="rect">
            <a:avLst/>
          </a:prstGeom>
        </p:spPr>
        <p:txBody>
          <a:bodyPr wrap="square">
            <a:spAutoFit/>
          </a:bodyPr>
          <a:lstStyle/>
          <a:p>
            <a:pPr algn="just"/>
            <a:r>
              <a:rPr lang="kk-KZ" b="1" i="1" dirty="0">
                <a:latin typeface="Times New Roman" panose="02020603050405020304" pitchFamily="18" charset="0"/>
                <a:cs typeface="Times New Roman" panose="02020603050405020304" pitchFamily="18" charset="0"/>
              </a:rPr>
              <a:t>2.Жүктілікті жоспарлау кезінде прегравидарлы дайындық жұмыстары жандандырылсын, экстрагенитальды патологияны уақытылы анықтау және диспансерлік есепке алу үшін фертильді жастағы барлық әйелдерді терапевт, акушер-гинеколог мамандарының жыл сайынғы тексеруі қамтамасыз ету;</a:t>
            </a:r>
          </a:p>
        </p:txBody>
      </p:sp>
      <p:sp>
        <p:nvSpPr>
          <p:cNvPr id="15" name="Прямоугольник 14"/>
          <p:cNvSpPr/>
          <p:nvPr/>
        </p:nvSpPr>
        <p:spPr>
          <a:xfrm>
            <a:off x="142844" y="928670"/>
            <a:ext cx="4071966" cy="5355312"/>
          </a:xfrm>
          <a:prstGeom prst="rect">
            <a:avLst/>
          </a:prstGeom>
        </p:spPr>
        <p:txBody>
          <a:bodyPr wrap="square">
            <a:spAutoFit/>
          </a:bodyPr>
          <a:lstStyle/>
          <a:p>
            <a:pPr marL="342900" indent="-342900" algn="just">
              <a:buAutoNum type="arabicPeriod"/>
            </a:pPr>
            <a:r>
              <a:rPr lang="kk-KZ" b="1" i="1" dirty="0">
                <a:latin typeface="Times New Roman" pitchFamily="18" charset="0"/>
                <a:cs typeface="Times New Roman" pitchFamily="18" charset="0"/>
              </a:rPr>
              <a:t>Ұрпақты болу денсаулығын сақтау және отбасын жоспарлау мәселелері бойынша ақпараттық жұмыс жүргізу;</a:t>
            </a:r>
          </a:p>
          <a:p>
            <a:pPr algn="just"/>
            <a:endParaRPr lang="kk-KZ" b="1" i="1" dirty="0">
              <a:latin typeface="Times New Roman" pitchFamily="18" charset="0"/>
              <a:cs typeface="Times New Roman" pitchFamily="18" charset="0"/>
            </a:endParaRPr>
          </a:p>
          <a:p>
            <a:pPr algn="just"/>
            <a:r>
              <a:rPr lang="kk-KZ" b="1" i="1" dirty="0">
                <a:latin typeface="Times New Roman" pitchFamily="18" charset="0"/>
                <a:cs typeface="Times New Roman" pitchFamily="18" charset="0"/>
              </a:rPr>
              <a:t>2. Тұрғындардың профилактикалық тексеруден өту жоспарға сәйкес орындалуын, орындалу барысы жайлы апта сайын есеп беру;</a:t>
            </a:r>
          </a:p>
          <a:p>
            <a:pPr algn="just"/>
            <a:endParaRPr lang="kk-KZ" b="1" i="1" dirty="0">
              <a:latin typeface="Times New Roman" pitchFamily="18" charset="0"/>
              <a:cs typeface="Times New Roman" pitchFamily="18" charset="0"/>
            </a:endParaRPr>
          </a:p>
          <a:p>
            <a:pPr algn="just"/>
            <a:r>
              <a:rPr lang="kk-KZ" b="1" i="1" dirty="0">
                <a:latin typeface="Times New Roman" pitchFamily="18" charset="0"/>
                <a:cs typeface="Times New Roman" pitchFamily="18" charset="0"/>
              </a:rPr>
              <a:t>3.Кадрлық әлеуетті нығайту, емхана дәрігерлері мен орта буын қызметкерлер біліктілігін жетілдіру, тәжірибе алмасу, жас мамандармен қамтамасыз ету, санаттылық дәрежесін жоғарлату;</a:t>
            </a:r>
          </a:p>
          <a:p>
            <a:pPr marL="342900" indent="-342900" algn="just">
              <a:buAutoNum type="arabicPeriod"/>
            </a:pPr>
            <a:endParaRPr lang="kk-KZ" b="1" i="1" dirty="0">
              <a:latin typeface="Times New Roman" pitchFamily="18" charset="0"/>
              <a:cs typeface="Times New Roman" pitchFamily="18" charset="0"/>
            </a:endParaRPr>
          </a:p>
          <a:p>
            <a:pPr marL="342900" indent="-342900" algn="just">
              <a:buAutoNum type="arabicPeriod"/>
            </a:pPr>
            <a:endParaRPr lang="kk-KZ" b="1" i="1"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a:xfrm rot="16200000" flipH="1">
            <a:off x="1357290" y="3286124"/>
            <a:ext cx="6357982" cy="71438"/>
          </a:xfrm>
          <a:prstGeom prst="line">
            <a:avLst/>
          </a:prstGeom>
        </p:spPr>
        <p:style>
          <a:lnRef idx="1">
            <a:schemeClr val="accent1"/>
          </a:lnRef>
          <a:fillRef idx="0">
            <a:schemeClr val="accent1"/>
          </a:fillRef>
          <a:effectRef idx="0">
            <a:schemeClr val="accent1"/>
          </a:effectRef>
          <a:fontRef idx="minor">
            <a:schemeClr val="tx1"/>
          </a:fontRef>
        </p:style>
      </p:cxnSp>
      <p:sp>
        <p:nvSpPr>
          <p:cNvPr id="5" name="Прямоугольник 4"/>
          <p:cNvSpPr/>
          <p:nvPr/>
        </p:nvSpPr>
        <p:spPr>
          <a:xfrm>
            <a:off x="4857752" y="285729"/>
            <a:ext cx="3929090" cy="5078313"/>
          </a:xfrm>
          <a:prstGeom prst="rect">
            <a:avLst/>
          </a:prstGeom>
        </p:spPr>
        <p:txBody>
          <a:bodyPr wrap="square">
            <a:spAutoFit/>
          </a:bodyPr>
          <a:lstStyle/>
          <a:p>
            <a:pPr algn="just"/>
            <a:r>
              <a:rPr lang="kk-KZ" b="1" i="1" dirty="0">
                <a:latin typeface="Times New Roman" panose="02020603050405020304" pitchFamily="18" charset="0"/>
                <a:cs typeface="Times New Roman" panose="02020603050405020304" pitchFamily="18" charset="0"/>
              </a:rPr>
              <a:t>3.Емхананың барлық мамандары (бейінді мамандар, акушер-гинеколог дәрігерлер,  учаскелік қызметкерлер) жүктілікті ерте анықтау (10 апта мерзімінде немесе анықталған күннен бастап) және диспансерлік есепке ерте алуды қамтамасыз ету;</a:t>
            </a:r>
          </a:p>
          <a:p>
            <a:pPr algn="just"/>
            <a:endParaRPr lang="kk-KZ" b="1" i="1" dirty="0">
              <a:latin typeface="Times New Roman" panose="02020603050405020304" pitchFamily="18" charset="0"/>
              <a:cs typeface="Times New Roman" panose="02020603050405020304" pitchFamily="18" charset="0"/>
            </a:endParaRPr>
          </a:p>
          <a:p>
            <a:pPr algn="just"/>
            <a:r>
              <a:rPr lang="kk-KZ" b="1" i="1" dirty="0">
                <a:latin typeface="Times New Roman" panose="02020603050405020304" pitchFamily="18" charset="0"/>
                <a:cs typeface="Times New Roman" panose="02020603050405020304" pitchFamily="18" charset="0"/>
              </a:rPr>
              <a:t>4.Әйелдер мен балаларды кәсіби тексерулермен, скринингтермен барынша қамту, диагностиканың барлық түрлеріне, әсіресе жүктілікті жоспарлайтын әйелдерге, жүкті әйелдерді пренаталды скринингпен толық қамтамасыз ету;</a:t>
            </a:r>
            <a:endParaRPr lang="ru-RU" b="1" i="1"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14282" y="285728"/>
            <a:ext cx="4214842" cy="923330"/>
          </a:xfrm>
          <a:prstGeom prst="rect">
            <a:avLst/>
          </a:prstGeom>
        </p:spPr>
        <p:txBody>
          <a:bodyPr wrap="square">
            <a:spAutoFit/>
          </a:bodyPr>
          <a:lstStyle/>
          <a:p>
            <a:pPr algn="just"/>
            <a:r>
              <a:rPr lang="kk-KZ" b="1" i="1" dirty="0">
                <a:latin typeface="Times New Roman" pitchFamily="18" charset="0"/>
                <a:cs typeface="Times New Roman" pitchFamily="18" charset="0"/>
              </a:rPr>
              <a:t>4. Тегін дәрі – дәрмек көлемін нақты жоспарлау, үнемі;</a:t>
            </a:r>
          </a:p>
          <a:p>
            <a:pPr algn="just"/>
            <a:endParaRPr lang="kk-KZ" b="1" i="1"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500034" y="642918"/>
            <a:ext cx="8186766" cy="774720"/>
          </a:xfrm>
        </p:spPr>
        <p:txBody>
          <a:bodyPr>
            <a:normAutofit fontScale="90000"/>
          </a:bodyPr>
          <a:lstStyle/>
          <a:p>
            <a:pPr lvl="0" algn="ctr"/>
            <a:r>
              <a:rPr lang="ru-RU" sz="4400" dirty="0">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20</a:t>
            </a:r>
            <a:r>
              <a:rPr lang="en-US" sz="4400" dirty="0" smtClean="0">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2</a:t>
            </a:r>
            <a:r>
              <a:rPr lang="kk-KZ" dirty="0">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5</a:t>
            </a:r>
            <a:r>
              <a:rPr lang="ru-RU" sz="4400" dirty="0" smtClean="0">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 </a:t>
            </a:r>
            <a:r>
              <a:rPr lang="ru-RU" sz="4400" dirty="0" err="1">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жылға</a:t>
            </a:r>
            <a:r>
              <a:rPr lang="kk-KZ" sz="4400" dirty="0">
                <a:solidFill>
                  <a:srgbClr val="0000FF"/>
                </a:solidFill>
                <a:effectLst>
                  <a:outerShdw blurRad="38100" dist="38100" dir="2700000" algn="tl">
                    <a:srgbClr val="000000">
                      <a:alpha val="43137"/>
                    </a:srgbClr>
                  </a:outerShdw>
                </a:effectLst>
                <a:latin typeface="Times New Roman" pitchFamily="18" charset="0"/>
                <a:cs typeface="Times New Roman" pitchFamily="18" charset="0"/>
              </a:rPr>
              <a:t> алған қойылған жоспарлар:</a:t>
            </a:r>
            <a:r>
              <a:rPr lang="kk-KZ" sz="4400" u="sng" dirty="0">
                <a:solidFill>
                  <a:srgbClr val="0000FF"/>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r>
            <a:br>
              <a:rPr lang="kk-KZ" sz="4400" u="sng" dirty="0">
                <a:solidFill>
                  <a:srgbClr val="0000FF"/>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br>
            <a:endParaRPr lang="ru-RU" dirty="0"/>
          </a:p>
        </p:txBody>
      </p:sp>
      <p:sp>
        <p:nvSpPr>
          <p:cNvPr id="2" name="Содержимое 1"/>
          <p:cNvSpPr>
            <a:spLocks noGrp="1"/>
          </p:cNvSpPr>
          <p:nvPr>
            <p:ph sz="quarter" idx="1"/>
          </p:nvPr>
        </p:nvSpPr>
        <p:spPr>
          <a:xfrm>
            <a:off x="428596" y="1928802"/>
            <a:ext cx="8895932" cy="4884574"/>
          </a:xfrm>
        </p:spPr>
        <p:txBody>
          <a:bodyPr>
            <a:normAutofit fontScale="47500" lnSpcReduction="20000"/>
          </a:bodyPr>
          <a:lstStyle/>
          <a:p>
            <a:pPr marL="285750" lvl="0" indent="-285750">
              <a:lnSpc>
                <a:spcPct val="150000"/>
              </a:lnSpc>
              <a:buFont typeface="Wingdings" pitchFamily="2" charset="2"/>
              <a:buChar char="Ø"/>
            </a:pPr>
            <a:r>
              <a:rPr lang="kk-KZ" sz="2900" dirty="0">
                <a:latin typeface="Times New Roman" pitchFamily="18" charset="0"/>
                <a:cs typeface="Times New Roman" pitchFamily="18" charset="0"/>
              </a:rPr>
              <a:t>Халықты алдын-ала тексеру (скрининг) жұмысын күшейту</a:t>
            </a:r>
          </a:p>
          <a:p>
            <a:pPr marL="285750" indent="-285750">
              <a:lnSpc>
                <a:spcPct val="150000"/>
              </a:lnSpc>
              <a:buFont typeface="Wingdings" pitchFamily="2" charset="2"/>
              <a:buChar char="Ø"/>
            </a:pPr>
            <a:r>
              <a:rPr lang="kk-KZ" sz="2900" dirty="0">
                <a:latin typeface="Times New Roman" pitchFamily="18" charset="0"/>
                <a:cs typeface="Times New Roman" pitchFamily="18" charset="0"/>
              </a:rPr>
              <a:t>Аурудың алдын алу бағдарламасы бойынша жұмыстарды жандандыру</a:t>
            </a:r>
            <a:endParaRPr lang="ru-RU" sz="2900" dirty="0">
              <a:latin typeface="Times New Roman" pitchFamily="18" charset="0"/>
              <a:cs typeface="Times New Roman" pitchFamily="18" charset="0"/>
            </a:endParaRPr>
          </a:p>
          <a:p>
            <a:pPr marL="285750" indent="-285750">
              <a:lnSpc>
                <a:spcPct val="150000"/>
              </a:lnSpc>
              <a:buFont typeface="Wingdings" pitchFamily="2" charset="2"/>
              <a:buChar char="Ø"/>
            </a:pPr>
            <a:r>
              <a:rPr lang="kk-KZ" sz="2900" dirty="0">
                <a:latin typeface="Times New Roman" pitchFamily="18" charset="0"/>
                <a:cs typeface="Times New Roman" pitchFamily="18" charset="0"/>
              </a:rPr>
              <a:t>Халық арасында МӘМС бойынша түсіндірме.</a:t>
            </a:r>
          </a:p>
          <a:p>
            <a:pPr marL="285750" indent="-285750">
              <a:lnSpc>
                <a:spcPct val="150000"/>
              </a:lnSpc>
              <a:buFont typeface="Wingdings" pitchFamily="2" charset="2"/>
              <a:buChar char="Ø"/>
            </a:pPr>
            <a:r>
              <a:rPr lang="kk-KZ" sz="2900" dirty="0">
                <a:latin typeface="Times New Roman" pitchFamily="18" charset="0"/>
                <a:cs typeface="Times New Roman" pitchFamily="18" charset="0"/>
              </a:rPr>
              <a:t>Ахуалдық орталық (Ситауционный центр) әрбір тиесілі сәйкес  жұмысын уақытылы орындау.</a:t>
            </a:r>
          </a:p>
          <a:p>
            <a:pPr marL="285750" indent="-285750">
              <a:lnSpc>
                <a:spcPct val="150000"/>
              </a:lnSpc>
              <a:buFont typeface="Wingdings" pitchFamily="2" charset="2"/>
              <a:buChar char="Ø"/>
            </a:pPr>
            <a:r>
              <a:rPr lang="kk-KZ" sz="2900" dirty="0" smtClean="0">
                <a:latin typeface="Times New Roman" pitchFamily="18" charset="0"/>
                <a:cs typeface="Times New Roman" pitchFamily="18" charset="0"/>
              </a:rPr>
              <a:t>“</a:t>
            </a:r>
            <a:r>
              <a:rPr lang="kk-KZ" sz="2900" dirty="0">
                <a:latin typeface="Times New Roman" pitchFamily="18" charset="0"/>
                <a:cs typeface="Times New Roman" pitchFamily="18" charset="0"/>
              </a:rPr>
              <a:t>Үздік тәжірбиелік ” орталық ашу.</a:t>
            </a:r>
          </a:p>
          <a:p>
            <a:pPr marL="285750" indent="-285750">
              <a:lnSpc>
                <a:spcPct val="150000"/>
              </a:lnSpc>
              <a:buFont typeface="Wingdings" pitchFamily="2" charset="2"/>
              <a:buChar char="Ø"/>
            </a:pPr>
            <a:r>
              <a:rPr lang="kk-KZ" sz="2900" dirty="0">
                <a:latin typeface="Times New Roman" pitchFamily="18" charset="0"/>
                <a:cs typeface="Times New Roman" pitchFamily="18" charset="0"/>
              </a:rPr>
              <a:t>“Сенім Жастар орталығын” жұмыстарын дамыту</a:t>
            </a:r>
            <a:r>
              <a:rPr lang="kk-KZ" sz="2900" dirty="0" smtClean="0">
                <a:latin typeface="Times New Roman" pitchFamily="18" charset="0"/>
                <a:cs typeface="Times New Roman" pitchFamily="18" charset="0"/>
              </a:rPr>
              <a:t>.</a:t>
            </a:r>
            <a:endParaRPr lang="kk-KZ" sz="2900" dirty="0">
              <a:latin typeface="Times New Roman" pitchFamily="18" charset="0"/>
              <a:cs typeface="Times New Roman" pitchFamily="18" charset="0"/>
            </a:endParaRPr>
          </a:p>
          <a:p>
            <a:pPr marL="285750" indent="-285750">
              <a:lnSpc>
                <a:spcPct val="150000"/>
              </a:lnSpc>
              <a:buNone/>
            </a:pPr>
            <a:r>
              <a:rPr lang="ru-RU" sz="2900" dirty="0">
                <a:latin typeface="Times New Roman" pitchFamily="18" charset="0"/>
                <a:cs typeface="Times New Roman" pitchFamily="18" charset="0"/>
              </a:rPr>
              <a:t>(</a:t>
            </a:r>
            <a:r>
              <a:rPr lang="ru-RU" sz="2900" dirty="0" err="1">
                <a:latin typeface="Times New Roman" pitchFamily="18" charset="0"/>
                <a:cs typeface="Times New Roman" pitchFamily="18" charset="0"/>
              </a:rPr>
              <a:t>Қажетті</a:t>
            </a:r>
            <a:r>
              <a:rPr lang="ru-RU" sz="2900" dirty="0">
                <a:latin typeface="Times New Roman" pitchFamily="18" charset="0"/>
                <a:cs typeface="Times New Roman" pitchFamily="18" charset="0"/>
              </a:rPr>
              <a:t> </a:t>
            </a:r>
            <a:r>
              <a:rPr lang="ru-RU" sz="2900" dirty="0" err="1">
                <a:latin typeface="Times New Roman" pitchFamily="18" charset="0"/>
                <a:cs typeface="Times New Roman" pitchFamily="18" charset="0"/>
              </a:rPr>
              <a:t>аппараттар</a:t>
            </a:r>
            <a:r>
              <a:rPr lang="ru-RU" sz="2900" dirty="0">
                <a:latin typeface="Times New Roman" pitchFamily="18" charset="0"/>
                <a:cs typeface="Times New Roman" pitchFamily="18" charset="0"/>
              </a:rPr>
              <a:t> мен </a:t>
            </a:r>
            <a:r>
              <a:rPr lang="ru-RU" sz="2900" dirty="0" err="1">
                <a:latin typeface="Times New Roman" pitchFamily="18" charset="0"/>
                <a:cs typeface="Times New Roman" pitchFamily="18" charset="0"/>
              </a:rPr>
              <a:t>толықтыру</a:t>
            </a:r>
            <a:r>
              <a:rPr lang="ru-RU" sz="2900" dirty="0">
                <a:latin typeface="Times New Roman" pitchFamily="18" charset="0"/>
                <a:cs typeface="Times New Roman" pitchFamily="18" charset="0"/>
              </a:rPr>
              <a:t>. </a:t>
            </a:r>
            <a:r>
              <a:rPr lang="ru-RU" sz="2900" dirty="0" smtClean="0">
                <a:latin typeface="Times New Roman" pitchFamily="18" charset="0"/>
                <a:cs typeface="Times New Roman" pitchFamily="18" charset="0"/>
              </a:rPr>
              <a:t>КТ,ФГДС.)</a:t>
            </a:r>
            <a:endParaRPr lang="kk-KZ" sz="2900" dirty="0">
              <a:latin typeface="Times New Roman" pitchFamily="18" charset="0"/>
              <a:cs typeface="Times New Roman" pitchFamily="18" charset="0"/>
            </a:endParaRPr>
          </a:p>
          <a:p>
            <a:pPr marL="285750" indent="-285750">
              <a:lnSpc>
                <a:spcPct val="150000"/>
              </a:lnSpc>
              <a:buFont typeface="Wingdings" pitchFamily="2" charset="2"/>
              <a:buChar char="Ø"/>
            </a:pPr>
            <a:r>
              <a:rPr lang="kk-KZ" sz="2900" dirty="0">
                <a:latin typeface="Times New Roman" pitchFamily="18" charset="0"/>
                <a:cs typeface="Times New Roman" pitchFamily="18" charset="0"/>
              </a:rPr>
              <a:t>Күрделі жөндеу </a:t>
            </a:r>
            <a:r>
              <a:rPr lang="kk-KZ" sz="2900" dirty="0" smtClean="0">
                <a:latin typeface="Times New Roman" pitchFamily="18" charset="0"/>
                <a:cs typeface="Times New Roman" pitchFamily="18" charset="0"/>
              </a:rPr>
              <a:t>жұмыстарын толық аяқтау.</a:t>
            </a:r>
            <a:r>
              <a:rPr lang="ru-RU" sz="2900" dirty="0">
                <a:latin typeface="Times New Roman" pitchFamily="18" charset="0"/>
                <a:cs typeface="Times New Roman" pitchFamily="18" charset="0"/>
              </a:rPr>
              <a:t> </a:t>
            </a:r>
            <a:endParaRPr lang="ru-RU" sz="2900" dirty="0" smtClean="0">
              <a:latin typeface="Times New Roman" pitchFamily="18" charset="0"/>
              <a:cs typeface="Times New Roman" pitchFamily="18" charset="0"/>
            </a:endParaRPr>
          </a:p>
          <a:p>
            <a:pPr marL="285750" indent="-285750">
              <a:lnSpc>
                <a:spcPct val="150000"/>
              </a:lnSpc>
              <a:buFont typeface="Wingdings" pitchFamily="2" charset="2"/>
              <a:buChar char="Ø"/>
            </a:pPr>
            <a:r>
              <a:rPr lang="kk-KZ" dirty="0" smtClean="0">
                <a:latin typeface="Times New Roman" pitchFamily="18" charset="0"/>
                <a:cs typeface="Times New Roman" pitchFamily="18" charset="0"/>
              </a:rPr>
              <a:t>УГ санитарлық автотранспортпен қамтамасыз ету.</a:t>
            </a:r>
          </a:p>
          <a:p>
            <a:pPr marL="285750" indent="-285750">
              <a:lnSpc>
                <a:spcPct val="150000"/>
              </a:lnSpc>
              <a:buFont typeface="Wingdings" pitchFamily="2" charset="2"/>
              <a:buChar char="Ø"/>
            </a:pPr>
            <a:r>
              <a:rPr lang="kk-KZ" dirty="0" smtClean="0">
                <a:latin typeface="Times New Roman" pitchFamily="18" charset="0"/>
                <a:cs typeface="Times New Roman" pitchFamily="18" charset="0"/>
              </a:rPr>
              <a:t>Лаборатория ашу.</a:t>
            </a:r>
          </a:p>
          <a:p>
            <a:pPr marL="285750" indent="-285750">
              <a:lnSpc>
                <a:spcPct val="150000"/>
              </a:lnSpc>
              <a:buFont typeface="Wingdings" pitchFamily="2" charset="2"/>
              <a:buChar char="Ø"/>
            </a:pPr>
            <a:r>
              <a:rPr lang="kk-KZ" dirty="0" smtClean="0">
                <a:latin typeface="Times New Roman" pitchFamily="18" charset="0"/>
                <a:cs typeface="Times New Roman" pitchFamily="18" charset="0"/>
              </a:rPr>
              <a:t>Фельдшерлердің өздігінен қабылдау жасауы.</a:t>
            </a:r>
          </a:p>
          <a:p>
            <a:pPr marL="285750" indent="-285750">
              <a:lnSpc>
                <a:spcPct val="150000"/>
              </a:lnSpc>
              <a:buFont typeface="Wingdings" pitchFamily="2" charset="2"/>
              <a:buChar char="Ø"/>
            </a:pPr>
            <a:r>
              <a:rPr lang="kk-KZ" dirty="0" smtClean="0">
                <a:latin typeface="Times New Roman" pitchFamily="18" charset="0"/>
                <a:cs typeface="Times New Roman" pitchFamily="18" charset="0"/>
              </a:rPr>
              <a:t>ПУЗ жұмысын бақылау.</a:t>
            </a:r>
          </a:p>
          <a:p>
            <a:pPr marL="285750" indent="-285750">
              <a:lnSpc>
                <a:spcPct val="150000"/>
              </a:lnSpc>
              <a:buFont typeface="Wingdings" pitchFamily="2" charset="2"/>
              <a:buChar char="Ø"/>
            </a:pPr>
            <a:r>
              <a:rPr lang="kk-KZ" dirty="0" smtClean="0">
                <a:latin typeface="Times New Roman" pitchFamily="18" charset="0"/>
                <a:cs typeface="Times New Roman" pitchFamily="18" charset="0"/>
              </a:rPr>
              <a:t>Мектеп медицинасын жұмысын жандандыру.</a:t>
            </a:r>
          </a:p>
          <a:p>
            <a:pPr marL="285750" indent="-285750">
              <a:lnSpc>
                <a:spcPct val="150000"/>
              </a:lnSpc>
              <a:buFont typeface="Wingdings" pitchFamily="2" charset="2"/>
              <a:buChar char="Ø"/>
            </a:pPr>
            <a:endParaRPr lang="kk-KZ" dirty="0" smtClean="0">
              <a:latin typeface="Times New Roman" pitchFamily="18" charset="0"/>
              <a:cs typeface="Times New Roman" pitchFamily="18" charset="0"/>
            </a:endParaRPr>
          </a:p>
          <a:p>
            <a:pPr marL="0" indent="0">
              <a:lnSpc>
                <a:spcPct val="150000"/>
              </a:lnSpc>
              <a:buNone/>
            </a:pPr>
            <a:endParaRPr lang="ru-RU" sz="2900" dirty="0">
              <a:latin typeface="Times New Roman" pitchFamily="18" charset="0"/>
              <a:cs typeface="Times New Roman" pitchFamily="18" charset="0"/>
            </a:endParaRPr>
          </a:p>
          <a:p>
            <a:pPr marL="285750" indent="-285750">
              <a:lnSpc>
                <a:spcPct val="150000"/>
              </a:lnSpc>
              <a:buFont typeface="Wingdings" pitchFamily="2" charset="2"/>
              <a:buChar char="Ø"/>
            </a:pPr>
            <a:endParaRPr lang="kk-KZ" sz="2800" dirty="0">
              <a:latin typeface="Times New Roman" pitchFamily="18" charset="0"/>
              <a:cs typeface="Times New Roman" pitchFamily="18" charset="0"/>
            </a:endParaRP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3" name="Picture 5" descr="C:\Users\Suncar\Desktop\1237177311_zm__014anons.jp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40000" contrast="40000"/>
                    </a14:imgEffect>
                  </a14:imgLayer>
                </a14:imgProps>
              </a:ext>
            </a:extLst>
          </a:blip>
          <a:srcRect/>
          <a:stretch>
            <a:fillRect/>
          </a:stretch>
        </p:blipFill>
        <p:spPr bwMode="auto">
          <a:xfrm>
            <a:off x="767751" y="533400"/>
            <a:ext cx="1143000" cy="990600"/>
          </a:xfrm>
          <a:prstGeom prst="rect">
            <a:avLst/>
          </a:prstGeom>
          <a:ln>
            <a:solidFill>
              <a:schemeClr val="bg1"/>
            </a:solidFill>
          </a:ln>
        </p:spPr>
        <p:style>
          <a:lnRef idx="2">
            <a:schemeClr val="accent3"/>
          </a:lnRef>
          <a:fillRef idx="1001">
            <a:schemeClr val="lt2"/>
          </a:fillRef>
          <a:effectRef idx="0">
            <a:schemeClr val="accent3"/>
          </a:effectRef>
          <a:fontRef idx="minor">
            <a:schemeClr val="dk1"/>
          </a:fontRef>
        </p:style>
      </p:pic>
      <p:sp>
        <p:nvSpPr>
          <p:cNvPr id="6" name="Прямоугольник 5"/>
          <p:cNvSpPr/>
          <p:nvPr/>
        </p:nvSpPr>
        <p:spPr>
          <a:xfrm>
            <a:off x="611560" y="2204864"/>
            <a:ext cx="8200066" cy="2123658"/>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kk-KZ" sz="6600" b="1" cap="none" spc="0" dirty="0">
                <a:ln/>
                <a:solidFill>
                  <a:srgbClr val="FF0000"/>
                </a:solidFill>
                <a:effectLst/>
                <a:latin typeface="Times New Roman" pitchFamily="18" charset="0"/>
                <a:cs typeface="Times New Roman" pitchFamily="18" charset="0"/>
              </a:rPr>
              <a:t>Назарларыңызға рахмет!</a:t>
            </a:r>
            <a:endParaRPr lang="ru-RU" sz="6600" b="1" cap="none" spc="0" dirty="0">
              <a:ln/>
              <a:solidFill>
                <a:srgbClr val="FF0000"/>
              </a:solidFill>
              <a:effectLst/>
            </a:endParaRPr>
          </a:p>
        </p:txBody>
      </p:sp>
    </p:spTree>
    <p:extLst>
      <p:ext uri="{BB962C8B-B14F-4D97-AF65-F5344CB8AC3E}">
        <p14:creationId xmlns:p14="http://schemas.microsoft.com/office/powerpoint/2010/main" val="168744175"/>
      </p:ext>
    </p:extLst>
  </p:cSld>
  <p:clrMapOvr>
    <a:masterClrMapping/>
  </p:clrMapOvr>
  <p:transition>
    <p:cover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500034" y="1785926"/>
            <a:ext cx="3163509" cy="714380"/>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ru-RU" sz="2400" b="1" dirty="0" err="1">
                <a:ln w="10541" cmpd="sng">
                  <a:noFill/>
                  <a:prstDash val="solid"/>
                </a:ln>
                <a:solidFill>
                  <a:srgbClr val="FF0000"/>
                </a:solidFill>
                <a:latin typeface="Times New Roman" panose="02020603050405020304" pitchFamily="18" charset="0"/>
                <a:cs typeface="Times New Roman" panose="02020603050405020304" pitchFamily="18" charset="0"/>
              </a:rPr>
              <a:t>Отбасы</a:t>
            </a:r>
            <a:r>
              <a:rPr lang="ru-RU" sz="2400" b="1" dirty="0">
                <a:ln w="10541" cmpd="sng">
                  <a:noFill/>
                  <a:prstDash val="solid"/>
                </a:ln>
                <a:solidFill>
                  <a:srgbClr val="FF0000"/>
                </a:solidFill>
                <a:latin typeface="Times New Roman" panose="02020603050405020304" pitchFamily="18" charset="0"/>
                <a:cs typeface="Times New Roman" panose="02020603050405020304" pitchFamily="18" charset="0"/>
              </a:rPr>
              <a:t> </a:t>
            </a:r>
            <a:r>
              <a:rPr lang="ru-RU" sz="2400" b="1" dirty="0" err="1">
                <a:ln w="10541" cmpd="sng">
                  <a:noFill/>
                  <a:prstDash val="solid"/>
                </a:ln>
                <a:solidFill>
                  <a:srgbClr val="FF0000"/>
                </a:solidFill>
                <a:latin typeface="Times New Roman" panose="02020603050405020304" pitchFamily="18" charset="0"/>
                <a:cs typeface="Times New Roman" panose="02020603050405020304" pitchFamily="18" charset="0"/>
              </a:rPr>
              <a:t>денсаулық орталығы</a:t>
            </a:r>
            <a:r>
              <a:rPr lang="ru-RU" sz="2400" b="1" dirty="0">
                <a:ln w="10541" cmpd="sng">
                  <a:noFill/>
                  <a:prstDash val="solid"/>
                </a:ln>
                <a:solidFill>
                  <a:srgbClr val="FF0000"/>
                </a:solidFill>
                <a:latin typeface="Times New Roman" panose="02020603050405020304" pitchFamily="18" charset="0"/>
                <a:cs typeface="Times New Roman" panose="02020603050405020304" pitchFamily="18" charset="0"/>
              </a:rPr>
              <a:t> </a:t>
            </a:r>
            <a:r>
              <a:rPr lang="kk-KZ" sz="2400" b="1" dirty="0">
                <a:ln w="10541" cmpd="sng">
                  <a:noFill/>
                  <a:prstDash val="solid"/>
                </a:ln>
                <a:solidFill>
                  <a:srgbClr val="FF0000"/>
                </a:solidFill>
                <a:latin typeface="Times New Roman" panose="02020603050405020304" pitchFamily="18" charset="0"/>
                <a:cs typeface="Times New Roman" panose="02020603050405020304" pitchFamily="18" charset="0"/>
              </a:rPr>
              <a:t>№1,№2</a:t>
            </a:r>
            <a:endParaRPr lang="ru-RU" sz="2400" b="1" dirty="0">
              <a:ln w="10541" cmpd="sng">
                <a:noFill/>
                <a:prstDash val="solid"/>
              </a:ln>
              <a:solidFill>
                <a:srgbClr val="FF0000"/>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500034" y="2714620"/>
            <a:ext cx="3202876" cy="1285884"/>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a:ln w="10541" cmpd="sng">
                  <a:noFill/>
                  <a:prstDash val="solid"/>
                </a:ln>
                <a:solidFill>
                  <a:srgbClr val="FF0000"/>
                </a:solidFill>
                <a:latin typeface="Times New Roman" panose="02020603050405020304" pitchFamily="18" charset="0"/>
                <a:cs typeface="Times New Roman" panose="02020603050405020304" pitchFamily="18" charset="0"/>
              </a:rPr>
              <a:t>Алдын алу және әлеуметтік – психологиялық көмек көрсету бөлімі</a:t>
            </a:r>
          </a:p>
        </p:txBody>
      </p:sp>
      <p:sp>
        <p:nvSpPr>
          <p:cNvPr id="8" name="Скругленный прямоугольник 7"/>
          <p:cNvSpPr/>
          <p:nvPr/>
        </p:nvSpPr>
        <p:spPr>
          <a:xfrm>
            <a:off x="464315" y="4086759"/>
            <a:ext cx="3131438" cy="870366"/>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sz="1400" b="1" dirty="0">
              <a:ln w="10541" cmpd="sng">
                <a:noFill/>
                <a:prstDash val="solid"/>
              </a:ln>
              <a:solidFill>
                <a:srgbClr val="FF0000"/>
              </a:solidFill>
              <a:latin typeface="Times New Roman" panose="02020603050405020304" pitchFamily="18" charset="0"/>
              <a:cs typeface="Times New Roman" panose="02020603050405020304" pitchFamily="18" charset="0"/>
            </a:endParaRPr>
          </a:p>
          <a:p>
            <a:pPr algn="ctr"/>
            <a:r>
              <a:rPr lang="ru-RU" sz="1400" b="1" dirty="0" err="1">
                <a:ln w="10541" cmpd="sng">
                  <a:noFill/>
                  <a:prstDash val="solid"/>
                </a:ln>
                <a:solidFill>
                  <a:srgbClr val="FF0000"/>
                </a:solidFill>
                <a:latin typeface="Times New Roman" panose="02020603050405020304" pitchFamily="18" charset="0"/>
                <a:cs typeface="Times New Roman" panose="02020603050405020304" pitchFamily="18" charset="0"/>
              </a:rPr>
              <a:t>Кеңес </a:t>
            </a:r>
            <a:r>
              <a:rPr lang="ru-RU" sz="1400" b="1" dirty="0">
                <a:ln w="10541" cmpd="sng">
                  <a:noFill/>
                  <a:prstDash val="solid"/>
                </a:ln>
                <a:solidFill>
                  <a:srgbClr val="FF0000"/>
                </a:solidFill>
                <a:latin typeface="Times New Roman" panose="02020603050405020304" pitchFamily="18" charset="0"/>
                <a:cs typeface="Times New Roman" panose="02020603050405020304" pitchFamily="18" charset="0"/>
              </a:rPr>
              <a:t>– </a:t>
            </a:r>
            <a:r>
              <a:rPr lang="ru-RU" sz="1400" b="1" dirty="0" err="1">
                <a:ln w="10541" cmpd="sng">
                  <a:noFill/>
                  <a:prstDash val="solid"/>
                </a:ln>
                <a:solidFill>
                  <a:srgbClr val="FF0000"/>
                </a:solidFill>
                <a:latin typeface="Times New Roman" panose="02020603050405020304" pitchFamily="18" charset="0"/>
                <a:cs typeface="Times New Roman" panose="02020603050405020304" pitchFamily="18" charset="0"/>
              </a:rPr>
              <a:t>диагностикалық бөлім</a:t>
            </a:r>
            <a:endParaRPr lang="ru-RU" sz="1400" b="1" dirty="0">
              <a:ln w="10541" cmpd="sng">
                <a:noFill/>
                <a:prstDash val="solid"/>
              </a:ln>
              <a:solidFill>
                <a:srgbClr val="FF0000"/>
              </a:solidFill>
              <a:latin typeface="Times New Roman" panose="02020603050405020304" pitchFamily="18" charset="0"/>
              <a:cs typeface="Times New Roman" panose="02020603050405020304" pitchFamily="18" charset="0"/>
            </a:endParaRPr>
          </a:p>
          <a:p>
            <a:pPr algn="ctr"/>
            <a:r>
              <a:rPr lang="kk-KZ" sz="1400" b="1" dirty="0">
                <a:ln w="10541" cmpd="sng">
                  <a:noFill/>
                  <a:prstDash val="solid"/>
                </a:ln>
                <a:solidFill>
                  <a:srgbClr val="FF0000"/>
                </a:solidFill>
                <a:latin typeface="Times New Roman" panose="02020603050405020304" pitchFamily="18" charset="0"/>
                <a:cs typeface="Times New Roman" panose="02020603050405020304" pitchFamily="18" charset="0"/>
              </a:rPr>
              <a:t>Балалар </a:t>
            </a:r>
            <a:r>
              <a:rPr lang="ru-RU" sz="1400" b="1" dirty="0" err="1">
                <a:ln w="10541" cmpd="sng">
                  <a:noFill/>
                  <a:prstDash val="solid"/>
                </a:ln>
                <a:solidFill>
                  <a:srgbClr val="FF0000"/>
                </a:solidFill>
                <a:latin typeface="Times New Roman" panose="02020603050405020304" pitchFamily="18" charset="0"/>
                <a:cs typeface="Times New Roman" panose="02020603050405020304" pitchFamily="18" charset="0"/>
              </a:rPr>
              <a:t>кеңес</a:t>
            </a:r>
            <a:r>
              <a:rPr lang="ru-RU" sz="1400" b="1" dirty="0">
                <a:ln w="10541" cmpd="sng">
                  <a:noFill/>
                  <a:prstDash val="solid"/>
                </a:ln>
                <a:solidFill>
                  <a:srgbClr val="FF0000"/>
                </a:solidFill>
                <a:latin typeface="Times New Roman" panose="02020603050405020304" pitchFamily="18" charset="0"/>
                <a:cs typeface="Times New Roman" panose="02020603050405020304" pitchFamily="18" charset="0"/>
              </a:rPr>
              <a:t> – </a:t>
            </a:r>
            <a:r>
              <a:rPr lang="ru-RU" sz="1400" b="1" dirty="0" err="1">
                <a:ln w="10541" cmpd="sng">
                  <a:noFill/>
                  <a:prstDash val="solid"/>
                </a:ln>
                <a:solidFill>
                  <a:srgbClr val="FF0000"/>
                </a:solidFill>
                <a:latin typeface="Times New Roman" panose="02020603050405020304" pitchFamily="18" charset="0"/>
                <a:cs typeface="Times New Roman" panose="02020603050405020304" pitchFamily="18" charset="0"/>
              </a:rPr>
              <a:t>диагностикалық</a:t>
            </a:r>
            <a:r>
              <a:rPr lang="ru-RU" sz="1400" b="1" dirty="0">
                <a:ln w="10541" cmpd="sng">
                  <a:noFill/>
                  <a:prstDash val="solid"/>
                </a:ln>
                <a:solidFill>
                  <a:srgbClr val="FF0000"/>
                </a:solidFill>
                <a:latin typeface="Times New Roman" panose="02020603050405020304" pitchFamily="18" charset="0"/>
                <a:cs typeface="Times New Roman" panose="02020603050405020304" pitchFamily="18" charset="0"/>
              </a:rPr>
              <a:t> </a:t>
            </a:r>
            <a:r>
              <a:rPr lang="ru-RU" sz="1400" b="1" dirty="0" err="1">
                <a:ln w="10541" cmpd="sng">
                  <a:noFill/>
                  <a:prstDash val="solid"/>
                </a:ln>
                <a:solidFill>
                  <a:srgbClr val="FF0000"/>
                </a:solidFill>
                <a:latin typeface="Times New Roman" panose="02020603050405020304" pitchFamily="18" charset="0"/>
                <a:cs typeface="Times New Roman" panose="02020603050405020304" pitchFamily="18" charset="0"/>
              </a:rPr>
              <a:t>бөлімшесі</a:t>
            </a:r>
            <a:endParaRPr lang="ru-RU" sz="1400" b="1" dirty="0">
              <a:ln w="10541" cmpd="sng">
                <a:noFill/>
                <a:prstDash val="solid"/>
              </a:ln>
              <a:solidFill>
                <a:srgbClr val="FF0000"/>
              </a:solidFill>
              <a:latin typeface="Times New Roman" panose="02020603050405020304" pitchFamily="18" charset="0"/>
              <a:cs typeface="Times New Roman" panose="02020603050405020304" pitchFamily="18" charset="0"/>
            </a:endParaRPr>
          </a:p>
          <a:p>
            <a:pPr algn="ctr"/>
            <a:endParaRPr lang="ru-RU" sz="2000" b="1" dirty="0">
              <a:ln w="10541" cmpd="sng">
                <a:noFill/>
                <a:prstDash val="solid"/>
              </a:ln>
              <a:solidFill>
                <a:srgbClr val="FF0000"/>
              </a:solidFill>
              <a:latin typeface="Times New Roman" panose="02020603050405020304" pitchFamily="18" charset="0"/>
              <a:cs typeface="Times New Roman" panose="02020603050405020304" pitchFamily="18" charset="0"/>
            </a:endParaRPr>
          </a:p>
        </p:txBody>
      </p:sp>
      <p:sp>
        <p:nvSpPr>
          <p:cNvPr id="11" name="Скругленный прямоугольник 10"/>
          <p:cNvSpPr/>
          <p:nvPr/>
        </p:nvSpPr>
        <p:spPr>
          <a:xfrm>
            <a:off x="5429256" y="4055098"/>
            <a:ext cx="3150318" cy="1445604"/>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kk-KZ" sz="1200" b="1" dirty="0">
                <a:ln w="10541" cmpd="sng">
                  <a:noFill/>
                  <a:prstDash val="solid"/>
                </a:ln>
                <a:solidFill>
                  <a:srgbClr val="FF0000"/>
                </a:solidFill>
                <a:latin typeface="Times New Roman" panose="02020603050405020304" pitchFamily="18" charset="0"/>
                <a:cs typeface="Times New Roman" panose="02020603050405020304" pitchFamily="18" charset="0"/>
              </a:rPr>
              <a:t>Медициналық оңалтуға </a:t>
            </a:r>
            <a:r>
              <a:rPr lang="kk-KZ" sz="1200" b="1" dirty="0" smtClean="0">
                <a:ln w="10541" cmpd="sng">
                  <a:noFill/>
                  <a:prstDash val="solid"/>
                </a:ln>
                <a:solidFill>
                  <a:srgbClr val="FF0000"/>
                </a:solidFill>
                <a:latin typeface="Times New Roman" panose="02020603050405020304" pitchFamily="18" charset="0"/>
                <a:cs typeface="Times New Roman" panose="02020603050405020304" pitchFamily="18" charset="0"/>
              </a:rPr>
              <a:t>тұзды </a:t>
            </a:r>
            <a:r>
              <a:rPr lang="kk-KZ" sz="1200" b="1" dirty="0">
                <a:ln w="10541" cmpd="sng">
                  <a:noFill/>
                  <a:prstDash val="solid"/>
                </a:ln>
                <a:solidFill>
                  <a:srgbClr val="FF0000"/>
                </a:solidFill>
                <a:latin typeface="Times New Roman" panose="02020603050405020304" pitchFamily="18" charset="0"/>
                <a:cs typeface="Times New Roman" panose="02020603050405020304" pitchFamily="18" charset="0"/>
              </a:rPr>
              <a:t>шахта үздіксіз қызмет көрсетуде, </a:t>
            </a:r>
            <a:r>
              <a:rPr lang="kk-KZ" sz="1200" b="1" dirty="0" smtClean="0">
                <a:ln w="10541" cmpd="sng">
                  <a:noFill/>
                  <a:prstDash val="solid"/>
                </a:ln>
                <a:solidFill>
                  <a:srgbClr val="FF0000"/>
                </a:solidFill>
                <a:latin typeface="Times New Roman" panose="02020603050405020304" pitchFamily="18" charset="0"/>
                <a:cs typeface="Times New Roman" panose="02020603050405020304" pitchFamily="18" charset="0"/>
              </a:rPr>
              <a:t>әлеуметтік-психикалық </a:t>
            </a:r>
            <a:r>
              <a:rPr lang="kk-KZ" sz="1200" b="1" dirty="0">
                <a:ln w="10541" cmpd="sng">
                  <a:noFill/>
                  <a:prstDash val="solid"/>
                </a:ln>
                <a:solidFill>
                  <a:srgbClr val="FF0000"/>
                </a:solidFill>
                <a:latin typeface="Times New Roman" panose="02020603050405020304" pitchFamily="18" charset="0"/>
                <a:cs typeface="Times New Roman" panose="02020603050405020304" pitchFamily="18" charset="0"/>
              </a:rPr>
              <a:t>коррекция </a:t>
            </a:r>
            <a:r>
              <a:rPr lang="kk-KZ" sz="1200" b="1" dirty="0" smtClean="0">
                <a:ln w="10541" cmpd="sng">
                  <a:noFill/>
                  <a:prstDash val="solid"/>
                </a:ln>
                <a:solidFill>
                  <a:srgbClr val="FF0000"/>
                </a:solidFill>
                <a:latin typeface="Times New Roman" panose="02020603050405020304" pitchFamily="18" charset="0"/>
                <a:cs typeface="Times New Roman" panose="02020603050405020304" pitchFamily="18" charset="0"/>
              </a:rPr>
              <a:t>кабинеттері.</a:t>
            </a:r>
            <a:endParaRPr lang="ru-RU" sz="2000" b="1" dirty="0">
              <a:ln w="10541" cmpd="sng">
                <a:noFill/>
                <a:prstDash val="solid"/>
              </a:ln>
              <a:solidFill>
                <a:srgbClr val="FF0000"/>
              </a:solidFill>
              <a:latin typeface="Times New Roman" panose="02020603050405020304" pitchFamily="18" charset="0"/>
              <a:cs typeface="Times New Roman" panose="02020603050405020304" pitchFamily="18" charset="0"/>
            </a:endParaRPr>
          </a:p>
        </p:txBody>
      </p:sp>
      <p:cxnSp>
        <p:nvCxnSpPr>
          <p:cNvPr id="33" name="Прямая соединительная линия 32"/>
          <p:cNvCxnSpPr/>
          <p:nvPr/>
        </p:nvCxnSpPr>
        <p:spPr>
          <a:xfrm>
            <a:off x="4572000" y="1928802"/>
            <a:ext cx="7796" cy="4226160"/>
          </a:xfrm>
          <a:prstGeom prst="line">
            <a:avLst/>
          </a:prstGeom>
        </p:spPr>
        <p:style>
          <a:lnRef idx="2">
            <a:schemeClr val="dk1"/>
          </a:lnRef>
          <a:fillRef idx="0">
            <a:schemeClr val="dk1"/>
          </a:fillRef>
          <a:effectRef idx="1">
            <a:schemeClr val="dk1"/>
          </a:effectRef>
          <a:fontRef idx="minor">
            <a:schemeClr val="tx1"/>
          </a:fontRef>
        </p:style>
      </p:cxnSp>
      <p:cxnSp>
        <p:nvCxnSpPr>
          <p:cNvPr id="40" name="Прямая со стрелкой 39"/>
          <p:cNvCxnSpPr/>
          <p:nvPr/>
        </p:nvCxnSpPr>
        <p:spPr>
          <a:xfrm>
            <a:off x="4572000" y="4500570"/>
            <a:ext cx="785818" cy="2137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1" name="Прямая со стрелкой 40"/>
          <p:cNvCxnSpPr/>
          <p:nvPr/>
        </p:nvCxnSpPr>
        <p:spPr>
          <a:xfrm>
            <a:off x="4500562" y="2214554"/>
            <a:ext cx="928694"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2" name="Прямая со стрелкой 41"/>
          <p:cNvCxnSpPr/>
          <p:nvPr/>
        </p:nvCxnSpPr>
        <p:spPr>
          <a:xfrm>
            <a:off x="4429124" y="3214686"/>
            <a:ext cx="936104"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4" name="Прямая со стрелкой 43"/>
          <p:cNvCxnSpPr/>
          <p:nvPr/>
        </p:nvCxnSpPr>
        <p:spPr>
          <a:xfrm flipH="1">
            <a:off x="3643306" y="4500570"/>
            <a:ext cx="967811"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49" name="Прямая со стрелкой 48"/>
          <p:cNvCxnSpPr/>
          <p:nvPr/>
        </p:nvCxnSpPr>
        <p:spPr>
          <a:xfrm flipH="1">
            <a:off x="3714744" y="3214686"/>
            <a:ext cx="913804"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50" name="Прямая со стрелкой 49"/>
          <p:cNvCxnSpPr/>
          <p:nvPr/>
        </p:nvCxnSpPr>
        <p:spPr>
          <a:xfrm flipH="1">
            <a:off x="3643306" y="2214554"/>
            <a:ext cx="967811"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1" name="Скругленный прямоугольник 60"/>
          <p:cNvSpPr/>
          <p:nvPr/>
        </p:nvSpPr>
        <p:spPr>
          <a:xfrm>
            <a:off x="5429256" y="1628800"/>
            <a:ext cx="3060000" cy="1008112"/>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kk-KZ" sz="1100" b="1" dirty="0">
                <a:ln w="10541" cmpd="sng">
                  <a:noFill/>
                  <a:prstDash val="solid"/>
                </a:ln>
                <a:solidFill>
                  <a:srgbClr val="FF0000"/>
                </a:solidFill>
                <a:latin typeface="Times New Roman" panose="02020603050405020304" pitchFamily="18" charset="0"/>
                <a:cs typeface="Times New Roman" panose="02020603050405020304" pitchFamily="18" charset="0"/>
              </a:rPr>
              <a:t>Күндізгі аурухана, 2020 жылдан 10 оңалту керует оңтайландырылды. 2022 жылдың наурыз айынан бастап Амбулаторлы хирургиялық орталығы іске қосылды.</a:t>
            </a:r>
          </a:p>
          <a:p>
            <a:pPr algn="ctr"/>
            <a:r>
              <a:rPr lang="kk-KZ" sz="1100" b="1" dirty="0">
                <a:ln w="10541" cmpd="sng">
                  <a:noFill/>
                  <a:prstDash val="solid"/>
                </a:ln>
                <a:solidFill>
                  <a:srgbClr val="FF0000"/>
                </a:solidFill>
                <a:latin typeface="Times New Roman" panose="02020603050405020304" pitchFamily="18" charset="0"/>
                <a:cs typeface="Times New Roman" panose="02020603050405020304" pitchFamily="18" charset="0"/>
              </a:rPr>
              <a:t>Паллиативтік көмек</a:t>
            </a:r>
          </a:p>
        </p:txBody>
      </p:sp>
      <p:sp>
        <p:nvSpPr>
          <p:cNvPr id="66" name="Скругленный прямоугольник 65"/>
          <p:cNvSpPr/>
          <p:nvPr/>
        </p:nvSpPr>
        <p:spPr>
          <a:xfrm>
            <a:off x="1857356" y="928670"/>
            <a:ext cx="5247735" cy="611486"/>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kk-KZ" sz="2400" b="1" dirty="0">
                <a:ln w="10541" cmpd="sng">
                  <a:noFill/>
                  <a:prstDash val="solid"/>
                </a:ln>
                <a:solidFill>
                  <a:srgbClr val="FF0000"/>
                </a:solidFill>
                <a:latin typeface="Times New Roman" pitchFamily="18" charset="0"/>
                <a:cs typeface="Times New Roman" pitchFamily="18" charset="0"/>
              </a:rPr>
              <a:t>Әкімшілік – шаруашылық бөлімі</a:t>
            </a:r>
            <a:endParaRPr lang="ru-RU" sz="2400" b="1" dirty="0">
              <a:ln w="10541" cmpd="sng">
                <a:noFill/>
                <a:prstDash val="solid"/>
              </a:ln>
              <a:solidFill>
                <a:srgbClr val="FF0000"/>
              </a:solidFill>
              <a:latin typeface="Times New Roman" pitchFamily="18" charset="0"/>
              <a:cs typeface="Times New Roman" pitchFamily="18" charset="0"/>
            </a:endParaRPr>
          </a:p>
        </p:txBody>
      </p:sp>
      <p:sp>
        <p:nvSpPr>
          <p:cNvPr id="68" name="Скругленный прямоугольник 67"/>
          <p:cNvSpPr/>
          <p:nvPr/>
        </p:nvSpPr>
        <p:spPr>
          <a:xfrm>
            <a:off x="5557242" y="2853278"/>
            <a:ext cx="3131438" cy="1079777"/>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kk-KZ" sz="1400" b="1" dirty="0">
                <a:ln w="10541" cmpd="sng">
                  <a:noFill/>
                  <a:prstDash val="solid"/>
                </a:ln>
                <a:solidFill>
                  <a:srgbClr val="FF0000"/>
                </a:solidFill>
                <a:latin typeface="Times New Roman" pitchFamily="18" charset="0"/>
                <a:cs typeface="Times New Roman" pitchFamily="18" charset="0"/>
              </a:rPr>
              <a:t>Мектеп медицинасы</a:t>
            </a:r>
          </a:p>
          <a:p>
            <a:pPr algn="ctr"/>
            <a:r>
              <a:rPr lang="kk-KZ" sz="1400" b="1" dirty="0">
                <a:ln w="10541" cmpd="sng">
                  <a:noFill/>
                  <a:prstDash val="solid"/>
                </a:ln>
                <a:solidFill>
                  <a:srgbClr val="FF0000"/>
                </a:solidFill>
                <a:latin typeface="Times New Roman" pitchFamily="18" charset="0"/>
                <a:cs typeface="Times New Roman" pitchFamily="18" charset="0"/>
              </a:rPr>
              <a:t>« Сенім » жастар денсаулық орталығы</a:t>
            </a:r>
          </a:p>
          <a:p>
            <a:pPr algn="ctr"/>
            <a:r>
              <a:rPr lang="kk-KZ" sz="1400" b="1" dirty="0">
                <a:ln w="10541" cmpd="sng">
                  <a:noFill/>
                  <a:prstDash val="solid"/>
                </a:ln>
                <a:solidFill>
                  <a:srgbClr val="FF0000"/>
                </a:solidFill>
                <a:latin typeface="Times New Roman" pitchFamily="18" charset="0"/>
                <a:cs typeface="Times New Roman" pitchFamily="18" charset="0"/>
              </a:rPr>
              <a:t>  Денсаулық орталықтары (қант диабет  мектебі т.б)</a:t>
            </a:r>
          </a:p>
        </p:txBody>
      </p:sp>
      <p:sp>
        <p:nvSpPr>
          <p:cNvPr id="2" name="Прямоугольник 1"/>
          <p:cNvSpPr/>
          <p:nvPr/>
        </p:nvSpPr>
        <p:spPr>
          <a:xfrm>
            <a:off x="-798866" y="159680"/>
            <a:ext cx="12313368" cy="523220"/>
          </a:xfrm>
          <a:prstGeom prst="rect">
            <a:avLst/>
          </a:prstGeom>
          <a:noFill/>
        </p:spPr>
        <p:txBody>
          <a:bodyPr wrap="square" lIns="91440" tIns="45720" rIns="91440" bIns="45720">
            <a:spAutoFit/>
          </a:bodyPr>
          <a:lstStyle/>
          <a:p>
            <a:pPr algn="ctr"/>
            <a:r>
              <a:rPr lang="kk-KZ" sz="2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Емхана құрылымы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слайд№3</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20" name="Скругленный прямоугольник 19"/>
          <p:cNvSpPr/>
          <p:nvPr/>
        </p:nvSpPr>
        <p:spPr>
          <a:xfrm>
            <a:off x="428596" y="5429264"/>
            <a:ext cx="3202876" cy="722272"/>
          </a:xfrm>
          <a:prstGeom prst="round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err="1">
                <a:ln w="10541" cmpd="sng">
                  <a:noFill/>
                  <a:prstDash val="solid"/>
                </a:ln>
                <a:solidFill>
                  <a:srgbClr val="FF0000"/>
                </a:solidFill>
                <a:latin typeface="Times New Roman" panose="02020603050405020304" pitchFamily="18" charset="0"/>
                <a:cs typeface="Times New Roman" panose="02020603050405020304" pitchFamily="18" charset="0"/>
              </a:rPr>
              <a:t>Жедел</a:t>
            </a:r>
            <a:r>
              <a:rPr lang="ru-RU" sz="2000" b="1" dirty="0">
                <a:ln w="10541" cmpd="sng">
                  <a:noFill/>
                  <a:prstDash val="solid"/>
                </a:ln>
                <a:solidFill>
                  <a:srgbClr val="FF0000"/>
                </a:solidFill>
                <a:latin typeface="Times New Roman" panose="02020603050405020304" pitchFamily="18" charset="0"/>
                <a:cs typeface="Times New Roman" panose="02020603050405020304" pitchFamily="18" charset="0"/>
              </a:rPr>
              <a:t> ж</a:t>
            </a:r>
            <a:r>
              <a:rPr lang="kk-KZ" sz="2000" b="1" dirty="0">
                <a:ln w="10541" cmpd="sng">
                  <a:noFill/>
                  <a:prstDash val="solid"/>
                </a:ln>
                <a:solidFill>
                  <a:srgbClr val="FF0000"/>
                </a:solidFill>
                <a:latin typeface="Times New Roman" panose="02020603050405020304" pitchFamily="18" charset="0"/>
                <a:cs typeface="Times New Roman" panose="02020603050405020304" pitchFamily="18" charset="0"/>
              </a:rPr>
              <a:t>әрдем  4 категория</a:t>
            </a:r>
            <a:endParaRPr lang="ru-RU" sz="2000" b="1" dirty="0">
              <a:ln w="10541" cmpd="sng">
                <a:noFill/>
                <a:prstDash val="solid"/>
              </a:ln>
              <a:solidFill>
                <a:srgbClr val="FF0000"/>
              </a:solidFill>
              <a:latin typeface="Times New Roman" panose="02020603050405020304" pitchFamily="18" charset="0"/>
              <a:cs typeface="Times New Roman" panose="02020603050405020304" pitchFamily="18" charset="0"/>
            </a:endParaRPr>
          </a:p>
        </p:txBody>
      </p:sp>
      <p:cxnSp>
        <p:nvCxnSpPr>
          <p:cNvPr id="22" name="Прямая со стрелкой 21"/>
          <p:cNvCxnSpPr/>
          <p:nvPr/>
        </p:nvCxnSpPr>
        <p:spPr>
          <a:xfrm rot="10800000">
            <a:off x="3571870" y="5715016"/>
            <a:ext cx="1000131"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259757053"/>
      </p:ext>
    </p:extLst>
  </p:cSld>
  <p:clrMapOvr>
    <a:masterClrMapping/>
  </p:clrMapOvr>
  <p:transition>
    <p:split orient="vert"/>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94" name="Text Box 173"/>
          <p:cNvSpPr txBox="1">
            <a:spLocks noChangeArrowheads="1"/>
          </p:cNvSpPr>
          <p:nvPr/>
        </p:nvSpPr>
        <p:spPr bwMode="auto">
          <a:xfrm>
            <a:off x="468313" y="3573463"/>
            <a:ext cx="184150" cy="366712"/>
          </a:xfrm>
          <a:prstGeom prst="rect">
            <a:avLst/>
          </a:prstGeom>
          <a:noFill/>
          <a:ln w="9525">
            <a:noFill/>
            <a:miter lim="800000"/>
            <a:headEnd/>
            <a:tailEnd/>
          </a:ln>
        </p:spPr>
        <p:txBody>
          <a:bodyPr wrap="none">
            <a:spAutoFit/>
          </a:bodyPr>
          <a:lstStyle/>
          <a:p>
            <a:endParaRPr lang="ru-RU">
              <a:latin typeface="Tahoma" pitchFamily="34" charset="0"/>
            </a:endParaRPr>
          </a:p>
        </p:txBody>
      </p:sp>
      <p:sp>
        <p:nvSpPr>
          <p:cNvPr id="22595" name="Rectangle 174"/>
          <p:cNvSpPr>
            <a:spLocks noChangeArrowheads="1"/>
          </p:cNvSpPr>
          <p:nvPr/>
        </p:nvSpPr>
        <p:spPr bwMode="auto">
          <a:xfrm>
            <a:off x="94139" y="3786286"/>
            <a:ext cx="2296078" cy="307777"/>
          </a:xfrm>
          <a:prstGeom prst="rect">
            <a:avLst/>
          </a:prstGeom>
          <a:noFill/>
          <a:ln w="9525">
            <a:noFill/>
            <a:miter lim="800000"/>
            <a:headEnd/>
            <a:tailEnd/>
          </a:ln>
        </p:spPr>
        <p:txBody>
          <a:bodyPr wrap="none" anchor="ctr">
            <a:spAutoFit/>
          </a:bodyPr>
          <a:lstStyle/>
          <a:p>
            <a:r>
              <a:rPr lang="kk-KZ" sz="1400" b="1" i="1" u="sng" dirty="0">
                <a:solidFill>
                  <a:srgbClr val="FF0000"/>
                </a:solidFill>
                <a:latin typeface="Times New Roman" pitchFamily="18" charset="0"/>
                <a:cs typeface="Times New Roman" pitchFamily="18" charset="0"/>
              </a:rPr>
              <a:t>Орта буын қызметкерлері</a:t>
            </a:r>
          </a:p>
        </p:txBody>
      </p:sp>
      <p:sp>
        <p:nvSpPr>
          <p:cNvPr id="22596" name="Text Box 175"/>
          <p:cNvSpPr txBox="1">
            <a:spLocks noChangeArrowheads="1"/>
          </p:cNvSpPr>
          <p:nvPr/>
        </p:nvSpPr>
        <p:spPr bwMode="auto">
          <a:xfrm>
            <a:off x="18011" y="190789"/>
            <a:ext cx="4552950" cy="400110"/>
          </a:xfrm>
          <a:prstGeom prst="rect">
            <a:avLst/>
          </a:prstGeom>
          <a:noFill/>
          <a:ln w="9525">
            <a:noFill/>
            <a:miter lim="800000"/>
            <a:headEnd/>
            <a:tailEnd/>
          </a:ln>
        </p:spPr>
        <p:txBody>
          <a:bodyPr wrap="square">
            <a:spAutoFit/>
          </a:bodyPr>
          <a:lstStyle/>
          <a:p>
            <a:r>
              <a:rPr lang="kk-KZ" sz="2000" b="1" i="1" u="sng" dirty="0">
                <a:solidFill>
                  <a:srgbClr val="FF0000"/>
                </a:solidFill>
                <a:latin typeface="Times New Roman" pitchFamily="18" charset="0"/>
                <a:cs typeface="Times New Roman" pitchFamily="18" charset="0"/>
              </a:rPr>
              <a:t>Дәрігерлер</a:t>
            </a:r>
            <a:endParaRPr lang="ru-RU" sz="2000" b="1" i="1" u="sng" dirty="0">
              <a:solidFill>
                <a:srgbClr val="FF0000"/>
              </a:solidFill>
              <a:latin typeface="Times New Roman" pitchFamily="18" charset="0"/>
              <a:cs typeface="Times New Roman" pitchFamily="18" charset="0"/>
            </a:endParaRPr>
          </a:p>
        </p:txBody>
      </p:sp>
      <p:sp>
        <p:nvSpPr>
          <p:cNvPr id="8" name="Прямоугольник 7"/>
          <p:cNvSpPr/>
          <p:nvPr/>
        </p:nvSpPr>
        <p:spPr>
          <a:xfrm>
            <a:off x="1146211" y="-23633"/>
            <a:ext cx="7753089" cy="461665"/>
          </a:xfrm>
          <a:prstGeom prst="rect">
            <a:avLst/>
          </a:prstGeom>
        </p:spPr>
        <p:txBody>
          <a:bodyPr wrap="square">
            <a:spAutoFit/>
          </a:bodyPr>
          <a:lstStyle/>
          <a:p>
            <a:pPr lvl="0" algn="ctr"/>
            <a:r>
              <a:rPr lang="kk-KZ" sz="2400" b="1" cap="all" dirty="0">
                <a:ln w="9000" cmpd="sng">
                  <a:solidFill>
                    <a:srgbClr val="8064A2">
                      <a:shade val="50000"/>
                      <a:satMod val="120000"/>
                    </a:srgb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Мамандармен қамту              </a:t>
            </a:r>
            <a:r>
              <a:rPr lang="kk-KZ" sz="1400" b="1" cap="all" dirty="0">
                <a:ln w="9000" cmpd="sng">
                  <a:solidFill>
                    <a:srgbClr val="8064A2">
                      <a:shade val="50000"/>
                      <a:satMod val="120000"/>
                    </a:srgb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слайд№4</a:t>
            </a:r>
            <a:endParaRPr lang="ru-RU" sz="1400" b="1" cap="all" dirty="0">
              <a:ln w="9000" cmpd="sng">
                <a:solidFill>
                  <a:srgbClr val="8064A2">
                    <a:shade val="50000"/>
                    <a:satMod val="120000"/>
                  </a:srgb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555348750"/>
              </p:ext>
            </p:extLst>
          </p:nvPr>
        </p:nvGraphicFramePr>
        <p:xfrm>
          <a:off x="94139" y="583270"/>
          <a:ext cx="6120935" cy="1843111"/>
        </p:xfrm>
        <a:graphic>
          <a:graphicData uri="http://schemas.openxmlformats.org/drawingml/2006/table">
            <a:tbl>
              <a:tblPr>
                <a:tableStyleId>{35758FB7-9AC5-4552-8A53-C91805E547FA}</a:tableStyleId>
              </a:tblPr>
              <a:tblGrid>
                <a:gridCol w="1315956">
                  <a:extLst>
                    <a:ext uri="{9D8B030D-6E8A-4147-A177-3AD203B41FA5}">
                      <a16:colId xmlns:a16="http://schemas.microsoft.com/office/drawing/2014/main" xmlns="" val="2440417709"/>
                    </a:ext>
                  </a:extLst>
                </a:gridCol>
                <a:gridCol w="936992">
                  <a:extLst>
                    <a:ext uri="{9D8B030D-6E8A-4147-A177-3AD203B41FA5}">
                      <a16:colId xmlns:a16="http://schemas.microsoft.com/office/drawing/2014/main" xmlns="" val="860139212"/>
                    </a:ext>
                  </a:extLst>
                </a:gridCol>
                <a:gridCol w="864916">
                  <a:extLst>
                    <a:ext uri="{9D8B030D-6E8A-4147-A177-3AD203B41FA5}">
                      <a16:colId xmlns:a16="http://schemas.microsoft.com/office/drawing/2014/main" xmlns="" val="3382826815"/>
                    </a:ext>
                  </a:extLst>
                </a:gridCol>
                <a:gridCol w="923853">
                  <a:extLst>
                    <a:ext uri="{9D8B030D-6E8A-4147-A177-3AD203B41FA5}">
                      <a16:colId xmlns:a16="http://schemas.microsoft.com/office/drawing/2014/main" xmlns="" val="3307011016"/>
                    </a:ext>
                  </a:extLst>
                </a:gridCol>
                <a:gridCol w="842926">
                  <a:extLst>
                    <a:ext uri="{9D8B030D-6E8A-4147-A177-3AD203B41FA5}">
                      <a16:colId xmlns:a16="http://schemas.microsoft.com/office/drawing/2014/main" xmlns="" val="1362669647"/>
                    </a:ext>
                  </a:extLst>
                </a:gridCol>
                <a:gridCol w="1236292">
                  <a:extLst>
                    <a:ext uri="{9D8B030D-6E8A-4147-A177-3AD203B41FA5}">
                      <a16:colId xmlns:a16="http://schemas.microsoft.com/office/drawing/2014/main" xmlns="" val="3129249332"/>
                    </a:ext>
                  </a:extLst>
                </a:gridCol>
              </a:tblGrid>
              <a:tr h="127463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u="none" strike="noStrike" cap="none" normalizeH="0" baseline="0" dirty="0">
                          <a:ln>
                            <a:noFill/>
                          </a:ln>
                          <a:solidFill>
                            <a:schemeClr val="tx1"/>
                          </a:solidFill>
                          <a:effectLst/>
                          <a:latin typeface="Times New Roman" pitchFamily="18" charset="0"/>
                          <a:cs typeface="Times New Roman" pitchFamily="18" charset="0"/>
                        </a:rPr>
                        <a:t>Жылдар</a:t>
                      </a:r>
                      <a:endParaRPr kumimoji="0" lang="ru-RU" sz="1400" b="0"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u="none" strike="noStrike" cap="none" normalizeH="0" baseline="0" dirty="0">
                          <a:ln>
                            <a:noFill/>
                          </a:ln>
                          <a:solidFill>
                            <a:schemeClr val="tx1"/>
                          </a:solidFill>
                          <a:effectLst/>
                          <a:latin typeface="Times New Roman" pitchFamily="18" charset="0"/>
                          <a:cs typeface="Times New Roman" pitchFamily="18" charset="0"/>
                        </a:rPr>
                        <a:t>Штаттық кестеге сәйкес бірліктер</a:t>
                      </a:r>
                      <a:r>
                        <a:rPr kumimoji="0" lang="ru-RU" sz="1400" b="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0"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u="none" strike="noStrike" cap="none" normalizeH="0" baseline="0" dirty="0">
                          <a:ln>
                            <a:noFill/>
                          </a:ln>
                          <a:solidFill>
                            <a:schemeClr val="tx1"/>
                          </a:solidFill>
                          <a:effectLst/>
                          <a:latin typeface="Times New Roman" pitchFamily="18" charset="0"/>
                          <a:cs typeface="Times New Roman" pitchFamily="18" charset="0"/>
                        </a:rPr>
                        <a:t>Штат бойынша қамтылу</a:t>
                      </a:r>
                      <a:endParaRPr kumimoji="0" lang="ru-RU" sz="1400" b="0"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u="none" strike="noStrike" cap="none" normalizeH="0" baseline="0" dirty="0">
                          <a:ln>
                            <a:noFill/>
                          </a:ln>
                          <a:solidFill>
                            <a:schemeClr val="tx1"/>
                          </a:solidFill>
                          <a:effectLst/>
                          <a:latin typeface="Times New Roman" pitchFamily="18" charset="0"/>
                          <a:cs typeface="Times New Roman" pitchFamily="18" charset="0"/>
                        </a:rPr>
                        <a:t>Қызмет жасап жатқандар саны</a:t>
                      </a:r>
                      <a:r>
                        <a:rPr kumimoji="0" lang="ru-RU" sz="1400" b="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0"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u="none" strike="noStrike" cap="none" normalizeH="0" baseline="0" dirty="0">
                          <a:ln>
                            <a:noFill/>
                          </a:ln>
                          <a:solidFill>
                            <a:schemeClr val="tx1"/>
                          </a:solidFill>
                          <a:effectLst/>
                          <a:latin typeface="Times New Roman" pitchFamily="18" charset="0"/>
                          <a:cs typeface="Times New Roman" pitchFamily="18" charset="0"/>
                        </a:rPr>
                        <a:t>Бала күтімі демалысын-дағылар</a:t>
                      </a:r>
                      <a:endParaRPr kumimoji="0" lang="ru-RU" sz="1400" b="0"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u="none" strike="noStrike" cap="none" normalizeH="0" baseline="0" dirty="0">
                          <a:ln>
                            <a:noFill/>
                          </a:ln>
                          <a:solidFill>
                            <a:schemeClr val="tx1"/>
                          </a:solidFill>
                          <a:effectLst/>
                          <a:latin typeface="Times New Roman" pitchFamily="18" charset="0"/>
                          <a:cs typeface="Times New Roman" pitchFamily="18" charset="0"/>
                        </a:rPr>
                        <a:t>10000 тұрғынға  шаққандағы қамтылу</a:t>
                      </a:r>
                      <a:r>
                        <a:rPr kumimoji="0" lang="ru-RU" sz="1400" b="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0"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167979639"/>
                  </a:ext>
                </a:extLst>
              </a:tr>
              <a:tr h="568479">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2023 ж </a:t>
                      </a:r>
                      <a:endParaRPr kumimoji="0" lang="kk-KZ" sz="140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2024 ж</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86,25</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83,25</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a:ln>
                            <a:noFill/>
                          </a:ln>
                          <a:solidFill>
                            <a:schemeClr val="tx1"/>
                          </a:solidFill>
                          <a:effectLst/>
                          <a:latin typeface="Times New Roman" pitchFamily="18" charset="0"/>
                          <a:cs typeface="Times New Roman" pitchFamily="18" charset="0"/>
                        </a:rPr>
                        <a:t>99</a:t>
                      </a: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99</a:t>
                      </a: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69</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66</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13</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14</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23,6</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21,0</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2639801074"/>
                  </a:ext>
                </a:extLst>
              </a:tr>
            </a:tbl>
          </a:graphicData>
        </a:graphic>
      </p:graphicFrame>
      <p:graphicFrame>
        <p:nvGraphicFramePr>
          <p:cNvPr id="9" name="Group 176"/>
          <p:cNvGraphicFramePr>
            <a:graphicFrameLocks noGrp="1"/>
          </p:cNvGraphicFramePr>
          <p:nvPr>
            <p:ph sz="half" idx="4294967295"/>
            <p:extLst>
              <p:ext uri="{D42A27DB-BD31-4B8C-83A1-F6EECF244321}">
                <p14:modId xmlns:p14="http://schemas.microsoft.com/office/powerpoint/2010/main" val="2316866806"/>
              </p:ext>
            </p:extLst>
          </p:nvPr>
        </p:nvGraphicFramePr>
        <p:xfrm>
          <a:off x="6228184" y="590899"/>
          <a:ext cx="2736304" cy="1828641"/>
        </p:xfrm>
        <a:graphic>
          <a:graphicData uri="http://schemas.openxmlformats.org/drawingml/2006/table">
            <a:tbl>
              <a:tblPr>
                <a:tableStyleId>{35758FB7-9AC5-4552-8A53-C91805E547FA}</a:tableStyleId>
              </a:tblPr>
              <a:tblGrid>
                <a:gridCol w="1019614">
                  <a:extLst>
                    <a:ext uri="{9D8B030D-6E8A-4147-A177-3AD203B41FA5}">
                      <a16:colId xmlns:a16="http://schemas.microsoft.com/office/drawing/2014/main" xmlns="" val="20001"/>
                    </a:ext>
                  </a:extLst>
                </a:gridCol>
                <a:gridCol w="1716690">
                  <a:extLst>
                    <a:ext uri="{9D8B030D-6E8A-4147-A177-3AD203B41FA5}">
                      <a16:colId xmlns:a16="http://schemas.microsoft.com/office/drawing/2014/main" xmlns="" val="20002"/>
                    </a:ext>
                  </a:extLst>
                </a:gridCol>
              </a:tblGrid>
              <a:tr h="624212">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smtClean="0">
                          <a:ln>
                            <a:noFill/>
                          </a:ln>
                          <a:solidFill>
                            <a:schemeClr val="tx1"/>
                          </a:solidFill>
                          <a:effectLst/>
                          <a:latin typeface="Times New Roman" pitchFamily="18" charset="0"/>
                          <a:cs typeface="Times New Roman" pitchFamily="18" charset="0"/>
                        </a:rPr>
                        <a:t>Жұмысқа </a:t>
                      </a:r>
                      <a:r>
                        <a:rPr kumimoji="0" lang="kk-KZ" sz="1600" u="none" strike="noStrike" cap="none" normalizeH="0" baseline="0" dirty="0">
                          <a:ln>
                            <a:noFill/>
                          </a:ln>
                          <a:solidFill>
                            <a:schemeClr val="tx1"/>
                          </a:solidFill>
                          <a:effectLst/>
                          <a:latin typeface="Times New Roman" pitchFamily="18" charset="0"/>
                          <a:cs typeface="Times New Roman" pitchFamily="18" charset="0"/>
                        </a:rPr>
                        <a:t>алынғаны</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1"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0000"/>
                  </a:ext>
                </a:extLst>
              </a:tr>
              <a:tr h="62530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Барлығы</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Жас маман</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0001"/>
                  </a:ext>
                </a:extLst>
              </a:tr>
              <a:tr h="568762">
                <a:tc>
                  <a:txBody>
                    <a:bodyPr/>
                    <a:lstStyle/>
                    <a:p>
                      <a:pPr algn="ctr"/>
                      <a:r>
                        <a:rPr lang="kk-KZ" sz="1600" dirty="0" smtClean="0">
                          <a:solidFill>
                            <a:schemeClr val="tx1"/>
                          </a:solidFill>
                          <a:latin typeface="Times New Roman" panose="02020603050405020304" pitchFamily="18" charset="0"/>
                          <a:cs typeface="Times New Roman" panose="02020603050405020304" pitchFamily="18" charset="0"/>
                        </a:rPr>
                        <a:t>19</a:t>
                      </a:r>
                      <a:endParaRPr lang="en-US" sz="1600" dirty="0" smtClean="0">
                        <a:solidFill>
                          <a:schemeClr val="tx1"/>
                        </a:solidFill>
                        <a:latin typeface="Times New Roman" panose="02020603050405020304" pitchFamily="18" charset="0"/>
                        <a:cs typeface="Times New Roman" panose="02020603050405020304" pitchFamily="18" charset="0"/>
                      </a:endParaRPr>
                    </a:p>
                    <a:p>
                      <a:pPr algn="ctr"/>
                      <a:r>
                        <a:rPr lang="en-US" sz="1600" dirty="0" smtClean="0">
                          <a:solidFill>
                            <a:schemeClr val="tx1"/>
                          </a:solidFill>
                          <a:latin typeface="Times New Roman" panose="02020603050405020304" pitchFamily="18" charset="0"/>
                          <a:cs typeface="Times New Roman" panose="02020603050405020304" pitchFamily="18" charset="0"/>
                        </a:rPr>
                        <a:t>16</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kk-KZ" sz="1600" dirty="0" smtClean="0">
                          <a:solidFill>
                            <a:schemeClr val="tx1"/>
                          </a:solidFill>
                          <a:latin typeface="Times New Roman" panose="02020603050405020304" pitchFamily="18" charset="0"/>
                          <a:cs typeface="Times New Roman" panose="02020603050405020304" pitchFamily="18" charset="0"/>
                        </a:rPr>
                        <a:t>4</a:t>
                      </a:r>
                      <a:endParaRPr lang="en-US" sz="1600" dirty="0" smtClean="0">
                        <a:solidFill>
                          <a:schemeClr val="tx1"/>
                        </a:solidFill>
                        <a:latin typeface="Times New Roman" panose="02020603050405020304" pitchFamily="18" charset="0"/>
                        <a:cs typeface="Times New Roman" panose="02020603050405020304" pitchFamily="18" charset="0"/>
                      </a:endParaRPr>
                    </a:p>
                    <a:p>
                      <a:pPr algn="ctr"/>
                      <a:r>
                        <a:rPr lang="ru-RU" sz="1600" dirty="0" smtClean="0">
                          <a:solidFill>
                            <a:schemeClr val="tx1"/>
                          </a:solidFill>
                          <a:latin typeface="Times New Roman" panose="02020603050405020304" pitchFamily="18" charset="0"/>
                          <a:cs typeface="Times New Roman" panose="02020603050405020304" pitchFamily="18" charset="0"/>
                        </a:rPr>
                        <a:t>4</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extLst>
                  <a:ext uri="{0D108BD9-81ED-4DB2-BD59-A6C34878D82A}">
                    <a16:rowId xmlns:a16="http://schemas.microsoft.com/office/drawing/2014/main" xmlns="" val="10004"/>
                  </a:ext>
                </a:extLst>
              </a:tr>
            </a:tbl>
          </a:graphicData>
        </a:graphic>
      </p:graphicFrame>
      <p:graphicFrame>
        <p:nvGraphicFramePr>
          <p:cNvPr id="11" name="Group 178"/>
          <p:cNvGraphicFramePr>
            <a:graphicFrameLocks noGrp="1"/>
          </p:cNvGraphicFramePr>
          <p:nvPr>
            <p:ph sz="half" idx="4294967295"/>
            <p:extLst>
              <p:ext uri="{D42A27DB-BD31-4B8C-83A1-F6EECF244321}">
                <p14:modId xmlns:p14="http://schemas.microsoft.com/office/powerpoint/2010/main" val="1998441955"/>
              </p:ext>
            </p:extLst>
          </p:nvPr>
        </p:nvGraphicFramePr>
        <p:xfrm>
          <a:off x="142844" y="4200525"/>
          <a:ext cx="6925350" cy="1719072"/>
        </p:xfrm>
        <a:graphic>
          <a:graphicData uri="http://schemas.openxmlformats.org/drawingml/2006/table">
            <a:tbl>
              <a:tblPr>
                <a:tableStyleId>{35758FB7-9AC5-4552-8A53-C91805E547FA}</a:tableStyleId>
              </a:tblPr>
              <a:tblGrid>
                <a:gridCol w="864823">
                  <a:extLst>
                    <a:ext uri="{9D8B030D-6E8A-4147-A177-3AD203B41FA5}">
                      <a16:colId xmlns:a16="http://schemas.microsoft.com/office/drawing/2014/main" xmlns="" val="20000"/>
                    </a:ext>
                  </a:extLst>
                </a:gridCol>
                <a:gridCol w="917186">
                  <a:extLst>
                    <a:ext uri="{9D8B030D-6E8A-4147-A177-3AD203B41FA5}">
                      <a16:colId xmlns:a16="http://schemas.microsoft.com/office/drawing/2014/main" xmlns="" val="20001"/>
                    </a:ext>
                  </a:extLst>
                </a:gridCol>
                <a:gridCol w="1404045">
                  <a:extLst>
                    <a:ext uri="{9D8B030D-6E8A-4147-A177-3AD203B41FA5}">
                      <a16:colId xmlns:a16="http://schemas.microsoft.com/office/drawing/2014/main" xmlns="" val="20002"/>
                    </a:ext>
                  </a:extLst>
                </a:gridCol>
                <a:gridCol w="950462">
                  <a:extLst>
                    <a:ext uri="{9D8B030D-6E8A-4147-A177-3AD203B41FA5}">
                      <a16:colId xmlns:a16="http://schemas.microsoft.com/office/drawing/2014/main" xmlns="" val="20003"/>
                    </a:ext>
                  </a:extLst>
                </a:gridCol>
                <a:gridCol w="940712">
                  <a:extLst>
                    <a:ext uri="{9D8B030D-6E8A-4147-A177-3AD203B41FA5}">
                      <a16:colId xmlns:a16="http://schemas.microsoft.com/office/drawing/2014/main" xmlns="" val="20004"/>
                    </a:ext>
                  </a:extLst>
                </a:gridCol>
                <a:gridCol w="1848122">
                  <a:extLst>
                    <a:ext uri="{9D8B030D-6E8A-4147-A177-3AD203B41FA5}">
                      <a16:colId xmlns:a16="http://schemas.microsoft.com/office/drawing/2014/main" xmlns="" val="20005"/>
                    </a:ext>
                  </a:extLst>
                </a:gridCol>
              </a:tblGrid>
              <a:tr h="969985">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Жылдар</a:t>
                      </a:r>
                      <a:r>
                        <a:rPr kumimoji="0" lang="ru-RU" sz="14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Штаттық кестеге сәйкес  бірліктер</a:t>
                      </a:r>
                      <a:r>
                        <a:rPr kumimoji="0" lang="ru-RU" sz="14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Штат бойынша </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қамтылу</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Қызмет жасап жатқан дар саны</a:t>
                      </a:r>
                      <a:r>
                        <a:rPr kumimoji="0" lang="ru-RU" sz="14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Бала күтімі демалысындағылар</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10000 тұрғынға  шаққандағы қамтылу</a:t>
                      </a:r>
                      <a:r>
                        <a:rPr kumimoji="0" lang="ru-RU" sz="14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0000"/>
                  </a:ext>
                </a:extLst>
              </a:tr>
              <a:tr h="4185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2023ж </a:t>
                      </a:r>
                      <a:endParaRPr kumimoji="0" lang="kk-KZ" sz="140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2024 ж</a:t>
                      </a:r>
                      <a:endParaRPr kumimoji="0" lang="ru-RU" sz="14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kk-KZ" sz="1400" dirty="0" smtClean="0">
                          <a:solidFill>
                            <a:schemeClr val="tx1"/>
                          </a:solidFill>
                          <a:latin typeface="Times New Roman" panose="02020603050405020304" pitchFamily="18" charset="0"/>
                          <a:cs typeface="Times New Roman" panose="02020603050405020304" pitchFamily="18" charset="0"/>
                        </a:rPr>
                        <a:t>179</a:t>
                      </a:r>
                    </a:p>
                    <a:p>
                      <a:pPr algn="ctr"/>
                      <a:r>
                        <a:rPr lang="kk-KZ" sz="1400" dirty="0" smtClean="0">
                          <a:solidFill>
                            <a:schemeClr val="tx1"/>
                          </a:solidFill>
                          <a:latin typeface="Times New Roman" panose="02020603050405020304" pitchFamily="18" charset="0"/>
                          <a:cs typeface="Times New Roman" panose="02020603050405020304" pitchFamily="18" charset="0"/>
                        </a:rPr>
                        <a:t>180,5</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179-100</a:t>
                      </a:r>
                      <a:r>
                        <a:rPr lang="en-US" sz="1400" dirty="0" smtClean="0">
                          <a:solidFill>
                            <a:schemeClr val="tx1"/>
                          </a:solidFill>
                          <a:latin typeface="Times New Roman" panose="02020603050405020304" pitchFamily="18" charset="0"/>
                          <a:cs typeface="Times New Roman" panose="02020603050405020304" pitchFamily="18" charset="0"/>
                        </a:rPr>
                        <a:t>%</a:t>
                      </a:r>
                      <a:endParaRPr lang="ru-RU" sz="1400" dirty="0" smtClean="0">
                        <a:solidFill>
                          <a:schemeClr val="tx1"/>
                        </a:solidFill>
                        <a:latin typeface="Times New Roman" panose="02020603050405020304" pitchFamily="18" charset="0"/>
                        <a:cs typeface="Times New Roman" panose="02020603050405020304" pitchFamily="18" charset="0"/>
                      </a:endParaRPr>
                    </a:p>
                    <a:p>
                      <a:pPr algn="ctr"/>
                      <a:r>
                        <a:rPr lang="ru-RU" sz="1400" dirty="0" smtClean="0">
                          <a:solidFill>
                            <a:schemeClr val="tx1"/>
                          </a:solidFill>
                          <a:latin typeface="Times New Roman" panose="02020603050405020304" pitchFamily="18" charset="0"/>
                          <a:cs typeface="Times New Roman" panose="02020603050405020304" pitchFamily="18" charset="0"/>
                        </a:rPr>
                        <a:t>180,5-100%</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kk-KZ" sz="1400" dirty="0" smtClean="0">
                          <a:solidFill>
                            <a:schemeClr val="tx1"/>
                          </a:solidFill>
                          <a:latin typeface="Times New Roman" panose="02020603050405020304" pitchFamily="18" charset="0"/>
                          <a:cs typeface="Times New Roman" panose="02020603050405020304" pitchFamily="18" charset="0"/>
                        </a:rPr>
                        <a:t>128</a:t>
                      </a:r>
                    </a:p>
                    <a:p>
                      <a:pPr algn="ctr"/>
                      <a:r>
                        <a:rPr lang="en-US" sz="1400" dirty="0" smtClean="0">
                          <a:solidFill>
                            <a:schemeClr val="tx1"/>
                          </a:solidFill>
                          <a:latin typeface="Times New Roman" panose="02020603050405020304" pitchFamily="18" charset="0"/>
                          <a:cs typeface="Times New Roman" panose="02020603050405020304" pitchFamily="18" charset="0"/>
                        </a:rPr>
                        <a:t>166</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kk-KZ" sz="1400" dirty="0" smtClean="0">
                          <a:solidFill>
                            <a:schemeClr val="tx1"/>
                          </a:solidFill>
                          <a:latin typeface="Times New Roman" panose="02020603050405020304" pitchFamily="18" charset="0"/>
                          <a:cs typeface="Times New Roman" panose="02020603050405020304" pitchFamily="18" charset="0"/>
                        </a:rPr>
                        <a:t>39</a:t>
                      </a:r>
                      <a:endParaRPr lang="en-US" sz="1400" dirty="0" smtClean="0">
                        <a:solidFill>
                          <a:schemeClr val="tx1"/>
                        </a:solidFill>
                        <a:latin typeface="Times New Roman" panose="02020603050405020304" pitchFamily="18" charset="0"/>
                        <a:cs typeface="Times New Roman" panose="02020603050405020304" pitchFamily="18" charset="0"/>
                      </a:endParaRPr>
                    </a:p>
                    <a:p>
                      <a:pPr algn="ctr"/>
                      <a:r>
                        <a:rPr lang="en-US" sz="1400" dirty="0" smtClean="0">
                          <a:solidFill>
                            <a:schemeClr val="tx1"/>
                          </a:solidFill>
                          <a:latin typeface="Times New Roman" panose="02020603050405020304" pitchFamily="18" charset="0"/>
                          <a:cs typeface="Times New Roman" panose="02020603050405020304" pitchFamily="18" charset="0"/>
                        </a:rPr>
                        <a:t>32</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kk-KZ" sz="1400" dirty="0" smtClean="0">
                          <a:solidFill>
                            <a:schemeClr val="tx1"/>
                          </a:solidFill>
                          <a:latin typeface="Times New Roman" panose="02020603050405020304" pitchFamily="18" charset="0"/>
                          <a:cs typeface="Times New Roman" panose="02020603050405020304" pitchFamily="18" charset="0"/>
                        </a:rPr>
                        <a:t>49,1</a:t>
                      </a:r>
                      <a:endParaRPr lang="en-US" sz="1400" dirty="0" smtClean="0">
                        <a:solidFill>
                          <a:schemeClr val="tx1"/>
                        </a:solidFill>
                        <a:latin typeface="Times New Roman" panose="02020603050405020304" pitchFamily="18" charset="0"/>
                        <a:cs typeface="Times New Roman" panose="02020603050405020304" pitchFamily="18" charset="0"/>
                      </a:endParaRPr>
                    </a:p>
                    <a:p>
                      <a:pPr algn="ctr"/>
                      <a:r>
                        <a:rPr lang="en-US" sz="1400" dirty="0" smtClean="0">
                          <a:solidFill>
                            <a:schemeClr val="tx1"/>
                          </a:solidFill>
                          <a:latin typeface="Times New Roman" panose="02020603050405020304" pitchFamily="18" charset="0"/>
                          <a:cs typeface="Times New Roman" panose="02020603050405020304" pitchFamily="18" charset="0"/>
                        </a:rPr>
                        <a:t>45,6</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extLst>
                  <a:ext uri="{0D108BD9-81ED-4DB2-BD59-A6C34878D82A}">
                    <a16:rowId xmlns:a16="http://schemas.microsoft.com/office/drawing/2014/main" xmlns="" val="10003"/>
                  </a:ext>
                </a:extLst>
              </a:tr>
            </a:tbl>
          </a:graphicData>
        </a:graphic>
      </p:graphicFrame>
      <p:graphicFrame>
        <p:nvGraphicFramePr>
          <p:cNvPr id="2" name="Таблица 1"/>
          <p:cNvGraphicFramePr>
            <a:graphicFrameLocks noGrp="1"/>
          </p:cNvGraphicFramePr>
          <p:nvPr>
            <p:extLst>
              <p:ext uri="{D42A27DB-BD31-4B8C-83A1-F6EECF244321}">
                <p14:modId xmlns:p14="http://schemas.microsoft.com/office/powerpoint/2010/main" val="1918284792"/>
              </p:ext>
            </p:extLst>
          </p:nvPr>
        </p:nvGraphicFramePr>
        <p:xfrm>
          <a:off x="7092280" y="4221088"/>
          <a:ext cx="1940706" cy="1650866"/>
        </p:xfrm>
        <a:graphic>
          <a:graphicData uri="http://schemas.openxmlformats.org/drawingml/2006/table">
            <a:tbl>
              <a:tblPr>
                <a:tableStyleId>{35758FB7-9AC5-4552-8A53-C91805E547FA}</a:tableStyleId>
              </a:tblPr>
              <a:tblGrid>
                <a:gridCol w="970353">
                  <a:extLst>
                    <a:ext uri="{9D8B030D-6E8A-4147-A177-3AD203B41FA5}">
                      <a16:colId xmlns:a16="http://schemas.microsoft.com/office/drawing/2014/main" xmlns="" val="2097748280"/>
                    </a:ext>
                  </a:extLst>
                </a:gridCol>
                <a:gridCol w="970353">
                  <a:extLst>
                    <a:ext uri="{9D8B030D-6E8A-4147-A177-3AD203B41FA5}">
                      <a16:colId xmlns:a16="http://schemas.microsoft.com/office/drawing/2014/main" xmlns="" val="2449234873"/>
                    </a:ext>
                  </a:extLst>
                </a:gridCol>
              </a:tblGrid>
              <a:tr h="478266">
                <a:tc gridSpan="2">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Жұмысқа алынғаны</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hMerge="1">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1"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740334067"/>
                  </a:ext>
                </a:extLst>
              </a:tr>
              <a:tr h="53129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Барлығы</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400" u="none" strike="noStrike" cap="none" normalizeH="0" baseline="0" dirty="0">
                          <a:ln>
                            <a:noFill/>
                          </a:ln>
                          <a:solidFill>
                            <a:schemeClr val="tx1"/>
                          </a:solidFill>
                          <a:effectLst/>
                          <a:latin typeface="Times New Roman" pitchFamily="18" charset="0"/>
                          <a:cs typeface="Times New Roman" pitchFamily="18" charset="0"/>
                        </a:rPr>
                        <a:t>Жас маман</a:t>
                      </a:r>
                      <a:endParaRPr kumimoji="0" lang="ru-RU" sz="14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788065013"/>
                  </a:ext>
                </a:extLst>
              </a:tr>
              <a:tr h="320651">
                <a:tc>
                  <a:txBody>
                    <a:bodyPr/>
                    <a:lstStyle/>
                    <a:p>
                      <a:pPr algn="ctr"/>
                      <a:r>
                        <a:rPr lang="kk-KZ" sz="1400" dirty="0">
                          <a:solidFill>
                            <a:schemeClr val="tx1"/>
                          </a:solidFill>
                          <a:latin typeface="Times New Roman" panose="02020603050405020304" pitchFamily="18" charset="0"/>
                          <a:cs typeface="Times New Roman" panose="02020603050405020304" pitchFamily="18" charset="0"/>
                        </a:rPr>
                        <a:t>28</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400" dirty="0">
                          <a:solidFill>
                            <a:schemeClr val="tx1"/>
                          </a:solidFill>
                          <a:latin typeface="Times New Roman" panose="02020603050405020304" pitchFamily="18" charset="0"/>
                          <a:cs typeface="Times New Roman" panose="02020603050405020304" pitchFamily="18" charset="0"/>
                        </a:rPr>
                        <a:t>6</a:t>
                      </a:r>
                    </a:p>
                  </a:txBody>
                  <a:tcPr horzOverflow="overflow"/>
                </a:tc>
                <a:extLst>
                  <a:ext uri="{0D108BD9-81ED-4DB2-BD59-A6C34878D82A}">
                    <a16:rowId xmlns:a16="http://schemas.microsoft.com/office/drawing/2014/main" xmlns="" val="2087099980"/>
                  </a:ext>
                </a:extLst>
              </a:tr>
              <a:tr h="320651">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30</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400" dirty="0" smtClean="0">
                          <a:solidFill>
                            <a:schemeClr val="tx1"/>
                          </a:solidFill>
                          <a:latin typeface="Times New Roman" panose="02020603050405020304" pitchFamily="18" charset="0"/>
                          <a:cs typeface="Times New Roman" panose="02020603050405020304" pitchFamily="18" charset="0"/>
                        </a:rPr>
                        <a:t>17</a:t>
                      </a:r>
                      <a:endParaRPr lang="ru-RU" sz="1400" dirty="0">
                        <a:solidFill>
                          <a:schemeClr val="tx1"/>
                        </a:solidFill>
                        <a:latin typeface="Times New Roman" panose="02020603050405020304" pitchFamily="18" charset="0"/>
                        <a:cs typeface="Times New Roman" panose="02020603050405020304" pitchFamily="18" charset="0"/>
                      </a:endParaRPr>
                    </a:p>
                  </a:txBody>
                  <a:tcPr horzOverflow="overflow"/>
                </a:tc>
              </a:tr>
            </a:tbl>
          </a:graphicData>
        </a:graphic>
      </p:graphicFrame>
      <p:sp>
        <p:nvSpPr>
          <p:cNvPr id="5" name="Прямоугольник 4"/>
          <p:cNvSpPr/>
          <p:nvPr/>
        </p:nvSpPr>
        <p:spPr>
          <a:xfrm>
            <a:off x="94139" y="2534606"/>
            <a:ext cx="2558136" cy="338554"/>
          </a:xfrm>
          <a:prstGeom prst="rect">
            <a:avLst/>
          </a:prstGeom>
        </p:spPr>
        <p:txBody>
          <a:bodyPr wrap="none">
            <a:spAutoFit/>
          </a:bodyPr>
          <a:lstStyle/>
          <a:p>
            <a:r>
              <a:rPr lang="kk-KZ" sz="1600" b="1" i="1" u="sng" dirty="0" smtClean="0">
                <a:solidFill>
                  <a:srgbClr val="FF0000"/>
                </a:solidFill>
                <a:latin typeface="Times New Roman" pitchFamily="18" charset="0"/>
                <a:cs typeface="Times New Roman" pitchFamily="18" charset="0"/>
              </a:rPr>
              <a:t>Орташа жалақы: 463 694</a:t>
            </a:r>
            <a:endParaRPr lang="kk-KZ" sz="1600" b="1" i="1" u="sng" dirty="0">
              <a:solidFill>
                <a:srgbClr val="FF0000"/>
              </a:solidFill>
              <a:latin typeface="Times New Roman" pitchFamily="18" charset="0"/>
              <a:cs typeface="Times New Roman" pitchFamily="18" charset="0"/>
            </a:endParaRPr>
          </a:p>
        </p:txBody>
      </p:sp>
      <p:sp>
        <p:nvSpPr>
          <p:cNvPr id="6" name="Прямоугольник 5"/>
          <p:cNvSpPr/>
          <p:nvPr/>
        </p:nvSpPr>
        <p:spPr>
          <a:xfrm>
            <a:off x="94139" y="6021288"/>
            <a:ext cx="2558136" cy="338554"/>
          </a:xfrm>
          <a:prstGeom prst="rect">
            <a:avLst/>
          </a:prstGeom>
        </p:spPr>
        <p:txBody>
          <a:bodyPr wrap="none">
            <a:spAutoFit/>
          </a:bodyPr>
          <a:lstStyle/>
          <a:p>
            <a:r>
              <a:rPr lang="kk-KZ" sz="1600" b="1" i="1" u="sng" dirty="0" smtClean="0">
                <a:solidFill>
                  <a:srgbClr val="FF0000"/>
                </a:solidFill>
                <a:latin typeface="Times New Roman" pitchFamily="18" charset="0"/>
                <a:cs typeface="Times New Roman" pitchFamily="18" charset="0"/>
              </a:rPr>
              <a:t>Орташа жалақы: 244 692</a:t>
            </a:r>
            <a:endParaRPr lang="kk-KZ" sz="1600" b="1" i="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696189031"/>
      </p:ext>
    </p:extLst>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9236" name="Group 148"/>
          <p:cNvGraphicFramePr>
            <a:graphicFrameLocks noGrp="1"/>
          </p:cNvGraphicFramePr>
          <p:nvPr>
            <p:ph/>
            <p:extLst>
              <p:ext uri="{D42A27DB-BD31-4B8C-83A1-F6EECF244321}">
                <p14:modId xmlns:p14="http://schemas.microsoft.com/office/powerpoint/2010/main" val="1617024611"/>
              </p:ext>
            </p:extLst>
          </p:nvPr>
        </p:nvGraphicFramePr>
        <p:xfrm>
          <a:off x="224494" y="725335"/>
          <a:ext cx="8606193" cy="1770896"/>
        </p:xfrm>
        <a:graphic>
          <a:graphicData uri="http://schemas.openxmlformats.org/drawingml/2006/table">
            <a:tbl>
              <a:tblPr>
                <a:tableStyleId>{35758FB7-9AC5-4552-8A53-C91805E547FA}</a:tableStyleId>
              </a:tblPr>
              <a:tblGrid>
                <a:gridCol w="1319661">
                  <a:extLst>
                    <a:ext uri="{9D8B030D-6E8A-4147-A177-3AD203B41FA5}">
                      <a16:colId xmlns:a16="http://schemas.microsoft.com/office/drawing/2014/main" xmlns="" val="20000"/>
                    </a:ext>
                  </a:extLst>
                </a:gridCol>
                <a:gridCol w="1202845">
                  <a:extLst>
                    <a:ext uri="{9D8B030D-6E8A-4147-A177-3AD203B41FA5}">
                      <a16:colId xmlns:a16="http://schemas.microsoft.com/office/drawing/2014/main" xmlns="" val="20001"/>
                    </a:ext>
                  </a:extLst>
                </a:gridCol>
                <a:gridCol w="1547750">
                  <a:extLst>
                    <a:ext uri="{9D8B030D-6E8A-4147-A177-3AD203B41FA5}">
                      <a16:colId xmlns:a16="http://schemas.microsoft.com/office/drawing/2014/main" xmlns="" val="20002"/>
                    </a:ext>
                  </a:extLst>
                </a:gridCol>
                <a:gridCol w="1152128">
                  <a:extLst>
                    <a:ext uri="{9D8B030D-6E8A-4147-A177-3AD203B41FA5}">
                      <a16:colId xmlns:a16="http://schemas.microsoft.com/office/drawing/2014/main" xmlns="" val="20003"/>
                    </a:ext>
                  </a:extLst>
                </a:gridCol>
                <a:gridCol w="1190039">
                  <a:extLst>
                    <a:ext uri="{9D8B030D-6E8A-4147-A177-3AD203B41FA5}">
                      <a16:colId xmlns:a16="http://schemas.microsoft.com/office/drawing/2014/main" xmlns="" val="20004"/>
                    </a:ext>
                  </a:extLst>
                </a:gridCol>
                <a:gridCol w="1181243">
                  <a:extLst>
                    <a:ext uri="{9D8B030D-6E8A-4147-A177-3AD203B41FA5}">
                      <a16:colId xmlns:a16="http://schemas.microsoft.com/office/drawing/2014/main" xmlns="" val="20005"/>
                    </a:ext>
                  </a:extLst>
                </a:gridCol>
                <a:gridCol w="1012527">
                  <a:extLst>
                    <a:ext uri="{9D8B030D-6E8A-4147-A177-3AD203B41FA5}">
                      <a16:colId xmlns:a16="http://schemas.microsoft.com/office/drawing/2014/main" xmlns="" val="20006"/>
                    </a:ext>
                  </a:extLst>
                </a:gridCol>
              </a:tblGrid>
              <a:tr h="114300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Жылдар</a:t>
                      </a:r>
                      <a:r>
                        <a:rPr kumimoji="0" lang="ru-RU" sz="16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Дәрігерлер саны</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Квалификациялық дәрежесі барлары</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Пайызы</a:t>
                      </a:r>
                      <a:r>
                        <a:rPr kumimoji="0" lang="ru-RU" sz="1600" u="none" strike="noStrike" cap="none" normalizeH="0" baseline="0" dirty="0">
                          <a:ln>
                            <a:noFill/>
                          </a:ln>
                          <a:solidFill>
                            <a:schemeClr val="tx1"/>
                          </a:solidFill>
                          <a:effectLst/>
                          <a:latin typeface="Times New Roman" pitchFamily="18" charset="0"/>
                          <a:cs typeface="Times New Roman" pitchFamily="18" charset="0"/>
                        </a:rPr>
                        <a:t> </a:t>
                      </a:r>
                      <a:endParaRPr kumimoji="0" lang="en-US" sz="160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600" u="none" strike="noStrike" cap="none" normalizeH="0" baseline="0" dirty="0">
                          <a:ln>
                            <a:noFill/>
                          </a:ln>
                          <a:solidFill>
                            <a:schemeClr val="tx1"/>
                          </a:solidFill>
                          <a:effectLst/>
                          <a:latin typeface="Times New Roman" pitchFamily="18" charset="0"/>
                          <a:cs typeface="Times New Roman" pitchFamily="18" charset="0"/>
                        </a:rPr>
                        <a:t>(%)</a:t>
                      </a:r>
                      <a:endParaRPr kumimoji="0" lang="ru-RU" sz="160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Жоғары дәрежелі</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Бірінші</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Екінші</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0000"/>
                  </a:ext>
                </a:extLst>
              </a:tr>
              <a:tr h="35738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2023 ж  </a:t>
                      </a:r>
                      <a:endParaRPr kumimoji="0" lang="kk-KZ" sz="160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b="0" i="0" u="none" strike="noStrike" cap="none" normalizeH="0" baseline="0" dirty="0" smtClean="0">
                          <a:ln>
                            <a:noFill/>
                          </a:ln>
                          <a:solidFill>
                            <a:schemeClr val="tx1"/>
                          </a:solidFill>
                          <a:effectLst/>
                          <a:latin typeface="Times New Roman" pitchFamily="18" charset="0"/>
                          <a:cs typeface="Times New Roman" pitchFamily="18" charset="0"/>
                        </a:rPr>
                        <a:t>2024 ж</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69</a:t>
                      </a:r>
                    </a:p>
                    <a:p>
                      <a:pPr algn="ctr"/>
                      <a:r>
                        <a:rPr lang="ru-RU" sz="1600" dirty="0" smtClean="0">
                          <a:solidFill>
                            <a:schemeClr val="tx1"/>
                          </a:solidFill>
                          <a:latin typeface="Times New Roman" panose="02020603050405020304" pitchFamily="18" charset="0"/>
                          <a:cs typeface="Times New Roman" panose="02020603050405020304" pitchFamily="18" charset="0"/>
                        </a:rPr>
                        <a:t>53</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25</a:t>
                      </a:r>
                    </a:p>
                    <a:p>
                      <a:pPr algn="ctr"/>
                      <a:r>
                        <a:rPr lang="ru-RU" sz="1600" dirty="0" smtClean="0">
                          <a:solidFill>
                            <a:schemeClr val="tx1"/>
                          </a:solidFill>
                          <a:latin typeface="Times New Roman" panose="02020603050405020304" pitchFamily="18" charset="0"/>
                          <a:cs typeface="Times New Roman" panose="02020603050405020304" pitchFamily="18" charset="0"/>
                        </a:rPr>
                        <a:t>24</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51</a:t>
                      </a:r>
                    </a:p>
                    <a:p>
                      <a:pPr algn="ctr"/>
                      <a:r>
                        <a:rPr lang="ru-RU" sz="1600" dirty="0" smtClean="0">
                          <a:solidFill>
                            <a:schemeClr val="tx1"/>
                          </a:solidFill>
                          <a:latin typeface="Times New Roman" panose="02020603050405020304" pitchFamily="18" charset="0"/>
                          <a:cs typeface="Times New Roman" panose="02020603050405020304" pitchFamily="18" charset="0"/>
                        </a:rPr>
                        <a:t>40</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9</a:t>
                      </a:r>
                    </a:p>
                    <a:p>
                      <a:pPr algn="ctr"/>
                      <a:r>
                        <a:rPr lang="ru-RU" sz="1600" dirty="0" smtClean="0">
                          <a:solidFill>
                            <a:schemeClr val="tx1"/>
                          </a:solidFill>
                          <a:latin typeface="Times New Roman" panose="02020603050405020304" pitchFamily="18" charset="0"/>
                          <a:cs typeface="Times New Roman" panose="02020603050405020304" pitchFamily="18" charset="0"/>
                        </a:rPr>
                        <a:t>11</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14</a:t>
                      </a:r>
                    </a:p>
                    <a:p>
                      <a:pPr algn="ctr"/>
                      <a:r>
                        <a:rPr lang="ru-RU" sz="1600" dirty="0" smtClean="0">
                          <a:solidFill>
                            <a:schemeClr val="tx1"/>
                          </a:solidFill>
                          <a:latin typeface="Times New Roman" panose="02020603050405020304" pitchFamily="18" charset="0"/>
                          <a:cs typeface="Times New Roman" panose="02020603050405020304" pitchFamily="18" charset="0"/>
                        </a:rPr>
                        <a:t>12</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2</a:t>
                      </a:r>
                    </a:p>
                    <a:p>
                      <a:pPr algn="ctr"/>
                      <a:r>
                        <a:rPr lang="ru-RU" sz="1600" dirty="0" smtClean="0">
                          <a:solidFill>
                            <a:schemeClr val="tx1"/>
                          </a:solidFill>
                          <a:latin typeface="Times New Roman" panose="02020603050405020304" pitchFamily="18" charset="0"/>
                          <a:cs typeface="Times New Roman" panose="02020603050405020304" pitchFamily="18" charset="0"/>
                        </a:rPr>
                        <a:t>1</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extLst>
                  <a:ext uri="{0D108BD9-81ED-4DB2-BD59-A6C34878D82A}">
                    <a16:rowId xmlns:a16="http://schemas.microsoft.com/office/drawing/2014/main" xmlns="" val="10003"/>
                  </a:ext>
                </a:extLst>
              </a:tr>
            </a:tbl>
          </a:graphicData>
        </a:graphic>
      </p:graphicFrame>
      <p:sp>
        <p:nvSpPr>
          <p:cNvPr id="23601" name="Text Box 142"/>
          <p:cNvSpPr txBox="1">
            <a:spLocks noChangeArrowheads="1"/>
          </p:cNvSpPr>
          <p:nvPr/>
        </p:nvSpPr>
        <p:spPr bwMode="auto">
          <a:xfrm>
            <a:off x="938551" y="16112"/>
            <a:ext cx="8607455" cy="461962"/>
          </a:xfrm>
          <a:prstGeom prst="rect">
            <a:avLst/>
          </a:prstGeom>
          <a:noFill/>
          <a:ln w="9525">
            <a:noFill/>
            <a:miter lim="800000"/>
            <a:headEnd/>
            <a:tailEnd/>
          </a:ln>
        </p:spPr>
        <p:txBody>
          <a:bodyPr wrap="square">
            <a:spAutoFit/>
          </a:bodyPr>
          <a:lstStyle/>
          <a:p>
            <a:pPr algn="ctr"/>
            <a:r>
              <a:rPr lang="kk-KZ" sz="2400" b="1" i="1" u="sng" dirty="0">
                <a:solidFill>
                  <a:srgbClr val="FF0000"/>
                </a:solidFill>
                <a:latin typeface="Times New Roman" pitchFamily="18" charset="0"/>
              </a:rPr>
              <a:t>Жалпы сапалық көрсеткіш</a:t>
            </a:r>
            <a:r>
              <a:rPr lang="kk-KZ" sz="2400" b="1" i="1" dirty="0">
                <a:solidFill>
                  <a:srgbClr val="FF0000"/>
                </a:solidFill>
                <a:latin typeface="Times New Roman" pitchFamily="18" charset="0"/>
              </a:rPr>
              <a:t>                              </a:t>
            </a:r>
            <a:r>
              <a:rPr lang="kk-KZ" sz="1400" b="1" i="1" dirty="0">
                <a:solidFill>
                  <a:srgbClr val="FF0000"/>
                </a:solidFill>
                <a:latin typeface="Times New Roman" pitchFamily="18" charset="0"/>
              </a:rPr>
              <a:t>слайд№5</a:t>
            </a:r>
            <a:endParaRPr lang="ru-RU" sz="1400" b="1" i="1" dirty="0">
              <a:solidFill>
                <a:srgbClr val="FF0000"/>
              </a:solidFill>
              <a:latin typeface="Times New Roman" pitchFamily="18" charset="0"/>
            </a:endParaRPr>
          </a:p>
        </p:txBody>
      </p:sp>
      <p:graphicFrame>
        <p:nvGraphicFramePr>
          <p:cNvPr id="71" name="Таблица 70"/>
          <p:cNvGraphicFramePr>
            <a:graphicFrameLocks noGrp="1"/>
          </p:cNvGraphicFramePr>
          <p:nvPr>
            <p:extLst>
              <p:ext uri="{D42A27DB-BD31-4B8C-83A1-F6EECF244321}">
                <p14:modId xmlns:p14="http://schemas.microsoft.com/office/powerpoint/2010/main" val="1287161258"/>
              </p:ext>
            </p:extLst>
          </p:nvPr>
        </p:nvGraphicFramePr>
        <p:xfrm>
          <a:off x="238722" y="3292782"/>
          <a:ext cx="8606760" cy="1751654"/>
        </p:xfrm>
        <a:graphic>
          <a:graphicData uri="http://schemas.openxmlformats.org/drawingml/2006/table">
            <a:tbl>
              <a:tblPr>
                <a:tableStyleId>{35758FB7-9AC5-4552-8A53-C91805E547FA}</a:tableStyleId>
              </a:tblPr>
              <a:tblGrid>
                <a:gridCol w="1219433">
                  <a:extLst>
                    <a:ext uri="{9D8B030D-6E8A-4147-A177-3AD203B41FA5}">
                      <a16:colId xmlns:a16="http://schemas.microsoft.com/office/drawing/2014/main" xmlns="" val="20000"/>
                    </a:ext>
                  </a:extLst>
                </a:gridCol>
                <a:gridCol w="1142309">
                  <a:extLst>
                    <a:ext uri="{9D8B030D-6E8A-4147-A177-3AD203B41FA5}">
                      <a16:colId xmlns:a16="http://schemas.microsoft.com/office/drawing/2014/main" xmlns="" val="20001"/>
                    </a:ext>
                  </a:extLst>
                </a:gridCol>
                <a:gridCol w="1480942">
                  <a:extLst>
                    <a:ext uri="{9D8B030D-6E8A-4147-A177-3AD203B41FA5}">
                      <a16:colId xmlns:a16="http://schemas.microsoft.com/office/drawing/2014/main" xmlns="" val="20002"/>
                    </a:ext>
                  </a:extLst>
                </a:gridCol>
                <a:gridCol w="1161450">
                  <a:extLst>
                    <a:ext uri="{9D8B030D-6E8A-4147-A177-3AD203B41FA5}">
                      <a16:colId xmlns:a16="http://schemas.microsoft.com/office/drawing/2014/main" xmlns="" val="20003"/>
                    </a:ext>
                  </a:extLst>
                </a:gridCol>
                <a:gridCol w="1401512">
                  <a:extLst>
                    <a:ext uri="{9D8B030D-6E8A-4147-A177-3AD203B41FA5}">
                      <a16:colId xmlns:a16="http://schemas.microsoft.com/office/drawing/2014/main" xmlns="" val="20004"/>
                    </a:ext>
                  </a:extLst>
                </a:gridCol>
                <a:gridCol w="1154394">
                  <a:extLst>
                    <a:ext uri="{9D8B030D-6E8A-4147-A177-3AD203B41FA5}">
                      <a16:colId xmlns:a16="http://schemas.microsoft.com/office/drawing/2014/main" xmlns="" val="20005"/>
                    </a:ext>
                  </a:extLst>
                </a:gridCol>
                <a:gridCol w="1046720">
                  <a:extLst>
                    <a:ext uri="{9D8B030D-6E8A-4147-A177-3AD203B41FA5}">
                      <a16:colId xmlns:a16="http://schemas.microsoft.com/office/drawing/2014/main" xmlns="" val="20006"/>
                    </a:ext>
                  </a:extLst>
                </a:gridCol>
              </a:tblGrid>
              <a:tr h="92869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Жылдар</a:t>
                      </a:r>
                      <a:r>
                        <a:rPr kumimoji="0" lang="ru-RU" sz="1600" u="none" strike="noStrike" cap="none" normalizeH="0" baseline="0" dirty="0">
                          <a:ln>
                            <a:noFill/>
                          </a:ln>
                          <a:solidFill>
                            <a:schemeClr val="tx1"/>
                          </a:solidFill>
                          <a:effectLst/>
                          <a:latin typeface="Times New Roman" pitchFamily="18" charset="0"/>
                          <a:cs typeface="Times New Roman" pitchFamily="18" charset="0"/>
                        </a:rPr>
                        <a:t> </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ОБҚ саны</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Квалификациялық дәрежесі барлары</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Пайызы</a:t>
                      </a:r>
                      <a:endParaRPr kumimoji="0" lang="en-US" sz="160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defRPr/>
                      </a:pPr>
                      <a:r>
                        <a:rPr kumimoji="0" lang="en-US" sz="1600" u="none" strike="noStrike" cap="none" normalizeH="0" baseline="0" dirty="0">
                          <a:ln>
                            <a:noFill/>
                          </a:ln>
                          <a:solidFill>
                            <a:schemeClr val="tx1"/>
                          </a:solidFill>
                          <a:effectLst/>
                          <a:latin typeface="Times New Roman" pitchFamily="18" charset="0"/>
                          <a:cs typeface="Times New Roman" pitchFamily="18" charset="0"/>
                        </a:rPr>
                        <a:t>(%)</a:t>
                      </a:r>
                      <a:endParaRPr kumimoji="0" lang="ru-RU" sz="160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u="none" strike="noStrike" cap="none" normalizeH="0" baseline="0" dirty="0">
                          <a:ln>
                            <a:noFill/>
                          </a:ln>
                          <a:solidFill>
                            <a:schemeClr val="tx1"/>
                          </a:solidFill>
                          <a:effectLst/>
                          <a:latin typeface="Times New Roman" pitchFamily="18" charset="0"/>
                          <a:cs typeface="Times New Roman" pitchFamily="18" charset="0"/>
                        </a:rPr>
                        <a:t> </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Жоғары дәрежелі</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Бірінші</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Екінші</a:t>
                      </a:r>
                      <a:endParaRPr kumimoji="0" lang="ru-RU" sz="16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extLst>
                  <a:ext uri="{0D108BD9-81ED-4DB2-BD59-A6C34878D82A}">
                    <a16:rowId xmlns:a16="http://schemas.microsoft.com/office/drawing/2014/main" xmlns="" val="10000"/>
                  </a:ext>
                </a:extLst>
              </a:tr>
              <a:tr h="43970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a:ln>
                            <a:noFill/>
                          </a:ln>
                          <a:solidFill>
                            <a:schemeClr val="tx1"/>
                          </a:solidFill>
                          <a:effectLst/>
                          <a:latin typeface="Times New Roman" pitchFamily="18" charset="0"/>
                          <a:cs typeface="Times New Roman" pitchFamily="18" charset="0"/>
                        </a:rPr>
                        <a:t>2023 ж </a:t>
                      </a:r>
                      <a:endParaRPr kumimoji="0" lang="kk-KZ" sz="160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600" u="none" strike="noStrike" cap="none" normalizeH="0" baseline="0" dirty="0" smtClean="0">
                          <a:ln>
                            <a:noFill/>
                          </a:ln>
                          <a:solidFill>
                            <a:schemeClr val="tx1"/>
                          </a:solidFill>
                          <a:effectLst/>
                          <a:latin typeface="Times New Roman" pitchFamily="18" charset="0"/>
                          <a:cs typeface="Times New Roman" pitchFamily="18" charset="0"/>
                        </a:rPr>
                        <a:t>2024 ж </a:t>
                      </a:r>
                      <a:endParaRPr kumimoji="0" lang="ru-RU" sz="16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128</a:t>
                      </a:r>
                    </a:p>
                    <a:p>
                      <a:pPr algn="ctr"/>
                      <a:r>
                        <a:rPr lang="ru-RU" sz="1600" dirty="0" smtClean="0">
                          <a:solidFill>
                            <a:schemeClr val="tx1"/>
                          </a:solidFill>
                          <a:latin typeface="Times New Roman" panose="02020603050405020304" pitchFamily="18" charset="0"/>
                          <a:cs typeface="Times New Roman" panose="02020603050405020304" pitchFamily="18" charset="0"/>
                        </a:rPr>
                        <a:t>134</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73</a:t>
                      </a:r>
                    </a:p>
                    <a:p>
                      <a:pPr algn="ctr"/>
                      <a:r>
                        <a:rPr lang="ru-RU" sz="1600" dirty="0" smtClean="0">
                          <a:solidFill>
                            <a:schemeClr val="tx1"/>
                          </a:solidFill>
                          <a:latin typeface="Times New Roman" panose="02020603050405020304" pitchFamily="18" charset="0"/>
                          <a:cs typeface="Times New Roman" panose="02020603050405020304" pitchFamily="18" charset="0"/>
                        </a:rPr>
                        <a:t>71</a:t>
                      </a:r>
                    </a:p>
                    <a:p>
                      <a:pPr algn="ct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61</a:t>
                      </a:r>
                    </a:p>
                    <a:p>
                      <a:pPr algn="ctr"/>
                      <a:r>
                        <a:rPr lang="ru-RU" sz="1600" dirty="0" smtClean="0">
                          <a:solidFill>
                            <a:schemeClr val="tx1"/>
                          </a:solidFill>
                          <a:latin typeface="Times New Roman" panose="02020603050405020304" pitchFamily="18" charset="0"/>
                          <a:cs typeface="Times New Roman" panose="02020603050405020304" pitchFamily="18" charset="0"/>
                        </a:rPr>
                        <a:t>55</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54</a:t>
                      </a:r>
                    </a:p>
                    <a:p>
                      <a:pPr algn="ctr"/>
                      <a:r>
                        <a:rPr lang="ru-RU" sz="1600" dirty="0" smtClean="0">
                          <a:solidFill>
                            <a:schemeClr val="tx1"/>
                          </a:solidFill>
                          <a:latin typeface="Times New Roman" panose="02020603050405020304" pitchFamily="18" charset="0"/>
                          <a:cs typeface="Times New Roman" panose="02020603050405020304" pitchFamily="18" charset="0"/>
                        </a:rPr>
                        <a:t>49</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11</a:t>
                      </a:r>
                    </a:p>
                    <a:p>
                      <a:pPr algn="ctr"/>
                      <a:r>
                        <a:rPr lang="ru-RU" sz="1600" dirty="0" smtClean="0">
                          <a:solidFill>
                            <a:schemeClr val="tx1"/>
                          </a:solidFill>
                          <a:latin typeface="Times New Roman" panose="02020603050405020304" pitchFamily="18" charset="0"/>
                          <a:cs typeface="Times New Roman" panose="02020603050405020304" pitchFamily="18" charset="0"/>
                        </a:rPr>
                        <a:t>12</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tc>
                  <a:txBody>
                    <a:bodyPr/>
                    <a:lstStyle/>
                    <a:p>
                      <a:pPr algn="ctr"/>
                      <a:r>
                        <a:rPr lang="ru-RU" sz="1600" dirty="0" smtClean="0">
                          <a:solidFill>
                            <a:schemeClr val="tx1"/>
                          </a:solidFill>
                          <a:latin typeface="Times New Roman" panose="02020603050405020304" pitchFamily="18" charset="0"/>
                          <a:cs typeface="Times New Roman" panose="02020603050405020304" pitchFamily="18" charset="0"/>
                        </a:rPr>
                        <a:t>8</a:t>
                      </a:r>
                    </a:p>
                    <a:p>
                      <a:pPr algn="ctr"/>
                      <a:r>
                        <a:rPr lang="ru-RU" sz="1600" dirty="0" smtClean="0">
                          <a:solidFill>
                            <a:schemeClr val="tx1"/>
                          </a:solidFill>
                          <a:latin typeface="Times New Roman" panose="02020603050405020304" pitchFamily="18" charset="0"/>
                          <a:cs typeface="Times New Roman" panose="02020603050405020304" pitchFamily="18" charset="0"/>
                        </a:rPr>
                        <a:t>10</a:t>
                      </a:r>
                      <a:endParaRPr lang="ru-RU" sz="1600" dirty="0">
                        <a:solidFill>
                          <a:schemeClr val="tx1"/>
                        </a:solidFill>
                        <a:latin typeface="Times New Roman" panose="02020603050405020304" pitchFamily="18" charset="0"/>
                        <a:cs typeface="Times New Roman" panose="02020603050405020304" pitchFamily="18" charset="0"/>
                      </a:endParaRPr>
                    </a:p>
                  </a:txBody>
                  <a:tcPr horzOverflow="overflow"/>
                </a:tc>
                <a:extLst>
                  <a:ext uri="{0D108BD9-81ED-4DB2-BD59-A6C34878D82A}">
                    <a16:rowId xmlns:a16="http://schemas.microsoft.com/office/drawing/2014/main" xmlns="" val="10003"/>
                  </a:ext>
                </a:extLst>
              </a:tr>
            </a:tbl>
          </a:graphicData>
        </a:graphic>
      </p:graphicFrame>
      <p:sp>
        <p:nvSpPr>
          <p:cNvPr id="23649" name="Text Box 79"/>
          <p:cNvSpPr txBox="1">
            <a:spLocks noChangeArrowheads="1"/>
          </p:cNvSpPr>
          <p:nvPr/>
        </p:nvSpPr>
        <p:spPr bwMode="auto">
          <a:xfrm>
            <a:off x="80719" y="2830820"/>
            <a:ext cx="8893175" cy="461962"/>
          </a:xfrm>
          <a:prstGeom prst="rect">
            <a:avLst/>
          </a:prstGeom>
          <a:noFill/>
          <a:ln w="9525">
            <a:noFill/>
            <a:miter lim="800000"/>
            <a:headEnd/>
            <a:tailEnd/>
          </a:ln>
        </p:spPr>
        <p:txBody>
          <a:bodyPr>
            <a:spAutoFit/>
          </a:bodyPr>
          <a:lstStyle/>
          <a:p>
            <a:r>
              <a:rPr lang="kk-KZ" sz="2400" b="1" dirty="0">
                <a:latin typeface="Times New Roman" pitchFamily="18" charset="0"/>
              </a:rPr>
              <a:t>  </a:t>
            </a:r>
            <a:r>
              <a:rPr lang="kk-KZ" sz="2400" b="1" i="1" u="sng" dirty="0">
                <a:solidFill>
                  <a:srgbClr val="FF0000"/>
                </a:solidFill>
                <a:latin typeface="Times New Roman" pitchFamily="18" charset="0"/>
              </a:rPr>
              <a:t>Орта буын қызметкерлері</a:t>
            </a:r>
            <a:endParaRPr lang="ru-RU" sz="2400" b="1" i="1" u="sng" dirty="0">
              <a:solidFill>
                <a:srgbClr val="FF0000"/>
              </a:solidFill>
              <a:latin typeface="Times New Roman" pitchFamily="18" charset="0"/>
            </a:endParaRPr>
          </a:p>
        </p:txBody>
      </p:sp>
      <p:sp>
        <p:nvSpPr>
          <p:cNvPr id="6" name="Прямоугольник 5"/>
          <p:cNvSpPr/>
          <p:nvPr/>
        </p:nvSpPr>
        <p:spPr>
          <a:xfrm>
            <a:off x="223927" y="306381"/>
            <a:ext cx="2786082" cy="461665"/>
          </a:xfrm>
          <a:prstGeom prst="rect">
            <a:avLst/>
          </a:prstGeom>
        </p:spPr>
        <p:txBody>
          <a:bodyPr wrap="square">
            <a:spAutoFit/>
          </a:bodyPr>
          <a:lstStyle/>
          <a:p>
            <a:r>
              <a:rPr lang="kk-KZ" sz="2400" b="1" i="1" u="sng" dirty="0">
                <a:solidFill>
                  <a:srgbClr val="FF0000"/>
                </a:solidFill>
                <a:latin typeface="Times New Roman" pitchFamily="18" charset="0"/>
              </a:rPr>
              <a:t>Дәрігерлер</a:t>
            </a:r>
            <a:endParaRPr lang="ru-RU" sz="2400" dirty="0"/>
          </a:p>
        </p:txBody>
      </p:sp>
      <p:sp>
        <p:nvSpPr>
          <p:cNvPr id="2" name="TextBox 1"/>
          <p:cNvSpPr txBox="1"/>
          <p:nvPr/>
        </p:nvSpPr>
        <p:spPr>
          <a:xfrm>
            <a:off x="179512" y="5324166"/>
            <a:ext cx="4668705" cy="1384995"/>
          </a:xfrm>
          <a:prstGeom prst="rect">
            <a:avLst/>
          </a:prstGeom>
          <a:noFill/>
        </p:spPr>
        <p:txBody>
          <a:bodyPr wrap="square" rtlCol="0">
            <a:spAutoFit/>
          </a:bodyPr>
          <a:lstStyle/>
          <a:p>
            <a:r>
              <a:rPr lang="kk-KZ" sz="1200" dirty="0">
                <a:latin typeface="Times New Roman" panose="02020603050405020304" pitchFamily="18" charset="0"/>
                <a:cs typeface="Times New Roman" panose="02020603050405020304" pitchFamily="18" charset="0"/>
              </a:rPr>
              <a:t>2023 жылы емхана қызметкерлерінің біліктілігін арттыруы:</a:t>
            </a:r>
          </a:p>
          <a:p>
            <a:pPr marL="285750" indent="-285750">
              <a:buFontTx/>
              <a:buChar char="-"/>
            </a:pPr>
            <a:r>
              <a:rPr lang="kk-KZ" sz="1200" dirty="0">
                <a:latin typeface="Times New Roman" panose="02020603050405020304" pitchFamily="18" charset="0"/>
                <a:cs typeface="Times New Roman" panose="02020603050405020304" pitchFamily="18" charset="0"/>
              </a:rPr>
              <a:t>Дәрігерлер </a:t>
            </a:r>
            <a:r>
              <a:rPr lang="kk-KZ" sz="1200" dirty="0" smtClean="0">
                <a:latin typeface="Times New Roman" panose="02020603050405020304" pitchFamily="18" charset="0"/>
                <a:cs typeface="Times New Roman" panose="02020603050405020304" pitchFamily="18" charset="0"/>
              </a:rPr>
              <a:t>– 22.</a:t>
            </a:r>
            <a:endParaRPr lang="kk-KZ" sz="1200" dirty="0">
              <a:latin typeface="Times New Roman" panose="02020603050405020304" pitchFamily="18" charset="0"/>
              <a:cs typeface="Times New Roman" panose="02020603050405020304" pitchFamily="18" charset="0"/>
            </a:endParaRPr>
          </a:p>
          <a:p>
            <a:pPr marL="285750" indent="-285750">
              <a:buFontTx/>
              <a:buChar char="-"/>
            </a:pPr>
            <a:r>
              <a:rPr lang="kk-KZ" sz="1200" dirty="0">
                <a:latin typeface="Times New Roman" panose="02020603050405020304" pitchFamily="18" charset="0"/>
                <a:cs typeface="Times New Roman" panose="02020603050405020304" pitchFamily="18" charset="0"/>
              </a:rPr>
              <a:t>Орта буын қызметкер – </a:t>
            </a:r>
            <a:r>
              <a:rPr lang="kk-KZ" sz="1200" dirty="0" smtClean="0">
                <a:latin typeface="Times New Roman" panose="02020603050405020304" pitchFamily="18" charset="0"/>
                <a:cs typeface="Times New Roman" panose="02020603050405020304" pitchFamily="18" charset="0"/>
              </a:rPr>
              <a:t>14.</a:t>
            </a:r>
            <a:endParaRPr lang="kk-KZ" sz="1200" dirty="0">
              <a:latin typeface="Times New Roman" panose="02020603050405020304" pitchFamily="18" charset="0"/>
              <a:cs typeface="Times New Roman" panose="02020603050405020304" pitchFamily="18" charset="0"/>
            </a:endParaRPr>
          </a:p>
          <a:p>
            <a:pPr marL="285750" indent="-285750">
              <a:buFontTx/>
              <a:buChar char="-"/>
            </a:pPr>
            <a:r>
              <a:rPr lang="kk-KZ" sz="1200" dirty="0">
                <a:latin typeface="Times New Roman" panose="02020603050405020304" pitchFamily="18" charset="0"/>
                <a:cs typeface="Times New Roman" panose="02020603050405020304" pitchFamily="18" charset="0"/>
              </a:rPr>
              <a:t>Вебинар семинарлардан дәрігерлер </a:t>
            </a:r>
            <a:r>
              <a:rPr lang="kk-KZ" sz="1200" dirty="0" smtClean="0">
                <a:latin typeface="Times New Roman" panose="02020603050405020304" pitchFamily="18" charset="0"/>
                <a:cs typeface="Times New Roman" panose="02020603050405020304" pitchFamily="18" charset="0"/>
              </a:rPr>
              <a:t>– 4.</a:t>
            </a:r>
            <a:endParaRPr lang="kk-KZ" sz="1200" dirty="0">
              <a:latin typeface="Times New Roman" panose="02020603050405020304" pitchFamily="18" charset="0"/>
              <a:cs typeface="Times New Roman" panose="02020603050405020304" pitchFamily="18" charset="0"/>
            </a:endParaRPr>
          </a:p>
          <a:p>
            <a:pPr marL="285750" indent="-285750">
              <a:buFontTx/>
              <a:buChar char="-"/>
            </a:pPr>
            <a:r>
              <a:rPr lang="kk-KZ" sz="1200" dirty="0" smtClean="0">
                <a:latin typeface="Times New Roman" panose="02020603050405020304" pitchFamily="18" charset="0"/>
                <a:cs typeface="Times New Roman" panose="02020603050405020304" pitchFamily="18" charset="0"/>
              </a:rPr>
              <a:t>Жас мамандарға 70 АЕК көлемінде көтерме ақы дәрігерлер-5.</a:t>
            </a:r>
            <a:endParaRPr lang="kk-KZ" sz="1200" dirty="0">
              <a:latin typeface="Times New Roman" panose="02020603050405020304" pitchFamily="18" charset="0"/>
              <a:cs typeface="Times New Roman" panose="02020603050405020304" pitchFamily="18" charset="0"/>
            </a:endParaRPr>
          </a:p>
          <a:p>
            <a:pPr marL="285750" indent="-285750">
              <a:buFontTx/>
              <a:buChar char="-"/>
            </a:pPr>
            <a:r>
              <a:rPr lang="kk-KZ" sz="1200" dirty="0">
                <a:latin typeface="Times New Roman" panose="02020603050405020304" pitchFamily="18" charset="0"/>
                <a:cs typeface="Times New Roman" panose="02020603050405020304" pitchFamily="18" charset="0"/>
              </a:rPr>
              <a:t>Мастер класска – </a:t>
            </a:r>
            <a:r>
              <a:rPr lang="kk-KZ" sz="1200" dirty="0" smtClean="0">
                <a:latin typeface="Times New Roman" panose="02020603050405020304" pitchFamily="18" charset="0"/>
                <a:cs typeface="Times New Roman" panose="02020603050405020304" pitchFamily="18" charset="0"/>
              </a:rPr>
              <a:t>46.</a:t>
            </a:r>
            <a:endParaRPr lang="kk-KZ" sz="1200" dirty="0">
              <a:latin typeface="Times New Roman" panose="02020603050405020304" pitchFamily="18" charset="0"/>
              <a:cs typeface="Times New Roman" panose="02020603050405020304" pitchFamily="18" charset="0"/>
            </a:endParaRPr>
          </a:p>
          <a:p>
            <a:pPr marL="285750" indent="-285750">
              <a:buFontTx/>
              <a:buChar char="-"/>
            </a:pPr>
            <a:r>
              <a:rPr lang="kk-KZ" sz="1200" dirty="0">
                <a:latin typeface="Times New Roman" panose="02020603050405020304" pitchFamily="18" charset="0"/>
                <a:cs typeface="Times New Roman" panose="02020603050405020304" pitchFamily="18" charset="0"/>
              </a:rPr>
              <a:t>Резидент – </a:t>
            </a:r>
            <a:r>
              <a:rPr lang="kk-KZ" sz="1200" dirty="0" smtClean="0">
                <a:latin typeface="Times New Roman" panose="02020603050405020304" pitchFamily="18" charset="0"/>
                <a:cs typeface="Times New Roman" panose="02020603050405020304" pitchFamily="18" charset="0"/>
              </a:rPr>
              <a:t>1</a:t>
            </a:r>
            <a:endParaRPr lang="ru-RU"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0713049"/>
      </p:ext>
    </p:extLst>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643042" y="214290"/>
            <a:ext cx="7344512" cy="646331"/>
          </a:xfrm>
          <a:prstGeom prst="rect">
            <a:avLst/>
          </a:prstGeom>
          <a:noFill/>
        </p:spPr>
        <p:txBody>
          <a:bodyPr wrap="square" lIns="91440" tIns="45720" rIns="91440" bIns="45720">
            <a:spAutoFit/>
          </a:bodyPr>
          <a:lstStyle/>
          <a:p>
            <a:pPr algn="ctr"/>
            <a:r>
              <a:rPr lang="kk-KZ" sz="3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ХАЛЫҚ САНЫ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слайд№6</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7" name="Содержимое 6"/>
          <p:cNvGraphicFramePr>
            <a:graphicFrameLocks noGrp="1"/>
          </p:cNvGraphicFramePr>
          <p:nvPr>
            <p:ph sz="quarter" idx="1"/>
            <p:extLst>
              <p:ext uri="{D42A27DB-BD31-4B8C-83A1-F6EECF244321}">
                <p14:modId xmlns:p14="http://schemas.microsoft.com/office/powerpoint/2010/main" val="2285318820"/>
              </p:ext>
            </p:extLst>
          </p:nvPr>
        </p:nvGraphicFramePr>
        <p:xfrm>
          <a:off x="214282" y="928670"/>
          <a:ext cx="8786874" cy="1559339"/>
        </p:xfrm>
        <a:graphic>
          <a:graphicData uri="http://schemas.openxmlformats.org/drawingml/2006/table">
            <a:tbl>
              <a:tblPr firstRow="1" bandRow="1">
                <a:tableStyleId>{7DF18680-E054-41AD-8BC1-D1AEF772440D}</a:tableStyleId>
              </a:tblPr>
              <a:tblGrid>
                <a:gridCol w="974400">
                  <a:extLst>
                    <a:ext uri="{9D8B030D-6E8A-4147-A177-3AD203B41FA5}">
                      <a16:colId xmlns:a16="http://schemas.microsoft.com/office/drawing/2014/main" xmlns="" val="20000"/>
                    </a:ext>
                  </a:extLst>
                </a:gridCol>
                <a:gridCol w="1242587">
                  <a:extLst>
                    <a:ext uri="{9D8B030D-6E8A-4147-A177-3AD203B41FA5}">
                      <a16:colId xmlns:a16="http://schemas.microsoft.com/office/drawing/2014/main" xmlns="" val="20001"/>
                    </a:ext>
                  </a:extLst>
                </a:gridCol>
                <a:gridCol w="1144252">
                  <a:extLst>
                    <a:ext uri="{9D8B030D-6E8A-4147-A177-3AD203B41FA5}">
                      <a16:colId xmlns:a16="http://schemas.microsoft.com/office/drawing/2014/main" xmlns="" val="20002"/>
                    </a:ext>
                  </a:extLst>
                </a:gridCol>
                <a:gridCol w="1215768">
                  <a:extLst>
                    <a:ext uri="{9D8B030D-6E8A-4147-A177-3AD203B41FA5}">
                      <a16:colId xmlns:a16="http://schemas.microsoft.com/office/drawing/2014/main" xmlns="" val="20003"/>
                    </a:ext>
                  </a:extLst>
                </a:gridCol>
                <a:gridCol w="1384322">
                  <a:extLst>
                    <a:ext uri="{9D8B030D-6E8A-4147-A177-3AD203B41FA5}">
                      <a16:colId xmlns:a16="http://schemas.microsoft.com/office/drawing/2014/main" xmlns="" val="20004"/>
                    </a:ext>
                  </a:extLst>
                </a:gridCol>
                <a:gridCol w="1429729">
                  <a:extLst>
                    <a:ext uri="{9D8B030D-6E8A-4147-A177-3AD203B41FA5}">
                      <a16:colId xmlns:a16="http://schemas.microsoft.com/office/drawing/2014/main" xmlns="" val="20005"/>
                    </a:ext>
                  </a:extLst>
                </a:gridCol>
                <a:gridCol w="1395816">
                  <a:extLst>
                    <a:ext uri="{9D8B030D-6E8A-4147-A177-3AD203B41FA5}">
                      <a16:colId xmlns:a16="http://schemas.microsoft.com/office/drawing/2014/main" xmlns="" val="20006"/>
                    </a:ext>
                  </a:extLst>
                </a:gridCol>
              </a:tblGrid>
              <a:tr h="491202">
                <a:tc rowSpan="2">
                  <a:txBody>
                    <a:bodyPr/>
                    <a:lstStyle/>
                    <a:p>
                      <a:pPr algn="ctr"/>
                      <a:r>
                        <a:rPr lang="kk-KZ" sz="1400" dirty="0">
                          <a:solidFill>
                            <a:srgbClr val="FF0000"/>
                          </a:solidFill>
                          <a:latin typeface="Times New Roman" pitchFamily="18" charset="0"/>
                          <a:cs typeface="Times New Roman" pitchFamily="18" charset="0"/>
                        </a:rPr>
                        <a:t>Жылдар</a:t>
                      </a:r>
                      <a:endParaRPr lang="ru-RU" sz="1400" i="1" dirty="0">
                        <a:solidFill>
                          <a:srgbClr val="FF0000"/>
                        </a:solidFill>
                        <a:latin typeface="Times New Roman" pitchFamily="18" charset="0"/>
                        <a:cs typeface="Times New Roman" pitchFamily="18" charset="0"/>
                      </a:endParaRPr>
                    </a:p>
                  </a:txBody>
                  <a:tcPr/>
                </a:tc>
                <a:tc rowSpan="2">
                  <a:txBody>
                    <a:bodyPr/>
                    <a:lstStyle/>
                    <a:p>
                      <a:pPr algn="ctr"/>
                      <a:r>
                        <a:rPr lang="kk-KZ" sz="1400" dirty="0">
                          <a:solidFill>
                            <a:srgbClr val="FF0000"/>
                          </a:solidFill>
                          <a:latin typeface="Times New Roman" pitchFamily="18" charset="0"/>
                          <a:cs typeface="Times New Roman" pitchFamily="18" charset="0"/>
                        </a:rPr>
                        <a:t>Бекітілген тұрғындар саны</a:t>
                      </a:r>
                      <a:endParaRPr lang="ru-RU" sz="1400" i="1" dirty="0">
                        <a:solidFill>
                          <a:srgbClr val="FF0000"/>
                        </a:solidFill>
                        <a:latin typeface="Times New Roman" pitchFamily="18" charset="0"/>
                        <a:cs typeface="Times New Roman" pitchFamily="18" charset="0"/>
                      </a:endParaRPr>
                    </a:p>
                  </a:txBody>
                  <a:tcPr/>
                </a:tc>
                <a:tc gridSpan="2">
                  <a:txBody>
                    <a:bodyPr/>
                    <a:lstStyle/>
                    <a:p>
                      <a:pPr algn="ctr"/>
                      <a:endParaRPr lang="ru-RU" sz="1400" i="1" dirty="0">
                        <a:solidFill>
                          <a:srgbClr val="FF0000"/>
                        </a:solidFill>
                        <a:latin typeface="Times New Roman" pitchFamily="18" charset="0"/>
                        <a:cs typeface="Times New Roman" pitchFamily="18" charset="0"/>
                      </a:endParaRPr>
                    </a:p>
                  </a:txBody>
                  <a:tcPr/>
                </a:tc>
                <a:tc hMerge="1">
                  <a:txBody>
                    <a:bodyPr/>
                    <a:lstStyle/>
                    <a:p>
                      <a:endParaRPr lang="ru-RU"/>
                    </a:p>
                  </a:txBody>
                  <a:tcPr/>
                </a:tc>
                <a:tc rowSpan="2">
                  <a:txBody>
                    <a:bodyPr/>
                    <a:lstStyle/>
                    <a:p>
                      <a:pPr algn="ctr"/>
                      <a:r>
                        <a:rPr lang="kk-KZ" sz="1400" dirty="0">
                          <a:solidFill>
                            <a:srgbClr val="FF0000"/>
                          </a:solidFill>
                          <a:latin typeface="Times New Roman" pitchFamily="18" charset="0"/>
                          <a:cs typeface="Times New Roman" pitchFamily="18" charset="0"/>
                        </a:rPr>
                        <a:t>Жас-</a:t>
                      </a:r>
                    </a:p>
                    <a:p>
                      <a:pPr algn="ctr"/>
                      <a:r>
                        <a:rPr lang="kk-KZ" sz="1400" dirty="0">
                          <a:solidFill>
                            <a:srgbClr val="FF0000"/>
                          </a:solidFill>
                          <a:latin typeface="Times New Roman" pitchFamily="18" charset="0"/>
                          <a:cs typeface="Times New Roman" pitchFamily="18" charset="0"/>
                        </a:rPr>
                        <a:t>өспірімдер</a:t>
                      </a:r>
                      <a:endParaRPr lang="ru-RU" sz="1400" i="1" dirty="0">
                        <a:solidFill>
                          <a:srgbClr val="FF0000"/>
                        </a:solidFill>
                        <a:latin typeface="Times New Roman" pitchFamily="18" charset="0"/>
                        <a:cs typeface="Times New Roman" pitchFamily="18" charset="0"/>
                      </a:endParaRPr>
                    </a:p>
                  </a:txBody>
                  <a:tcPr/>
                </a:tc>
                <a:tc rowSpan="2">
                  <a:txBody>
                    <a:bodyPr/>
                    <a:lstStyle/>
                    <a:p>
                      <a:pPr algn="ctr"/>
                      <a:r>
                        <a:rPr lang="kk-KZ" sz="1400" dirty="0">
                          <a:solidFill>
                            <a:srgbClr val="FF0000"/>
                          </a:solidFill>
                          <a:latin typeface="Times New Roman" pitchFamily="18" charset="0"/>
                          <a:cs typeface="Times New Roman" pitchFamily="18" charset="0"/>
                        </a:rPr>
                        <a:t>0-14жасқа дейінгі</a:t>
                      </a:r>
                      <a:r>
                        <a:rPr lang="kk-KZ" sz="1400" baseline="0" dirty="0">
                          <a:solidFill>
                            <a:srgbClr val="FF0000"/>
                          </a:solidFill>
                          <a:latin typeface="Times New Roman" pitchFamily="18" charset="0"/>
                          <a:cs typeface="Times New Roman" pitchFamily="18" charset="0"/>
                        </a:rPr>
                        <a:t> балалар</a:t>
                      </a:r>
                      <a:endParaRPr lang="ru-RU" sz="1400" i="1" dirty="0">
                        <a:solidFill>
                          <a:srgbClr val="FF0000"/>
                        </a:solidFill>
                        <a:latin typeface="Times New Roman" pitchFamily="18" charset="0"/>
                        <a:cs typeface="Times New Roman" pitchFamily="18" charset="0"/>
                      </a:endParaRPr>
                    </a:p>
                  </a:txBody>
                  <a:tcPr/>
                </a:tc>
                <a:tc rowSpan="2">
                  <a:txBody>
                    <a:bodyPr/>
                    <a:lstStyle/>
                    <a:p>
                      <a:pPr algn="ctr"/>
                      <a:r>
                        <a:rPr lang="kk-KZ" sz="1400" dirty="0">
                          <a:solidFill>
                            <a:srgbClr val="FF0000"/>
                          </a:solidFill>
                          <a:latin typeface="Times New Roman" pitchFamily="18" charset="0"/>
                          <a:cs typeface="Times New Roman" pitchFamily="18" charset="0"/>
                        </a:rPr>
                        <a:t>Босану жасындағы</a:t>
                      </a:r>
                      <a:r>
                        <a:rPr lang="kk-KZ" sz="1400" baseline="0" dirty="0">
                          <a:solidFill>
                            <a:srgbClr val="FF0000"/>
                          </a:solidFill>
                          <a:latin typeface="Times New Roman" pitchFamily="18" charset="0"/>
                          <a:cs typeface="Times New Roman" pitchFamily="18" charset="0"/>
                        </a:rPr>
                        <a:t> әйелдер</a:t>
                      </a:r>
                      <a:endParaRPr lang="ru-RU" sz="1400"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36617">
                <a:tc vMerge="1">
                  <a:txBody>
                    <a:bodyPr/>
                    <a:lstStyle/>
                    <a:p>
                      <a:endParaRPr lang="ru-RU"/>
                    </a:p>
                  </a:txBody>
                  <a:tcPr/>
                </a:tc>
                <a:tc vMerge="1">
                  <a:txBody>
                    <a:bodyPr/>
                    <a:lstStyle/>
                    <a:p>
                      <a:endParaRPr lang="ru-RU"/>
                    </a:p>
                  </a:txBody>
                  <a:tcPr/>
                </a:tc>
                <a:tc>
                  <a:txBody>
                    <a:bodyPr/>
                    <a:lstStyle/>
                    <a:p>
                      <a:pPr algn="ctr"/>
                      <a:r>
                        <a:rPr lang="kk-KZ" sz="1400" dirty="0">
                          <a:solidFill>
                            <a:srgbClr val="FF0000"/>
                          </a:solidFill>
                          <a:latin typeface="Times New Roman" pitchFamily="18" charset="0"/>
                          <a:cs typeface="Times New Roman" pitchFamily="18" charset="0"/>
                        </a:rPr>
                        <a:t>Ер</a:t>
                      </a:r>
                      <a:endParaRPr lang="ru-RU" sz="1400" i="1" dirty="0">
                        <a:solidFill>
                          <a:srgbClr val="FF0000"/>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itchFamily="18" charset="0"/>
                          <a:cs typeface="Times New Roman" pitchFamily="18" charset="0"/>
                        </a:rPr>
                        <a:t>Әйел</a:t>
                      </a:r>
                      <a:endParaRPr lang="ru-RU" sz="1400" i="1" dirty="0">
                        <a:solidFill>
                          <a:srgbClr val="FF0000"/>
                        </a:solidFill>
                        <a:latin typeface="Times New Roman" pitchFamily="18" charset="0"/>
                        <a:cs typeface="Times New Roman" pitchFamily="18" charset="0"/>
                      </a:endParaRPr>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xmlns="" val="10001"/>
                  </a:ext>
                </a:extLst>
              </a:tr>
              <a:tr h="344039">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0" i="0" u="none" strike="noStrike" cap="none" normalizeH="0" baseline="0" dirty="0">
                          <a:ln>
                            <a:noFill/>
                          </a:ln>
                          <a:solidFill>
                            <a:srgbClr val="FF0000"/>
                          </a:solidFill>
                          <a:effectLst/>
                          <a:latin typeface="Times New Roman" pitchFamily="18" charset="0"/>
                          <a:cs typeface="Times New Roman" pitchFamily="18" charset="0"/>
                        </a:rPr>
                        <a:t>2023 </a:t>
                      </a:r>
                      <a:r>
                        <a:rPr kumimoji="0" lang="ru-RU" sz="1600" b="0" i="0" u="none" strike="noStrike" cap="none" normalizeH="0" baseline="0" dirty="0" smtClean="0">
                          <a:ln>
                            <a:noFill/>
                          </a:ln>
                          <a:solidFill>
                            <a:srgbClr val="FF0000"/>
                          </a:solidFill>
                          <a:effectLst/>
                          <a:latin typeface="Times New Roman" pitchFamily="18" charset="0"/>
                          <a:cs typeface="Times New Roman" pitchFamily="18" charset="0"/>
                        </a:rPr>
                        <a:t>ж</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0" i="0" u="none" strike="noStrike" cap="none" normalizeH="0" baseline="0" dirty="0" smtClean="0">
                          <a:ln>
                            <a:noFill/>
                          </a:ln>
                          <a:solidFill>
                            <a:srgbClr val="FF0000"/>
                          </a:solidFill>
                          <a:effectLst/>
                          <a:latin typeface="Times New Roman" pitchFamily="18" charset="0"/>
                          <a:cs typeface="Times New Roman" pitchFamily="18" charset="0"/>
                        </a:rPr>
                        <a:t>2024 ж</a:t>
                      </a:r>
                      <a:endParaRPr kumimoji="0" lang="ru-RU" sz="1600" b="0" i="0" u="none" strike="noStrike" cap="none" normalizeH="0" baseline="0" dirty="0">
                        <a:ln>
                          <a:noFill/>
                        </a:ln>
                        <a:solidFill>
                          <a:srgbClr val="FF0000"/>
                        </a:solidFill>
                        <a:effectLst/>
                        <a:latin typeface="Times New Roman" pitchFamily="18" charset="0"/>
                        <a:cs typeface="Times New Roman" pitchFamily="18" charset="0"/>
                      </a:endParaRPr>
                    </a:p>
                  </a:txBody>
                  <a:tcPr horzOverflow="overflow"/>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36409</a:t>
                      </a:r>
                    </a:p>
                    <a:p>
                      <a:pPr algn="ctr"/>
                      <a:r>
                        <a:rPr lang="ru-RU" sz="1400" dirty="0" smtClean="0">
                          <a:solidFill>
                            <a:srgbClr val="FF0000"/>
                          </a:solidFill>
                          <a:latin typeface="Times New Roman" panose="02020603050405020304" pitchFamily="18" charset="0"/>
                          <a:cs typeface="Times New Roman" panose="02020603050405020304" pitchFamily="18" charset="0"/>
                        </a:rPr>
                        <a:t>39</a:t>
                      </a:r>
                      <a:r>
                        <a:rPr lang="en-US" sz="1400" dirty="0" smtClean="0">
                          <a:solidFill>
                            <a:srgbClr val="FF0000"/>
                          </a:solidFill>
                          <a:latin typeface="Times New Roman" panose="02020603050405020304" pitchFamily="18" charset="0"/>
                          <a:cs typeface="Times New Roman" panose="02020603050405020304" pitchFamily="18" charset="0"/>
                        </a:rPr>
                        <a:t>510</a:t>
                      </a:r>
                      <a:endParaRPr lang="ru-RU" sz="1400" dirty="0" smtClean="0">
                        <a:solidFill>
                          <a:srgbClr val="FF0000"/>
                        </a:solidFill>
                        <a:latin typeface="Times New Roman" panose="02020603050405020304" pitchFamily="18" charset="0"/>
                        <a:cs typeface="Times New Roman" panose="02020603050405020304" pitchFamily="18" charset="0"/>
                      </a:endParaRPr>
                    </a:p>
                    <a:p>
                      <a:pPr algn="ct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17441</a:t>
                      </a:r>
                    </a:p>
                    <a:p>
                      <a:pPr algn="ctr"/>
                      <a:r>
                        <a:rPr lang="ru-RU" sz="1400" dirty="0" smtClean="0">
                          <a:solidFill>
                            <a:srgbClr val="FF0000"/>
                          </a:solidFill>
                          <a:latin typeface="Times New Roman" panose="02020603050405020304" pitchFamily="18" charset="0"/>
                          <a:cs typeface="Times New Roman" panose="02020603050405020304" pitchFamily="18" charset="0"/>
                        </a:rPr>
                        <a:t>19</a:t>
                      </a:r>
                      <a:r>
                        <a:rPr lang="en-US" sz="1400" dirty="0" smtClean="0">
                          <a:solidFill>
                            <a:srgbClr val="FF0000"/>
                          </a:solidFill>
                          <a:latin typeface="Times New Roman" panose="02020603050405020304" pitchFamily="18" charset="0"/>
                          <a:cs typeface="Times New Roman" panose="02020603050405020304" pitchFamily="18" charset="0"/>
                        </a:rPr>
                        <a:t>180</a:t>
                      </a:r>
                      <a:endParaRPr lang="ru-RU" sz="1400" dirty="0" smtClean="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18968</a:t>
                      </a:r>
                    </a:p>
                    <a:p>
                      <a:pPr algn="ctr"/>
                      <a:r>
                        <a:rPr lang="ru-RU" sz="1400" dirty="0" smtClean="0">
                          <a:solidFill>
                            <a:srgbClr val="FF0000"/>
                          </a:solidFill>
                          <a:latin typeface="Times New Roman" panose="02020603050405020304" pitchFamily="18" charset="0"/>
                          <a:cs typeface="Times New Roman" panose="02020603050405020304" pitchFamily="18" charset="0"/>
                        </a:rPr>
                        <a:t>20</a:t>
                      </a:r>
                      <a:r>
                        <a:rPr lang="en-US" sz="1400" dirty="0" smtClean="0">
                          <a:solidFill>
                            <a:srgbClr val="FF0000"/>
                          </a:solidFill>
                          <a:latin typeface="Times New Roman" panose="02020603050405020304" pitchFamily="18" charset="0"/>
                          <a:cs typeface="Times New Roman" panose="02020603050405020304" pitchFamily="18" charset="0"/>
                        </a:rPr>
                        <a:t>330</a:t>
                      </a: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1971</a:t>
                      </a:r>
                      <a:endParaRPr lang="en-US" sz="1400" dirty="0" smtClean="0">
                        <a:solidFill>
                          <a:srgbClr val="FF0000"/>
                        </a:solidFill>
                        <a:latin typeface="Times New Roman" panose="02020603050405020304" pitchFamily="18" charset="0"/>
                        <a:cs typeface="Times New Roman" panose="02020603050405020304" pitchFamily="18" charset="0"/>
                      </a:endParaRPr>
                    </a:p>
                    <a:p>
                      <a:pPr algn="ctr"/>
                      <a:r>
                        <a:rPr lang="en-US" sz="1400" dirty="0" smtClean="0">
                          <a:solidFill>
                            <a:srgbClr val="FF0000"/>
                          </a:solidFill>
                          <a:latin typeface="Times New Roman" panose="02020603050405020304" pitchFamily="18" charset="0"/>
                          <a:cs typeface="Times New Roman" panose="02020603050405020304" pitchFamily="18" charset="0"/>
                        </a:rPr>
                        <a:t>2236</a:t>
                      </a:r>
                      <a:endParaRPr lang="ru-RU" sz="1400" dirty="0" smtClean="0">
                        <a:solidFill>
                          <a:srgbClr val="FF0000"/>
                        </a:solidFill>
                        <a:latin typeface="Times New Roman" panose="02020603050405020304" pitchFamily="18" charset="0"/>
                        <a:cs typeface="Times New Roman" panose="02020603050405020304" pitchFamily="18" charset="0"/>
                      </a:endParaRPr>
                    </a:p>
                    <a:p>
                      <a:pPr algn="ct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11102</a:t>
                      </a:r>
                      <a:endParaRPr lang="en-US" sz="1400" dirty="0" smtClean="0">
                        <a:solidFill>
                          <a:srgbClr val="FF0000"/>
                        </a:solidFill>
                        <a:latin typeface="Times New Roman" panose="02020603050405020304" pitchFamily="18" charset="0"/>
                        <a:cs typeface="Times New Roman" panose="02020603050405020304" pitchFamily="18" charset="0"/>
                      </a:endParaRPr>
                    </a:p>
                    <a:p>
                      <a:pPr algn="ctr"/>
                      <a:r>
                        <a:rPr lang="en-US" sz="1400" dirty="0" smtClean="0">
                          <a:solidFill>
                            <a:srgbClr val="FF0000"/>
                          </a:solidFill>
                          <a:latin typeface="Times New Roman" panose="02020603050405020304" pitchFamily="18" charset="0"/>
                          <a:cs typeface="Times New Roman" panose="02020603050405020304" pitchFamily="18" charset="0"/>
                        </a:rPr>
                        <a:t>11231</a:t>
                      </a: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9543</a:t>
                      </a:r>
                      <a:endParaRPr lang="en-US" sz="1400" dirty="0" smtClean="0">
                        <a:solidFill>
                          <a:srgbClr val="FF0000"/>
                        </a:solidFill>
                        <a:latin typeface="Times New Roman" panose="02020603050405020304" pitchFamily="18" charset="0"/>
                        <a:cs typeface="Times New Roman" panose="02020603050405020304" pitchFamily="18" charset="0"/>
                      </a:endParaRPr>
                    </a:p>
                    <a:p>
                      <a:pPr algn="ctr"/>
                      <a:r>
                        <a:rPr lang="en-US" sz="1400" dirty="0" smtClean="0">
                          <a:solidFill>
                            <a:srgbClr val="FF0000"/>
                          </a:solidFill>
                          <a:latin typeface="Times New Roman" panose="02020603050405020304" pitchFamily="18" charset="0"/>
                          <a:cs typeface="Times New Roman" panose="02020603050405020304" pitchFamily="18" charset="0"/>
                        </a:rPr>
                        <a:t>10451</a:t>
                      </a:r>
                      <a:endParaRPr lang="ru-RU" sz="14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bl>
          </a:graphicData>
        </a:graphic>
      </p:graphicFrame>
      <p:sp>
        <p:nvSpPr>
          <p:cNvPr id="9" name="Прямоугольник 8"/>
          <p:cNvSpPr/>
          <p:nvPr/>
        </p:nvSpPr>
        <p:spPr>
          <a:xfrm>
            <a:off x="605554" y="2946056"/>
            <a:ext cx="8382000" cy="584775"/>
          </a:xfrm>
          <a:prstGeom prst="rect">
            <a:avLst/>
          </a:prstGeom>
          <a:noFill/>
        </p:spPr>
        <p:txBody>
          <a:bodyPr wrap="square" lIns="91440" tIns="45720" rIns="91440" bIns="45720">
            <a:spAutoFit/>
          </a:bodyPr>
          <a:lstStyle/>
          <a:p>
            <a:pPr algn="ctr"/>
            <a:r>
              <a:rPr lang="kk-KZ"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ДЕМОГРАФИЯЛЫҚ КӨРСЕТКІШТЕР</a:t>
            </a:r>
            <a:endParaRPr lang="ru-RU"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10" name="Содержимое 3"/>
          <p:cNvGraphicFramePr>
            <a:graphicFrameLocks/>
          </p:cNvGraphicFramePr>
          <p:nvPr>
            <p:extLst>
              <p:ext uri="{D42A27DB-BD31-4B8C-83A1-F6EECF244321}">
                <p14:modId xmlns:p14="http://schemas.microsoft.com/office/powerpoint/2010/main" val="581569506"/>
              </p:ext>
            </p:extLst>
          </p:nvPr>
        </p:nvGraphicFramePr>
        <p:xfrm>
          <a:off x="1606045" y="3789040"/>
          <a:ext cx="4510466" cy="2650771"/>
        </p:xfrm>
        <a:graphic>
          <a:graphicData uri="http://schemas.openxmlformats.org/drawingml/2006/table">
            <a:tbl>
              <a:tblPr firstRow="1" bandRow="1">
                <a:tableStyleId>{7DF18680-E054-41AD-8BC1-D1AEF772440D}</a:tableStyleId>
              </a:tblPr>
              <a:tblGrid>
                <a:gridCol w="2162576">
                  <a:extLst>
                    <a:ext uri="{9D8B030D-6E8A-4147-A177-3AD203B41FA5}">
                      <a16:colId xmlns:a16="http://schemas.microsoft.com/office/drawing/2014/main" xmlns="" val="20000"/>
                    </a:ext>
                  </a:extLst>
                </a:gridCol>
                <a:gridCol w="2347890">
                  <a:extLst>
                    <a:ext uri="{9D8B030D-6E8A-4147-A177-3AD203B41FA5}">
                      <a16:colId xmlns:a16="http://schemas.microsoft.com/office/drawing/2014/main" xmlns="" val="20002"/>
                    </a:ext>
                  </a:extLst>
                </a:gridCol>
              </a:tblGrid>
              <a:tr h="549952">
                <a:tc>
                  <a:txBody>
                    <a:bodyPr/>
                    <a:lstStyle/>
                    <a:p>
                      <a:pPr algn="ctr"/>
                      <a:r>
                        <a:rPr lang="kk-KZ" sz="1800" i="1" dirty="0">
                          <a:solidFill>
                            <a:srgbClr val="FF0000"/>
                          </a:solidFill>
                          <a:latin typeface="Times New Roman" pitchFamily="18" charset="0"/>
                          <a:cs typeface="Times New Roman" pitchFamily="18" charset="0"/>
                        </a:rPr>
                        <a:t>АТАУЫ</a:t>
                      </a:r>
                      <a:endParaRPr lang="ru-RU" sz="1800" i="1" dirty="0">
                        <a:solidFill>
                          <a:srgbClr val="FF0000"/>
                        </a:solidFill>
                        <a:latin typeface="Times New Roman" pitchFamily="18" charset="0"/>
                        <a:cs typeface="Times New Roman" pitchFamily="18" charset="0"/>
                      </a:endParaRPr>
                    </a:p>
                  </a:txBody>
                  <a:tcPr/>
                </a:tc>
                <a:tc>
                  <a:txBody>
                    <a:bodyPr/>
                    <a:lstStyle/>
                    <a:p>
                      <a:pPr algn="ctr"/>
                      <a:r>
                        <a:rPr lang="ru-RU" i="1" dirty="0">
                          <a:solidFill>
                            <a:srgbClr val="FF0000"/>
                          </a:solidFill>
                          <a:latin typeface="Times New Roman" pitchFamily="18" charset="0"/>
                          <a:cs typeface="Times New Roman" pitchFamily="18" charset="0"/>
                        </a:rPr>
                        <a:t>2023 </a:t>
                      </a:r>
                      <a:r>
                        <a:rPr lang="ru-RU" i="1" dirty="0" err="1" smtClean="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859258">
                <a:tc>
                  <a:txBody>
                    <a:bodyPr/>
                    <a:lstStyle/>
                    <a:p>
                      <a:pPr algn="ctr"/>
                      <a:r>
                        <a:rPr lang="kk-KZ" dirty="0">
                          <a:solidFill>
                            <a:srgbClr val="FF0000"/>
                          </a:solidFill>
                          <a:latin typeface="Times New Roman" pitchFamily="18" charset="0"/>
                          <a:cs typeface="Times New Roman" pitchFamily="18" charset="0"/>
                        </a:rPr>
                        <a:t> </a:t>
                      </a:r>
                      <a:r>
                        <a:rPr lang="kk-KZ" dirty="0" smtClean="0">
                          <a:solidFill>
                            <a:srgbClr val="FF0000"/>
                          </a:solidFill>
                          <a:latin typeface="Times New Roman" pitchFamily="18" charset="0"/>
                          <a:cs typeface="Times New Roman" pitchFamily="18" charset="0"/>
                        </a:rPr>
                        <a:t>Туу</a:t>
                      </a:r>
                      <a:r>
                        <a:rPr lang="kk-KZ" baseline="0" dirty="0" smtClean="0">
                          <a:solidFill>
                            <a:srgbClr val="FF0000"/>
                          </a:solidFill>
                          <a:latin typeface="Times New Roman" pitchFamily="18" charset="0"/>
                          <a:cs typeface="Times New Roman" pitchFamily="18" charset="0"/>
                        </a:rPr>
                        <a:t> көрсеткіші</a:t>
                      </a:r>
                      <a:endParaRPr lang="ru-RU" b="1" dirty="0">
                        <a:solidFill>
                          <a:srgbClr val="FF0000"/>
                        </a:solidFill>
                        <a:latin typeface="Times New Roman" pitchFamily="18" charset="0"/>
                        <a:cs typeface="Times New Roman" pitchFamily="18" charset="0"/>
                      </a:endParaRPr>
                    </a:p>
                  </a:txBody>
                  <a:tcPr/>
                </a:tc>
                <a:tc>
                  <a:txBody>
                    <a:bodyPr/>
                    <a:lstStyle/>
                    <a:p>
                      <a:pPr algn="ctr"/>
                      <a:r>
                        <a:rPr lang="en-US" dirty="0">
                          <a:solidFill>
                            <a:srgbClr val="FF0000"/>
                          </a:solidFill>
                          <a:latin typeface="Times New Roman" panose="02020603050405020304" pitchFamily="18" charset="0"/>
                          <a:cs typeface="Times New Roman" panose="02020603050405020304" pitchFamily="18" charset="0"/>
                        </a:rPr>
                        <a:t>773 – 21,2</a:t>
                      </a:r>
                      <a:r>
                        <a:rPr lang="ru-RU" dirty="0">
                          <a:solidFill>
                            <a:srgbClr val="FF0000"/>
                          </a:solidFill>
                          <a:latin typeface="Times New Roman" panose="02020603050405020304" pitchFamily="18" charset="0"/>
                          <a:cs typeface="Times New Roman" panose="02020603050405020304" pitchFamily="18" charset="0"/>
                        </a:rPr>
                        <a:t>%</a:t>
                      </a:r>
                      <a:r>
                        <a:rPr lang="en-US" dirty="0">
                          <a:solidFill>
                            <a:srgbClr val="FF0000"/>
                          </a:solidFill>
                          <a:latin typeface="Times New Roman" panose="02020603050405020304" pitchFamily="18" charset="0"/>
                          <a:cs typeface="Times New Roman" panose="02020603050405020304" pitchFamily="18" charset="0"/>
                        </a:rPr>
                        <a:t> 100 </a:t>
                      </a:r>
                      <a:r>
                        <a:rPr lang="ru-RU" baseline="0" dirty="0">
                          <a:solidFill>
                            <a:srgbClr val="FF0000"/>
                          </a:solidFill>
                          <a:latin typeface="Times New Roman" panose="02020603050405020304" pitchFamily="18" charset="0"/>
                          <a:cs typeface="Times New Roman" panose="02020603050405020304" pitchFamily="18" charset="0"/>
                        </a:rPr>
                        <a:t>н</a:t>
                      </a:r>
                      <a:r>
                        <a:rPr lang="kk-KZ" baseline="0" dirty="0">
                          <a:solidFill>
                            <a:srgbClr val="FF0000"/>
                          </a:solidFill>
                          <a:latin typeface="Times New Roman" panose="02020603050405020304" pitchFamily="18" charset="0"/>
                          <a:cs typeface="Times New Roman" panose="02020603050405020304" pitchFamily="18" charset="0"/>
                        </a:rPr>
                        <a:t>ә</a:t>
                      </a:r>
                      <a:r>
                        <a:rPr lang="ru-RU" baseline="0" dirty="0" err="1">
                          <a:solidFill>
                            <a:srgbClr val="FF0000"/>
                          </a:solidFill>
                          <a:latin typeface="Times New Roman" panose="02020603050405020304" pitchFamily="18" charset="0"/>
                          <a:cs typeface="Times New Roman" panose="02020603050405020304" pitchFamily="18" charset="0"/>
                        </a:rPr>
                        <a:t>рестеге</a:t>
                      </a:r>
                      <a:r>
                        <a:rPr lang="ru-RU" baseline="0" dirty="0">
                          <a:solidFill>
                            <a:srgbClr val="FF0000"/>
                          </a:solidFill>
                          <a:latin typeface="Times New Roman" panose="02020603050405020304" pitchFamily="18" charset="0"/>
                          <a:cs typeface="Times New Roman" panose="02020603050405020304" pitchFamily="18" charset="0"/>
                        </a:rPr>
                        <a:t> аз</a:t>
                      </a:r>
                      <a:endParaRPr lang="ru-RU"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617346">
                <a:tc>
                  <a:txBody>
                    <a:bodyPr/>
                    <a:lstStyle/>
                    <a:p>
                      <a:pPr algn="ctr"/>
                      <a:r>
                        <a:rPr lang="kk-KZ" dirty="0">
                          <a:solidFill>
                            <a:srgbClr val="FF0000"/>
                          </a:solidFill>
                          <a:latin typeface="Times New Roman" pitchFamily="18" charset="0"/>
                          <a:cs typeface="Times New Roman" pitchFamily="18" charset="0"/>
                        </a:rPr>
                        <a:t>Өлім</a:t>
                      </a:r>
                      <a:r>
                        <a:rPr lang="kk-KZ" baseline="0" dirty="0">
                          <a:solidFill>
                            <a:srgbClr val="FF0000"/>
                          </a:solidFill>
                          <a:latin typeface="Times New Roman" pitchFamily="18" charset="0"/>
                          <a:cs typeface="Times New Roman" pitchFamily="18" charset="0"/>
                        </a:rPr>
                        <a:t> көрсеткіші</a:t>
                      </a:r>
                      <a:endParaRPr lang="ru-RU" b="1" dirty="0">
                        <a:solidFill>
                          <a:srgbClr val="FF0000"/>
                        </a:solidFill>
                        <a:latin typeface="Times New Roman" pitchFamily="18" charset="0"/>
                        <a:cs typeface="Times New Roman" pitchFamily="18" charset="0"/>
                      </a:endParaRPr>
                    </a:p>
                  </a:txBody>
                  <a:tcPr/>
                </a:tc>
                <a:tc>
                  <a:txBody>
                    <a:bodyPr/>
                    <a:lstStyle/>
                    <a:p>
                      <a:pPr algn="ctr"/>
                      <a:r>
                        <a:rPr lang="en-US" dirty="0">
                          <a:solidFill>
                            <a:srgbClr val="FF0000"/>
                          </a:solidFill>
                          <a:latin typeface="Times New Roman" panose="02020603050405020304" pitchFamily="18" charset="0"/>
                          <a:cs typeface="Times New Roman" panose="02020603050405020304" pitchFamily="18" charset="0"/>
                        </a:rPr>
                        <a:t>120 – 3,2</a:t>
                      </a:r>
                      <a:r>
                        <a:rPr lang="ru-RU" dirty="0">
                          <a:solidFill>
                            <a:srgbClr val="FF0000"/>
                          </a:solidFill>
                          <a:latin typeface="Times New Roman" panose="02020603050405020304" pitchFamily="18" charset="0"/>
                          <a:cs typeface="Times New Roman" panose="02020603050405020304" pitchFamily="18" charset="0"/>
                        </a:rPr>
                        <a:t>%</a:t>
                      </a:r>
                      <a:r>
                        <a:rPr lang="en-US" dirty="0">
                          <a:solidFill>
                            <a:srgbClr val="FF0000"/>
                          </a:solidFill>
                          <a:latin typeface="Times New Roman" panose="02020603050405020304" pitchFamily="18" charset="0"/>
                          <a:cs typeface="Times New Roman" panose="02020603050405020304" pitchFamily="18" charset="0"/>
                        </a:rPr>
                        <a:t> 5 </a:t>
                      </a:r>
                      <a:r>
                        <a:rPr lang="ru-RU" dirty="0" err="1">
                          <a:solidFill>
                            <a:srgbClr val="FF0000"/>
                          </a:solidFill>
                          <a:latin typeface="Times New Roman" panose="02020603050405020304" pitchFamily="18" charset="0"/>
                          <a:cs typeface="Times New Roman" panose="02020603050405020304" pitchFamily="18" charset="0"/>
                        </a:rPr>
                        <a:t>жағдайға</a:t>
                      </a:r>
                      <a:r>
                        <a:rPr lang="en-US" dirty="0">
                          <a:solidFill>
                            <a:srgbClr val="FF0000"/>
                          </a:solidFill>
                          <a:latin typeface="Times New Roman" panose="02020603050405020304" pitchFamily="18" charset="0"/>
                          <a:cs typeface="Times New Roman" panose="02020603050405020304" pitchFamily="18" charset="0"/>
                        </a:rPr>
                        <a:t> </a:t>
                      </a:r>
                      <a:r>
                        <a:rPr lang="kk-KZ" dirty="0">
                          <a:solidFill>
                            <a:srgbClr val="FF0000"/>
                          </a:solidFill>
                          <a:latin typeface="Times New Roman" panose="02020603050405020304" pitchFamily="18" charset="0"/>
                          <a:cs typeface="Times New Roman" panose="02020603050405020304" pitchFamily="18" charset="0"/>
                        </a:rPr>
                        <a:t>көбейген</a:t>
                      </a:r>
                      <a:endParaRPr lang="ru-RU"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601481">
                <a:tc>
                  <a:txBody>
                    <a:bodyPr/>
                    <a:lstStyle/>
                    <a:p>
                      <a:pPr algn="ctr"/>
                      <a:r>
                        <a:rPr lang="kk-KZ" dirty="0">
                          <a:solidFill>
                            <a:srgbClr val="FF0000"/>
                          </a:solidFill>
                          <a:latin typeface="Times New Roman" pitchFamily="18" charset="0"/>
                          <a:cs typeface="Times New Roman" pitchFamily="18" charset="0"/>
                        </a:rPr>
                        <a:t>Табиғи өсім</a:t>
                      </a:r>
                      <a:endParaRPr lang="ru-RU" b="1" dirty="0">
                        <a:solidFill>
                          <a:srgbClr val="FF0000"/>
                        </a:solidFill>
                        <a:latin typeface="Times New Roman" pitchFamily="18" charset="0"/>
                        <a:cs typeface="Times New Roman" pitchFamily="18" charset="0"/>
                      </a:endParaRPr>
                    </a:p>
                  </a:txBody>
                  <a:tcPr/>
                </a:tc>
                <a:tc>
                  <a:txBody>
                    <a:bodyPr/>
                    <a:lstStyle/>
                    <a:p>
                      <a:pPr algn="ctr"/>
                      <a:r>
                        <a:rPr lang="kk-KZ" dirty="0">
                          <a:solidFill>
                            <a:srgbClr val="FF0000"/>
                          </a:solidFill>
                          <a:latin typeface="Times New Roman" panose="02020603050405020304" pitchFamily="18" charset="0"/>
                          <a:cs typeface="Times New Roman" panose="02020603050405020304" pitchFamily="18" charset="0"/>
                        </a:rPr>
                        <a:t>18</a:t>
                      </a:r>
                      <a:r>
                        <a:rPr lang="ru-RU" dirty="0">
                          <a:solidFill>
                            <a:srgbClr val="FF0000"/>
                          </a:solidFill>
                          <a:latin typeface="Times New Roman" panose="02020603050405020304" pitchFamily="18" charset="0"/>
                          <a:cs typeface="Times New Roman" panose="02020603050405020304" pitchFamily="18" charset="0"/>
                        </a:rPr>
                        <a:t>%</a:t>
                      </a:r>
                      <a:endParaRPr lang="kk-KZ"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bl>
          </a:graphicData>
        </a:graphic>
      </p:graphicFrame>
      <p:graphicFrame>
        <p:nvGraphicFramePr>
          <p:cNvPr id="3" name="Таблица 2"/>
          <p:cNvGraphicFramePr>
            <a:graphicFrameLocks noGrp="1"/>
          </p:cNvGraphicFramePr>
          <p:nvPr>
            <p:extLst>
              <p:ext uri="{D42A27DB-BD31-4B8C-83A1-F6EECF244321}">
                <p14:modId xmlns:p14="http://schemas.microsoft.com/office/powerpoint/2010/main" val="598247241"/>
              </p:ext>
            </p:extLst>
          </p:nvPr>
        </p:nvGraphicFramePr>
        <p:xfrm>
          <a:off x="6156176" y="3789040"/>
          <a:ext cx="1895274" cy="2736776"/>
        </p:xfrm>
        <a:graphic>
          <a:graphicData uri="http://schemas.openxmlformats.org/drawingml/2006/table">
            <a:tbl>
              <a:tblPr firstRow="1" bandRow="1">
                <a:tableStyleId>{7DF18680-E054-41AD-8BC1-D1AEF772440D}</a:tableStyleId>
              </a:tblPr>
              <a:tblGrid>
                <a:gridCol w="1895274"/>
              </a:tblGrid>
              <a:tr h="526858">
                <a:tc>
                  <a:txBody>
                    <a:bodyPr/>
                    <a:lstStyle/>
                    <a:p>
                      <a:pPr algn="ctr"/>
                      <a:r>
                        <a:rPr lang="ru-RU" b="1" i="1" dirty="0" smtClean="0">
                          <a:solidFill>
                            <a:srgbClr val="FF0000"/>
                          </a:solidFill>
                          <a:latin typeface="Times New Roman" panose="02020603050405020304" pitchFamily="18" charset="0"/>
                          <a:cs typeface="Times New Roman" panose="02020603050405020304" pitchFamily="18" charset="0"/>
                        </a:rPr>
                        <a:t>2024 </a:t>
                      </a:r>
                      <a:r>
                        <a:rPr lang="ru-RU" b="1" i="1" dirty="0" err="1" smtClean="0">
                          <a:solidFill>
                            <a:srgbClr val="FF0000"/>
                          </a:solidFill>
                          <a:latin typeface="Times New Roman" panose="02020603050405020304" pitchFamily="18" charset="0"/>
                          <a:cs typeface="Times New Roman" panose="02020603050405020304" pitchFamily="18" charset="0"/>
                        </a:rPr>
                        <a:t>жыл</a:t>
                      </a:r>
                      <a:endParaRPr lang="ru-RU" b="1" i="1" dirty="0">
                        <a:solidFill>
                          <a:srgbClr val="FF0000"/>
                        </a:solidFill>
                        <a:latin typeface="Times New Roman" panose="02020603050405020304" pitchFamily="18" charset="0"/>
                        <a:cs typeface="Times New Roman" panose="02020603050405020304" pitchFamily="18" charset="0"/>
                      </a:endParaRPr>
                    </a:p>
                  </a:txBody>
                  <a:tcPr/>
                </a:tc>
              </a:tr>
              <a:tr h="841293">
                <a:tc>
                  <a:txBody>
                    <a:bodyPr/>
                    <a:lstStyle/>
                    <a:p>
                      <a:pPr algn="ctr"/>
                      <a:r>
                        <a:rPr lang="en-US" dirty="0" smtClean="0">
                          <a:solidFill>
                            <a:srgbClr val="FF0000"/>
                          </a:solidFill>
                          <a:latin typeface="Times New Roman" panose="02020603050405020304" pitchFamily="18" charset="0"/>
                          <a:cs typeface="Times New Roman" panose="02020603050405020304" pitchFamily="18" charset="0"/>
                        </a:rPr>
                        <a:t>67</a:t>
                      </a:r>
                      <a:r>
                        <a:rPr lang="kk-KZ" dirty="0" smtClean="0">
                          <a:solidFill>
                            <a:srgbClr val="FF0000"/>
                          </a:solidFill>
                          <a:latin typeface="Times New Roman" panose="02020603050405020304" pitchFamily="18" charset="0"/>
                          <a:cs typeface="Times New Roman" panose="02020603050405020304" pitchFamily="18" charset="0"/>
                        </a:rPr>
                        <a:t>2-17,0</a:t>
                      </a:r>
                      <a:r>
                        <a:rPr lang="ru-RU" dirty="0" smtClean="0">
                          <a:solidFill>
                            <a:srgbClr val="FF0000"/>
                          </a:solidFill>
                          <a:latin typeface="Times New Roman" panose="02020603050405020304" pitchFamily="18" charset="0"/>
                          <a:cs typeface="Times New Roman" panose="02020603050405020304" pitchFamily="18" charset="0"/>
                        </a:rPr>
                        <a:t>%</a:t>
                      </a:r>
                      <a:r>
                        <a:rPr lang="ru-RU" baseline="0" dirty="0" smtClean="0">
                          <a:solidFill>
                            <a:srgbClr val="FF0000"/>
                          </a:solidFill>
                          <a:latin typeface="Times New Roman" panose="02020603050405020304" pitchFamily="18" charset="0"/>
                          <a:cs typeface="Times New Roman" panose="02020603050405020304" pitchFamily="18" charset="0"/>
                        </a:rPr>
                        <a:t> 101 н</a:t>
                      </a:r>
                      <a:r>
                        <a:rPr lang="kk-KZ" baseline="0" dirty="0" smtClean="0">
                          <a:solidFill>
                            <a:srgbClr val="FF0000"/>
                          </a:solidFill>
                          <a:latin typeface="Times New Roman" panose="02020603050405020304" pitchFamily="18" charset="0"/>
                          <a:cs typeface="Times New Roman" panose="02020603050405020304" pitchFamily="18" charset="0"/>
                        </a:rPr>
                        <a:t>ә</a:t>
                      </a:r>
                      <a:r>
                        <a:rPr lang="ru-RU" baseline="0" dirty="0" err="1" smtClean="0">
                          <a:solidFill>
                            <a:srgbClr val="FF0000"/>
                          </a:solidFill>
                          <a:latin typeface="Times New Roman" panose="02020603050405020304" pitchFamily="18" charset="0"/>
                          <a:cs typeface="Times New Roman" panose="02020603050405020304" pitchFamily="18" charset="0"/>
                        </a:rPr>
                        <a:t>рестеге</a:t>
                      </a:r>
                      <a:r>
                        <a:rPr lang="ru-RU" baseline="0" dirty="0" smtClean="0">
                          <a:solidFill>
                            <a:srgbClr val="FF0000"/>
                          </a:solidFill>
                          <a:latin typeface="Times New Roman" panose="02020603050405020304" pitchFamily="18" charset="0"/>
                          <a:cs typeface="Times New Roman" panose="02020603050405020304" pitchFamily="18" charset="0"/>
                        </a:rPr>
                        <a:t> аз</a:t>
                      </a:r>
                      <a:endParaRPr lang="ru-RU" dirty="0">
                        <a:solidFill>
                          <a:srgbClr val="FF0000"/>
                        </a:solidFill>
                        <a:latin typeface="Times New Roman" panose="02020603050405020304" pitchFamily="18" charset="0"/>
                        <a:cs typeface="Times New Roman" panose="02020603050405020304" pitchFamily="18" charset="0"/>
                      </a:endParaRPr>
                    </a:p>
                  </a:txBody>
                  <a:tcPr/>
                </a:tc>
              </a:tr>
              <a:tr h="681932">
                <a:tc>
                  <a:txBody>
                    <a:bodyPr/>
                    <a:lstStyle/>
                    <a:p>
                      <a:pPr algn="ctr"/>
                      <a:r>
                        <a:rPr lang="kk-KZ" dirty="0" smtClean="0">
                          <a:solidFill>
                            <a:srgbClr val="FF0000"/>
                          </a:solidFill>
                          <a:latin typeface="Times New Roman" panose="02020603050405020304" pitchFamily="18" charset="0"/>
                          <a:cs typeface="Times New Roman" panose="02020603050405020304" pitchFamily="18" charset="0"/>
                        </a:rPr>
                        <a:t>113-2,8</a:t>
                      </a:r>
                      <a:r>
                        <a:rPr lang="ru-RU" dirty="0" smtClean="0">
                          <a:solidFill>
                            <a:srgbClr val="FF0000"/>
                          </a:solidFill>
                          <a:latin typeface="Times New Roman" panose="02020603050405020304" pitchFamily="18" charset="0"/>
                          <a:cs typeface="Times New Roman" panose="02020603050405020304" pitchFamily="18" charset="0"/>
                        </a:rPr>
                        <a:t>%</a:t>
                      </a:r>
                      <a:r>
                        <a:rPr lang="ru-RU" baseline="0" dirty="0" smtClean="0">
                          <a:solidFill>
                            <a:srgbClr val="FF0000"/>
                          </a:solidFill>
                          <a:latin typeface="Times New Roman" panose="02020603050405020304" pitchFamily="18" charset="0"/>
                          <a:cs typeface="Times New Roman" panose="02020603050405020304" pitchFamily="18" charset="0"/>
                        </a:rPr>
                        <a:t> </a:t>
                      </a:r>
                      <a:r>
                        <a:rPr lang="kk-KZ" baseline="0" dirty="0" smtClean="0">
                          <a:solidFill>
                            <a:srgbClr val="FF0000"/>
                          </a:solidFill>
                          <a:latin typeface="Times New Roman" panose="02020603050405020304" pitchFamily="18" charset="0"/>
                          <a:cs typeface="Times New Roman" panose="02020603050405020304" pitchFamily="18" charset="0"/>
                        </a:rPr>
                        <a:t>7 жағдайға азайған</a:t>
                      </a:r>
                      <a:endParaRPr lang="ru-RU" dirty="0">
                        <a:solidFill>
                          <a:srgbClr val="FF0000"/>
                        </a:solidFill>
                        <a:latin typeface="Times New Roman" panose="02020603050405020304" pitchFamily="18" charset="0"/>
                        <a:cs typeface="Times New Roman" panose="02020603050405020304" pitchFamily="18" charset="0"/>
                      </a:endParaRPr>
                    </a:p>
                  </a:txBody>
                  <a:tcPr/>
                </a:tc>
              </a:tr>
              <a:tr h="686693">
                <a:tc>
                  <a:txBody>
                    <a:bodyPr/>
                    <a:lstStyle/>
                    <a:p>
                      <a:pPr algn="ctr"/>
                      <a:r>
                        <a:rPr lang="kk-KZ" dirty="0" smtClean="0">
                          <a:solidFill>
                            <a:srgbClr val="FF0000"/>
                          </a:solidFill>
                          <a:latin typeface="Times New Roman" panose="02020603050405020304" pitchFamily="18" charset="0"/>
                          <a:cs typeface="Times New Roman" panose="02020603050405020304" pitchFamily="18" charset="0"/>
                        </a:rPr>
                        <a:t>14,2</a:t>
                      </a:r>
                      <a:r>
                        <a:rPr lang="ru-RU" dirty="0" smtClean="0">
                          <a:solidFill>
                            <a:srgbClr val="FF0000"/>
                          </a:solidFill>
                          <a:latin typeface="Times New Roman" panose="02020603050405020304" pitchFamily="18" charset="0"/>
                          <a:cs typeface="Times New Roman" panose="02020603050405020304" pitchFamily="18" charset="0"/>
                        </a:rPr>
                        <a:t>%</a:t>
                      </a:r>
                      <a:endParaRPr lang="ru-RU" dirty="0">
                        <a:solidFill>
                          <a:srgbClr val="FF0000"/>
                        </a:solidFill>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898513644"/>
      </p:ext>
    </p:extLst>
  </p:cSld>
  <p:clrMapOvr>
    <a:masterClrMapping/>
  </p:clrMapOvr>
  <p:transition>
    <p:pull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sz="quarter" idx="1"/>
            <p:extLst>
              <p:ext uri="{D42A27DB-BD31-4B8C-83A1-F6EECF244321}">
                <p14:modId xmlns:p14="http://schemas.microsoft.com/office/powerpoint/2010/main" val="1952301331"/>
              </p:ext>
            </p:extLst>
          </p:nvPr>
        </p:nvGraphicFramePr>
        <p:xfrm>
          <a:off x="428596" y="1196752"/>
          <a:ext cx="7887820" cy="1522623"/>
        </p:xfrm>
        <a:graphic>
          <a:graphicData uri="http://schemas.openxmlformats.org/drawingml/2006/table">
            <a:tbl>
              <a:tblPr firstRow="1" bandRow="1">
                <a:tableStyleId>{7DF18680-E054-41AD-8BC1-D1AEF772440D}</a:tableStyleId>
              </a:tblPr>
              <a:tblGrid>
                <a:gridCol w="1996920">
                  <a:extLst>
                    <a:ext uri="{9D8B030D-6E8A-4147-A177-3AD203B41FA5}">
                      <a16:colId xmlns:a16="http://schemas.microsoft.com/office/drawing/2014/main" xmlns="" val="20000"/>
                    </a:ext>
                  </a:extLst>
                </a:gridCol>
                <a:gridCol w="3730660">
                  <a:extLst>
                    <a:ext uri="{9D8B030D-6E8A-4147-A177-3AD203B41FA5}">
                      <a16:colId xmlns:a16="http://schemas.microsoft.com/office/drawing/2014/main" xmlns="" val="20003"/>
                    </a:ext>
                  </a:extLst>
                </a:gridCol>
                <a:gridCol w="2160240"/>
              </a:tblGrid>
              <a:tr h="465954">
                <a:tc>
                  <a:txBody>
                    <a:bodyPr/>
                    <a:lstStyle/>
                    <a:p>
                      <a:pPr algn="ctr"/>
                      <a:r>
                        <a:rPr lang="kk-KZ" i="1" dirty="0">
                          <a:solidFill>
                            <a:srgbClr val="FF0000"/>
                          </a:solidFill>
                          <a:latin typeface="Times New Roman" pitchFamily="18" charset="0"/>
                          <a:cs typeface="Times New Roman" pitchFamily="18" charset="0"/>
                        </a:rPr>
                        <a:t>АТАУЫ</a:t>
                      </a:r>
                      <a:endParaRPr lang="ru-RU" i="1" dirty="0">
                        <a:solidFill>
                          <a:srgbClr val="FF0000"/>
                        </a:solidFill>
                        <a:latin typeface="Times New Roman" pitchFamily="18" charset="0"/>
                        <a:cs typeface="Times New Roman" pitchFamily="18" charset="0"/>
                      </a:endParaRPr>
                    </a:p>
                  </a:txBody>
                  <a:tcPr/>
                </a:tc>
                <a:tc>
                  <a:txBody>
                    <a:bodyPr/>
                    <a:lstStyle/>
                    <a:p>
                      <a:pPr algn="ctr"/>
                      <a:r>
                        <a:rPr lang="kk-KZ" i="1" dirty="0">
                          <a:solidFill>
                            <a:srgbClr val="FF0000"/>
                          </a:solidFill>
                          <a:latin typeface="Times New Roman" pitchFamily="18" charset="0"/>
                          <a:cs typeface="Times New Roman" pitchFamily="18" charset="0"/>
                        </a:rPr>
                        <a:t>2023</a:t>
                      </a:r>
                      <a:r>
                        <a:rPr lang="kk-KZ" i="1" baseline="0" dirty="0">
                          <a:solidFill>
                            <a:srgbClr val="FF0000"/>
                          </a:solidFill>
                          <a:latin typeface="Times New Roman" pitchFamily="18" charset="0"/>
                          <a:cs typeface="Times New Roman" pitchFamily="18" charset="0"/>
                        </a:rPr>
                        <a:t> </a:t>
                      </a:r>
                      <a:r>
                        <a:rPr lang="kk-KZ" i="1" dirty="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tc>
                  <a:txBody>
                    <a:bodyPr/>
                    <a:lstStyle/>
                    <a:p>
                      <a:pPr algn="ctr"/>
                      <a:r>
                        <a:rPr lang="ru-RU" i="1" dirty="0" smtClean="0">
                          <a:solidFill>
                            <a:srgbClr val="FF0000"/>
                          </a:solidFill>
                          <a:latin typeface="Times New Roman" pitchFamily="18" charset="0"/>
                          <a:cs typeface="Times New Roman" pitchFamily="18" charset="0"/>
                        </a:rPr>
                        <a:t>2024 </a:t>
                      </a:r>
                      <a:r>
                        <a:rPr lang="ru-RU" i="1" dirty="0" err="1" smtClean="0">
                          <a:solidFill>
                            <a:srgbClr val="FF0000"/>
                          </a:solidFill>
                          <a:latin typeface="Times New Roman" pitchFamily="18" charset="0"/>
                          <a:cs typeface="Times New Roman" pitchFamily="18" charset="0"/>
                        </a:rPr>
                        <a:t>жыл</a:t>
                      </a:r>
                      <a:endParaRPr lang="ru-RU" i="1" dirty="0">
                        <a:solidFill>
                          <a:srgbClr val="FF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52223">
                <a:tc>
                  <a:txBody>
                    <a:bodyPr/>
                    <a:lstStyle/>
                    <a:p>
                      <a:pPr algn="l"/>
                      <a:r>
                        <a:rPr lang="kk-KZ" sz="1400" dirty="0">
                          <a:solidFill>
                            <a:srgbClr val="FF0000"/>
                          </a:solidFill>
                          <a:latin typeface="Times New Roman" pitchFamily="18" charset="0"/>
                          <a:cs typeface="Times New Roman" pitchFamily="18" charset="0"/>
                        </a:rPr>
                        <a:t>Барлық қабылдау</a:t>
                      </a:r>
                      <a:endParaRPr lang="ru-RU" sz="1400" b="1" dirty="0">
                        <a:solidFill>
                          <a:srgbClr val="FF0000"/>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anose="02020603050405020304" pitchFamily="18" charset="0"/>
                          <a:cs typeface="Times New Roman" panose="02020603050405020304" pitchFamily="18" charset="0"/>
                        </a:rPr>
                        <a:t>222606</a:t>
                      </a: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224078</a:t>
                      </a:r>
                      <a:endParaRPr lang="ru-RU" sz="14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1"/>
                  </a:ext>
                </a:extLst>
              </a:tr>
              <a:tr h="352223">
                <a:tc>
                  <a:txBody>
                    <a:bodyPr/>
                    <a:lstStyle/>
                    <a:p>
                      <a:pPr algn="l"/>
                      <a:r>
                        <a:rPr lang="kk-KZ" sz="1400" b="0" dirty="0">
                          <a:solidFill>
                            <a:srgbClr val="FF0000"/>
                          </a:solidFill>
                          <a:latin typeface="Times New Roman" pitchFamily="18" charset="0"/>
                          <a:cs typeface="Times New Roman" pitchFamily="18" charset="0"/>
                        </a:rPr>
                        <a:t>Емханада қабылдау</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baseline="0" dirty="0">
                          <a:solidFill>
                            <a:srgbClr val="FF0000"/>
                          </a:solidFill>
                          <a:latin typeface="Times New Roman" panose="02020603050405020304" pitchFamily="18" charset="0"/>
                          <a:cs typeface="Times New Roman" panose="02020603050405020304" pitchFamily="18" charset="0"/>
                        </a:rPr>
                        <a:t>196193      </a:t>
                      </a:r>
                    </a:p>
                  </a:txBody>
                  <a:tcPr/>
                </a:tc>
                <a:tc>
                  <a:txBody>
                    <a:bodyPr/>
                    <a:lstStyle/>
                    <a:p>
                      <a:pPr algn="ctr"/>
                      <a:r>
                        <a:rPr lang="kk-KZ" sz="1400" baseline="0" dirty="0" smtClean="0">
                          <a:solidFill>
                            <a:srgbClr val="FF0000"/>
                          </a:solidFill>
                          <a:latin typeface="Times New Roman" panose="02020603050405020304" pitchFamily="18" charset="0"/>
                          <a:cs typeface="Times New Roman" panose="02020603050405020304" pitchFamily="18" charset="0"/>
                        </a:rPr>
                        <a:t>105700</a:t>
                      </a:r>
                      <a:endParaRPr lang="kk-KZ" sz="1400" baseline="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2"/>
                  </a:ext>
                </a:extLst>
              </a:tr>
              <a:tr h="352223">
                <a:tc>
                  <a:txBody>
                    <a:bodyPr/>
                    <a:lstStyle/>
                    <a:p>
                      <a:pPr algn="l"/>
                      <a:r>
                        <a:rPr lang="kk-KZ" sz="1400" b="0" dirty="0">
                          <a:solidFill>
                            <a:srgbClr val="FF0000"/>
                          </a:solidFill>
                          <a:latin typeface="Times New Roman" pitchFamily="18" charset="0"/>
                          <a:cs typeface="Times New Roman" pitchFamily="18" charset="0"/>
                        </a:rPr>
                        <a:t>Үйден қарау </a:t>
                      </a:r>
                      <a:endParaRPr lang="ru-RU" sz="1400" b="0" dirty="0">
                        <a:solidFill>
                          <a:srgbClr val="FF0000"/>
                        </a:solidFill>
                        <a:latin typeface="Times New Roman" pitchFamily="18" charset="0"/>
                        <a:cs typeface="Times New Roman" pitchFamily="18" charset="0"/>
                      </a:endParaRPr>
                    </a:p>
                  </a:txBody>
                  <a:tcPr/>
                </a:tc>
                <a:tc>
                  <a:txBody>
                    <a:bodyPr/>
                    <a:lstStyle/>
                    <a:p>
                      <a:pPr algn="ctr"/>
                      <a:r>
                        <a:rPr lang="kk-KZ" sz="1400" dirty="0">
                          <a:solidFill>
                            <a:srgbClr val="FF0000"/>
                          </a:solidFill>
                          <a:latin typeface="Times New Roman" panose="02020603050405020304" pitchFamily="18" charset="0"/>
                          <a:cs typeface="Times New Roman" panose="02020603050405020304" pitchFamily="18" charset="0"/>
                        </a:rPr>
                        <a:t>26413</a:t>
                      </a:r>
                      <a:endParaRPr lang="ru-RU" sz="1400" dirty="0">
                        <a:solidFill>
                          <a:srgbClr val="FF0000"/>
                        </a:solidFill>
                        <a:latin typeface="Times New Roman" panose="02020603050405020304" pitchFamily="18" charset="0"/>
                        <a:cs typeface="Times New Roman" panose="02020603050405020304" pitchFamily="18" charset="0"/>
                      </a:endParaRPr>
                    </a:p>
                  </a:txBody>
                  <a:tcPr/>
                </a:tc>
                <a:tc>
                  <a:txBody>
                    <a:bodyPr/>
                    <a:lstStyle/>
                    <a:p>
                      <a:pPr algn="ctr"/>
                      <a:r>
                        <a:rPr lang="ru-RU" sz="1400" dirty="0" smtClean="0">
                          <a:solidFill>
                            <a:srgbClr val="FF0000"/>
                          </a:solidFill>
                          <a:latin typeface="Times New Roman" panose="02020603050405020304" pitchFamily="18" charset="0"/>
                          <a:cs typeface="Times New Roman" panose="02020603050405020304" pitchFamily="18" charset="0"/>
                        </a:rPr>
                        <a:t>13327</a:t>
                      </a:r>
                      <a:endParaRPr lang="ru-RU" sz="1400" dirty="0">
                        <a:solidFill>
                          <a:srgbClr val="FF000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0003"/>
                  </a:ext>
                </a:extLst>
              </a:tr>
            </a:tbl>
          </a:graphicData>
        </a:graphic>
      </p:graphicFrame>
      <p:sp>
        <p:nvSpPr>
          <p:cNvPr id="7" name="Прямоугольник 6"/>
          <p:cNvSpPr/>
          <p:nvPr/>
        </p:nvSpPr>
        <p:spPr>
          <a:xfrm>
            <a:off x="-91285" y="251937"/>
            <a:ext cx="10135893" cy="584775"/>
          </a:xfrm>
          <a:prstGeom prst="rect">
            <a:avLst/>
          </a:prstGeom>
          <a:noFill/>
        </p:spPr>
        <p:txBody>
          <a:bodyPr wrap="square" lIns="91440" tIns="45720" rIns="91440" bIns="45720">
            <a:spAutoFit/>
          </a:bodyPr>
          <a:lstStyle/>
          <a:p>
            <a:pPr algn="ctr"/>
            <a:r>
              <a:rPr lang="ru-RU"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Д</a:t>
            </a:r>
            <a:r>
              <a:rPr lang="kk-KZ"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әрігерлік қабылдау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слайд№9</a:t>
            </a:r>
            <a:r>
              <a:rPr lang="kk-KZ" sz="32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 </a:t>
            </a:r>
            <a:endParaRPr lang="ru-RU" sz="32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9" name="Диаграмма 8"/>
          <p:cNvGraphicFramePr/>
          <p:nvPr>
            <p:extLst>
              <p:ext uri="{D42A27DB-BD31-4B8C-83A1-F6EECF244321}">
                <p14:modId xmlns:p14="http://schemas.microsoft.com/office/powerpoint/2010/main" val="3367400302"/>
              </p:ext>
            </p:extLst>
          </p:nvPr>
        </p:nvGraphicFramePr>
        <p:xfrm>
          <a:off x="428596" y="3500439"/>
          <a:ext cx="8031836" cy="31432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93673491"/>
      </p:ext>
    </p:extLst>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90600" y="228600"/>
            <a:ext cx="8261920" cy="523220"/>
          </a:xfrm>
          <a:prstGeom prst="rect">
            <a:avLst/>
          </a:prstGeom>
          <a:noFill/>
        </p:spPr>
        <p:txBody>
          <a:bodyPr wrap="square" lIns="91440" tIns="45720" rIns="91440" bIns="45720">
            <a:spAutoFit/>
          </a:bodyPr>
          <a:lstStyle/>
          <a:p>
            <a:pPr algn="ctr"/>
            <a:r>
              <a:rPr lang="kk-KZ" sz="28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Жалпы аурушаңдық                 </a:t>
            </a:r>
            <a:r>
              <a:rPr lang="kk-KZ" sz="1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слайд№10</a:t>
            </a:r>
            <a:endParaRPr lang="ru-RU" sz="1400" b="1" cap="all" spc="0"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graphicFrame>
        <p:nvGraphicFramePr>
          <p:cNvPr id="5" name="Group 92"/>
          <p:cNvGraphicFramePr>
            <a:graphicFrameLocks noGrp="1"/>
          </p:cNvGraphicFramePr>
          <p:nvPr>
            <p:ph sz="quarter" idx="1"/>
            <p:extLst>
              <p:ext uri="{D42A27DB-BD31-4B8C-83A1-F6EECF244321}">
                <p14:modId xmlns:p14="http://schemas.microsoft.com/office/powerpoint/2010/main" val="3385616553"/>
              </p:ext>
            </p:extLst>
          </p:nvPr>
        </p:nvGraphicFramePr>
        <p:xfrm>
          <a:off x="1115616" y="1052736"/>
          <a:ext cx="6984776" cy="5591334"/>
        </p:xfrm>
        <a:graphic>
          <a:graphicData uri="http://schemas.openxmlformats.org/drawingml/2006/table">
            <a:tbl>
              <a:tblPr>
                <a:tableStyleId>{35758FB7-9AC5-4552-8A53-C91805E547FA}</a:tableStyleId>
              </a:tblPr>
              <a:tblGrid>
                <a:gridCol w="2981280">
                  <a:extLst>
                    <a:ext uri="{9D8B030D-6E8A-4147-A177-3AD203B41FA5}">
                      <a16:colId xmlns:a16="http://schemas.microsoft.com/office/drawing/2014/main" xmlns="" val="20000"/>
                    </a:ext>
                  </a:extLst>
                </a:gridCol>
                <a:gridCol w="2059280">
                  <a:extLst>
                    <a:ext uri="{9D8B030D-6E8A-4147-A177-3AD203B41FA5}">
                      <a16:colId xmlns:a16="http://schemas.microsoft.com/office/drawing/2014/main" xmlns="" val="20003"/>
                    </a:ext>
                  </a:extLst>
                </a:gridCol>
                <a:gridCol w="1944216"/>
              </a:tblGrid>
              <a:tr h="5878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20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1" u="none" strike="noStrike" cap="none" normalizeH="0" baseline="0" dirty="0">
                          <a:ln>
                            <a:noFill/>
                          </a:ln>
                          <a:solidFill>
                            <a:schemeClr val="tx1"/>
                          </a:solidFill>
                          <a:effectLst/>
                          <a:latin typeface="Times New Roman" pitchFamily="18" charset="0"/>
                          <a:cs typeface="Times New Roman" pitchFamily="18" charset="0"/>
                        </a:rPr>
                        <a:t>2023 </a:t>
                      </a:r>
                      <a:r>
                        <a:rPr kumimoji="0" lang="ru-RU" sz="1800" b="1" i="1" u="none" strike="noStrike" cap="none" normalizeH="0" baseline="0" dirty="0" err="1">
                          <a:ln>
                            <a:noFill/>
                          </a:ln>
                          <a:solidFill>
                            <a:schemeClr val="tx1"/>
                          </a:solidFill>
                          <a:effectLst/>
                          <a:latin typeface="Times New Roman" pitchFamily="18" charset="0"/>
                          <a:cs typeface="Times New Roman" pitchFamily="18" charset="0"/>
                        </a:rPr>
                        <a:t>жыл</a:t>
                      </a:r>
                      <a:endParaRPr kumimoji="0" lang="ru-RU" sz="1800" b="1" i="1"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800" b="1" i="1" u="none" strike="noStrike" cap="none" normalizeH="0" baseline="0" dirty="0" smtClean="0">
                          <a:ln>
                            <a:noFill/>
                          </a:ln>
                          <a:solidFill>
                            <a:schemeClr val="tx1"/>
                          </a:solidFill>
                          <a:effectLst/>
                          <a:latin typeface="Times New Roman" pitchFamily="18" charset="0"/>
                          <a:cs typeface="Times New Roman" pitchFamily="18" charset="0"/>
                        </a:rPr>
                        <a:t>2024 </a:t>
                      </a:r>
                      <a:r>
                        <a:rPr kumimoji="0" lang="ru-RU" sz="1800" b="1" i="1" u="none" strike="noStrike" cap="none" normalizeH="0" baseline="0" dirty="0" err="1" smtClean="0">
                          <a:ln>
                            <a:noFill/>
                          </a:ln>
                          <a:solidFill>
                            <a:schemeClr val="tx1"/>
                          </a:solidFill>
                          <a:effectLst/>
                          <a:latin typeface="Times New Roman" pitchFamily="18" charset="0"/>
                          <a:cs typeface="Times New Roman" pitchFamily="18" charset="0"/>
                        </a:rPr>
                        <a:t>жыл</a:t>
                      </a:r>
                      <a:endParaRPr kumimoji="0" lang="ru-RU" sz="1800" b="1" i="1"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tc>
                <a:extLst>
                  <a:ext uri="{0D108BD9-81ED-4DB2-BD59-A6C34878D82A}">
                    <a16:rowId xmlns:a16="http://schemas.microsoft.com/office/drawing/2014/main" xmlns="" val="10000"/>
                  </a:ext>
                </a:extLst>
              </a:tr>
              <a:tr h="669976">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2000" u="none" strike="noStrike" cap="none" normalizeH="0" baseline="0" dirty="0">
                          <a:ln>
                            <a:noFill/>
                          </a:ln>
                          <a:solidFill>
                            <a:schemeClr val="tx1"/>
                          </a:solidFill>
                          <a:effectLst/>
                          <a:latin typeface="Times New Roman" pitchFamily="18" charset="0"/>
                          <a:cs typeface="Times New Roman" pitchFamily="18" charset="0"/>
                        </a:rPr>
                        <a:t>Жалпы аурушаңдық көрсеткіштері</a:t>
                      </a:r>
                      <a:endParaRPr kumimoji="0" lang="kk-KZ" sz="2000" b="1" i="1"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kk-KZ" sz="1400" dirty="0">
                          <a:latin typeface="Times New Roman" panose="02020603050405020304" pitchFamily="18" charset="0"/>
                          <a:cs typeface="Times New Roman" panose="02020603050405020304" pitchFamily="18" charset="0"/>
                        </a:rPr>
                        <a:t>26473</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26558</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1"/>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Оның ішінде    - балалар                       </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7065</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7084</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2"/>
                  </a:ext>
                </a:extLst>
              </a:tr>
              <a:tr h="34080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жасөспірімдер  </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1178</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1183</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3"/>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ересектер</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18230</a:t>
                      </a: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18291</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4"/>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туберкулез</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24</a:t>
                      </a:r>
                    </a:p>
                  </a:txBody>
                  <a:tcPr marL="68580" marR="68580" marT="0" marB="0" horzOverflow="overflow"/>
                </a:tc>
                <a:tc>
                  <a:txBody>
                    <a:bodyPr/>
                    <a:lstStyle/>
                    <a:p>
                      <a:pPr algn="ctr"/>
                      <a:r>
                        <a:rPr lang="kk-KZ" sz="1400" dirty="0" smtClean="0">
                          <a:latin typeface="Times New Roman" panose="02020603050405020304" pitchFamily="18" charset="0"/>
                          <a:cs typeface="Times New Roman" panose="02020603050405020304" pitchFamily="18" charset="0"/>
                        </a:rPr>
                        <a:t>32</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5"/>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Tx/>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қатерлі ісік ауруы</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279</a:t>
                      </a:r>
                    </a:p>
                  </a:txBody>
                  <a:tcPr marL="68580" marR="68580" marT="0" marB="0" horzOverflow="overflow"/>
                </a:tc>
                <a:tc>
                  <a:txBody>
                    <a:bodyPr/>
                    <a:lstStyle/>
                    <a:p>
                      <a:pPr algn="ctr"/>
                      <a:r>
                        <a:rPr lang="kk-KZ" sz="1400" dirty="0" smtClean="0">
                          <a:latin typeface="Times New Roman" panose="02020603050405020304" pitchFamily="18" charset="0"/>
                          <a:cs typeface="Times New Roman" panose="02020603050405020304" pitchFamily="18" charset="0"/>
                        </a:rPr>
                        <a:t>305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06"/>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қант диабеті</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a:latin typeface="Times New Roman" panose="02020603050405020304" pitchFamily="18" charset="0"/>
                          <a:cs typeface="Times New Roman" panose="02020603050405020304" pitchFamily="18" charset="0"/>
                        </a:rPr>
                        <a:t>950</a:t>
                      </a:r>
                    </a:p>
                  </a:txBody>
                  <a:tcPr marL="68580" marR="68580" marT="0" marB="0" horzOverflow="overflow">
                    <a:noFill/>
                  </a:tcPr>
                </a:tc>
                <a:tc>
                  <a:txBody>
                    <a:bodyPr/>
                    <a:lstStyle/>
                    <a:p>
                      <a:pPr algn="ctr"/>
                      <a:r>
                        <a:rPr lang="ru-RU" sz="1400" dirty="0" smtClean="0">
                          <a:latin typeface="Times New Roman" panose="02020603050405020304" pitchFamily="18" charset="0"/>
                          <a:cs typeface="Times New Roman" panose="02020603050405020304" pitchFamily="18" charset="0"/>
                        </a:rPr>
                        <a:t>952</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7"/>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қан -тамыр аурулары</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en-US"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4441</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latin typeface="Times New Roman" panose="02020603050405020304" pitchFamily="18" charset="0"/>
                          <a:cs typeface="Times New Roman" panose="02020603050405020304" pitchFamily="18" charset="0"/>
                        </a:rPr>
                        <a:t>      4454    </a:t>
                      </a:r>
                      <a:r>
                        <a:rPr lang="en-US" sz="1400" dirty="0" smtClean="0">
                          <a:latin typeface="Times New Roman" panose="02020603050405020304" pitchFamily="18" charset="0"/>
                          <a:cs typeface="Times New Roman" panose="02020603050405020304" pitchFamily="18" charset="0"/>
                        </a:rPr>
                        <a:t>I</a:t>
                      </a:r>
                      <a:endParaRPr lang="ru-RU" sz="1400" dirty="0" smtClean="0">
                        <a:latin typeface="Times New Roman" panose="02020603050405020304" pitchFamily="18" charset="0"/>
                        <a:cs typeface="Times New Roman" panose="02020603050405020304" pitchFamily="18" charset="0"/>
                      </a:endParaRPr>
                    </a:p>
                    <a:p>
                      <a:pPr algn="ct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8"/>
                  </a:ext>
                </a:extLst>
              </a:tr>
              <a:tr h="408541">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тыныс жолдары аурулары </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en-US"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4092</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latin typeface="Times New Roman" panose="02020603050405020304" pitchFamily="18" charset="0"/>
                          <a:cs typeface="Times New Roman" panose="02020603050405020304" pitchFamily="18" charset="0"/>
                        </a:rPr>
                        <a:t>       4246    </a:t>
                      </a:r>
                      <a:r>
                        <a:rPr lang="en-US" sz="1400" dirty="0" smtClean="0">
                          <a:latin typeface="Times New Roman" panose="02020603050405020304" pitchFamily="18" charset="0"/>
                          <a:cs typeface="Times New Roman" panose="02020603050405020304" pitchFamily="18" charset="0"/>
                        </a:rPr>
                        <a:t>II</a:t>
                      </a:r>
                      <a:endParaRPr lang="ru-RU" sz="1400" dirty="0" smtClean="0">
                        <a:latin typeface="Times New Roman" panose="02020603050405020304" pitchFamily="18" charset="0"/>
                        <a:cs typeface="Times New Roman" panose="02020603050405020304" pitchFamily="18" charset="0"/>
                      </a:endParaRPr>
                    </a:p>
                    <a:p>
                      <a:pPr algn="ct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09"/>
                  </a:ext>
                </a:extLst>
              </a:tr>
              <a:tr h="34955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жарақат, уланулар</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smtClean="0">
                          <a:latin typeface="Times New Roman" panose="02020603050405020304" pitchFamily="18" charset="0"/>
                          <a:cs typeface="Times New Roman" panose="02020603050405020304" pitchFamily="18" charset="0"/>
                        </a:rPr>
                        <a:t> 1075</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tc>
                  <a:txBody>
                    <a:bodyPr/>
                    <a:lstStyle/>
                    <a:p>
                      <a:pPr algn="ctr"/>
                      <a:r>
                        <a:rPr lang="ru-RU" sz="1400" dirty="0" smtClean="0">
                          <a:latin typeface="Times New Roman" panose="02020603050405020304" pitchFamily="18" charset="0"/>
                          <a:cs typeface="Times New Roman" panose="02020603050405020304" pitchFamily="18" charset="0"/>
                        </a:rPr>
                        <a:t> 894</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10"/>
                  </a:ext>
                </a:extLst>
              </a:tr>
              <a:tr h="4443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ас қорыту аурулары </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en-US" sz="1400" dirty="0">
                          <a:latin typeface="Times New Roman" panose="02020603050405020304" pitchFamily="18" charset="0"/>
                          <a:cs typeface="Times New Roman" panose="02020603050405020304" pitchFamily="18" charset="0"/>
                        </a:rPr>
                        <a:t> </a:t>
                      </a:r>
                      <a:r>
                        <a:rPr lang="ru-RU" sz="1400" dirty="0" smtClean="0">
                          <a:latin typeface="Times New Roman" panose="02020603050405020304" pitchFamily="18" charset="0"/>
                          <a:cs typeface="Times New Roman" panose="02020603050405020304" pitchFamily="18" charset="0"/>
                        </a:rPr>
                        <a:t>1740</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dirty="0" smtClean="0">
                          <a:latin typeface="Times New Roman" panose="02020603050405020304" pitchFamily="18" charset="0"/>
                          <a:cs typeface="Times New Roman" panose="02020603050405020304" pitchFamily="18" charset="0"/>
                        </a:rPr>
                        <a:t>         1726    </a:t>
                      </a:r>
                      <a:r>
                        <a:rPr lang="en-US" sz="1400" dirty="0" smtClean="0">
                          <a:latin typeface="Times New Roman" panose="02020603050405020304" pitchFamily="18" charset="0"/>
                          <a:cs typeface="Times New Roman" panose="02020603050405020304" pitchFamily="18" charset="0"/>
                        </a:rPr>
                        <a:t>III</a:t>
                      </a:r>
                      <a:endParaRPr lang="ru-RU" sz="1400" dirty="0" smtClean="0">
                        <a:latin typeface="Times New Roman" panose="02020603050405020304" pitchFamily="18" charset="0"/>
                        <a:cs typeface="Times New Roman" panose="02020603050405020304" pitchFamily="18" charset="0"/>
                      </a:endParaRPr>
                    </a:p>
                    <a:p>
                      <a:pPr algn="ctr"/>
                      <a:endParaRPr lang="ru-RU" sz="1400" dirty="0">
                        <a:latin typeface="Times New Roman" panose="02020603050405020304" pitchFamily="18" charset="0"/>
                        <a:cs typeface="Times New Roman" panose="02020603050405020304" pitchFamily="18" charset="0"/>
                      </a:endParaRPr>
                    </a:p>
                  </a:txBody>
                  <a:tcPr marL="68580" marR="68580" marT="0" marB="0" horzOverflow="overflow">
                    <a:noFill/>
                  </a:tcPr>
                </a:tc>
                <a:extLst>
                  <a:ext uri="{0D108BD9-81ED-4DB2-BD59-A6C34878D82A}">
                    <a16:rowId xmlns:a16="http://schemas.microsoft.com/office/drawing/2014/main" xmlns="" val="10011"/>
                  </a:ext>
                </a:extLst>
              </a:tr>
              <a:tr h="4443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kk-KZ" sz="1800" u="none" strike="noStrike" cap="none" normalizeH="0" baseline="0" dirty="0">
                          <a:ln>
                            <a:noFill/>
                          </a:ln>
                          <a:solidFill>
                            <a:schemeClr val="tx1"/>
                          </a:solidFill>
                          <a:effectLst/>
                          <a:latin typeface="Times New Roman" pitchFamily="18" charset="0"/>
                          <a:cs typeface="Times New Roman" pitchFamily="18" charset="0"/>
                        </a:rPr>
                        <a:t>    - басқа себептер</a:t>
                      </a:r>
                      <a:endParaRPr kumimoji="0" lang="ru-RU" sz="1800" b="0"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tc>
                <a:tc>
                  <a:txBody>
                    <a:bodyPr/>
                    <a:lstStyle/>
                    <a:p>
                      <a:pPr algn="ctr"/>
                      <a:r>
                        <a:rPr lang="ru-RU" sz="1400" dirty="0" smtClean="0">
                          <a:latin typeface="Times New Roman" panose="02020603050405020304" pitchFamily="18" charset="0"/>
                          <a:cs typeface="Times New Roman" panose="02020603050405020304" pitchFamily="18" charset="0"/>
                        </a:rPr>
                        <a:t>   13873</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tc>
                  <a:txBody>
                    <a:bodyPr/>
                    <a:lstStyle/>
                    <a:p>
                      <a:pPr algn="ctr"/>
                      <a:r>
                        <a:rPr lang="kk-KZ" sz="1400" dirty="0" smtClean="0">
                          <a:latin typeface="Times New Roman" panose="02020603050405020304" pitchFamily="18" charset="0"/>
                          <a:cs typeface="Times New Roman" panose="02020603050405020304" pitchFamily="18" charset="0"/>
                        </a:rPr>
                        <a:t>13949</a:t>
                      </a:r>
                      <a:endParaRPr lang="ru-RU" sz="1400" dirty="0">
                        <a:latin typeface="Times New Roman" panose="02020603050405020304" pitchFamily="18" charset="0"/>
                        <a:cs typeface="Times New Roman" panose="02020603050405020304" pitchFamily="18" charset="0"/>
                      </a:endParaRPr>
                    </a:p>
                  </a:txBody>
                  <a:tcPr marL="68580" marR="68580" marT="0" marB="0" horzOverflow="overflow"/>
                </a:tc>
                <a:extLst>
                  <a:ext uri="{0D108BD9-81ED-4DB2-BD59-A6C34878D82A}">
                    <a16:rowId xmlns:a16="http://schemas.microsoft.com/office/drawing/2014/main" xmlns="" val="10012"/>
                  </a:ext>
                </a:extLst>
              </a:tr>
            </a:tbl>
          </a:graphicData>
        </a:graphic>
      </p:graphicFrame>
      <p:sp>
        <p:nvSpPr>
          <p:cNvPr id="6" name="Стрелка вверх 5"/>
          <p:cNvSpPr/>
          <p:nvPr/>
        </p:nvSpPr>
        <p:spPr>
          <a:xfrm>
            <a:off x="8172400" y="1628800"/>
            <a:ext cx="142876"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верх 8"/>
          <p:cNvSpPr/>
          <p:nvPr/>
        </p:nvSpPr>
        <p:spPr>
          <a:xfrm>
            <a:off x="8258064" y="4552413"/>
            <a:ext cx="142876"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верх 9"/>
          <p:cNvSpPr/>
          <p:nvPr/>
        </p:nvSpPr>
        <p:spPr>
          <a:xfrm>
            <a:off x="8315276" y="4970030"/>
            <a:ext cx="142876" cy="214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12459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22284</TotalTime>
  <Words>3623</Words>
  <Application>Microsoft Office PowerPoint</Application>
  <PresentationFormat>Экран (4:3)</PresentationFormat>
  <Paragraphs>1091</Paragraphs>
  <Slides>34</Slides>
  <Notes>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34</vt:i4>
      </vt:variant>
    </vt:vector>
  </HeadingPairs>
  <TitlesOfParts>
    <vt:vector size="42" baseType="lpstr">
      <vt:lpstr>Arial</vt:lpstr>
      <vt:lpstr>Calibri</vt:lpstr>
      <vt:lpstr>Tahoma</vt:lpstr>
      <vt:lpstr>Times New Roman</vt:lpstr>
      <vt:lpstr>Tw Cen MT</vt:lpstr>
      <vt:lpstr>Wingdings</vt:lpstr>
      <vt:lpstr>Wingdings 2</vt:lpstr>
      <vt:lpstr>Обычная</vt:lpstr>
      <vt:lpstr>  ШЖҚ  КМК «№7 АТЫРАУ ҚАЛАЛЫҚ ЕМХАНАсының» 2022-2024 Жылдарға салыстырмалы есебі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2025 жылға алған қойылған жоспарлар: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Aidana</dc:creator>
  <cp:lastModifiedBy>User</cp:lastModifiedBy>
  <cp:revision>2186</cp:revision>
  <cp:lastPrinted>2025-03-20T14:12:14Z</cp:lastPrinted>
  <dcterms:created xsi:type="dcterms:W3CDTF">2016-02-27T14:33:39Z</dcterms:created>
  <dcterms:modified xsi:type="dcterms:W3CDTF">2025-05-21T10:12:57Z</dcterms:modified>
</cp:coreProperties>
</file>