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54"/>
  </p:notesMasterIdLst>
  <p:sldIdLst>
    <p:sldId id="347" r:id="rId2"/>
    <p:sldId id="384" r:id="rId3"/>
    <p:sldId id="433" r:id="rId4"/>
    <p:sldId id="436" r:id="rId5"/>
    <p:sldId id="435" r:id="rId6"/>
    <p:sldId id="438" r:id="rId7"/>
    <p:sldId id="434" r:id="rId8"/>
    <p:sldId id="437" r:id="rId9"/>
    <p:sldId id="387" r:id="rId10"/>
    <p:sldId id="385" r:id="rId11"/>
    <p:sldId id="364" r:id="rId12"/>
    <p:sldId id="388" r:id="rId13"/>
    <p:sldId id="365" r:id="rId14"/>
    <p:sldId id="391" r:id="rId15"/>
    <p:sldId id="366" r:id="rId16"/>
    <p:sldId id="429" r:id="rId17"/>
    <p:sldId id="324" r:id="rId18"/>
    <p:sldId id="440" r:id="rId19"/>
    <p:sldId id="377" r:id="rId20"/>
    <p:sldId id="428" r:id="rId21"/>
    <p:sldId id="447" r:id="rId22"/>
    <p:sldId id="318" r:id="rId23"/>
    <p:sldId id="395" r:id="rId24"/>
    <p:sldId id="396" r:id="rId25"/>
    <p:sldId id="430" r:id="rId26"/>
    <p:sldId id="431" r:id="rId27"/>
    <p:sldId id="397" r:id="rId28"/>
    <p:sldId id="398" r:id="rId29"/>
    <p:sldId id="402" r:id="rId30"/>
    <p:sldId id="368" r:id="rId31"/>
    <p:sldId id="359" r:id="rId32"/>
    <p:sldId id="301" r:id="rId33"/>
    <p:sldId id="445" r:id="rId34"/>
    <p:sldId id="446" r:id="rId35"/>
    <p:sldId id="444" r:id="rId36"/>
    <p:sldId id="329" r:id="rId37"/>
    <p:sldId id="400" r:id="rId38"/>
    <p:sldId id="401" r:id="rId39"/>
    <p:sldId id="443" r:id="rId40"/>
    <p:sldId id="449" r:id="rId41"/>
    <p:sldId id="378" r:id="rId42"/>
    <p:sldId id="379" r:id="rId43"/>
    <p:sldId id="448" r:id="rId44"/>
    <p:sldId id="393" r:id="rId45"/>
    <p:sldId id="334" r:id="rId46"/>
    <p:sldId id="335" r:id="rId47"/>
    <p:sldId id="426" r:id="rId48"/>
    <p:sldId id="441" r:id="rId49"/>
    <p:sldId id="442" r:id="rId50"/>
    <p:sldId id="392" r:id="rId51"/>
    <p:sldId id="383" r:id="rId52"/>
    <p:sldId id="345" r:id="rId53"/>
  </p:sldIdLst>
  <p:sldSz cx="9144000" cy="6858000" type="screen4x3"/>
  <p:notesSz cx="6797675" cy="99314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E9F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998" autoAdjust="0"/>
    <p:restoredTop sz="95634" autoAdjust="0"/>
  </p:normalViewPr>
  <p:slideViewPr>
    <p:cSldViewPr>
      <p:cViewPr>
        <p:scale>
          <a:sx n="106" d="100"/>
          <a:sy n="106" d="100"/>
        </p:scale>
        <p:origin x="-1884"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1.7554295801319075E-2"/>
          <c:y val="2.8469747988725504E-2"/>
          <c:w val="0.73985086513651621"/>
          <c:h val="0.8498503045570146"/>
        </c:manualLayout>
      </c:layout>
      <c:bar3DChart>
        <c:barDir val="col"/>
        <c:grouping val="clustered"/>
        <c:ser>
          <c:idx val="0"/>
          <c:order val="0"/>
          <c:tx>
            <c:strRef>
              <c:f>Лист1!$B$1</c:f>
              <c:strCache>
                <c:ptCount val="1"/>
                <c:pt idx="0">
                  <c:v>Халық саны</c:v>
                </c:pt>
              </c:strCache>
            </c:strRef>
          </c:tx>
          <c:dLbls>
            <c:dLbl>
              <c:idx val="1"/>
              <c:layout>
                <c:manualLayout>
                  <c:x val="1.4367816091954019E-2"/>
                  <c:y val="-1.5528953448395721E-2"/>
                </c:manualLayout>
              </c:layout>
              <c:showVal val="1"/>
            </c:dLbl>
            <c:dLbl>
              <c:idx val="2"/>
              <c:layout>
                <c:manualLayout>
                  <c:x val="4.3103448275861956E-3"/>
                  <c:y val="-2.5881589080659576E-3"/>
                </c:manualLayout>
              </c:layout>
              <c:showVal val="1"/>
            </c:dLbl>
            <c:txPr>
              <a:bodyPr/>
              <a:lstStyle/>
              <a:p>
                <a:pPr>
                  <a:defRPr sz="1200" b="1">
                    <a:solidFill>
                      <a:srgbClr val="FF0000"/>
                    </a:solidFill>
                    <a:latin typeface="Times New Roman" pitchFamily="18" charset="0"/>
                    <a:cs typeface="Times New Roman" pitchFamily="18" charset="0"/>
                  </a:defRPr>
                </a:pPr>
                <a:endParaRPr lang="ru-RU"/>
              </a:p>
            </c:txPr>
            <c:showVal val="1"/>
          </c:dLbls>
          <c:cat>
            <c:strRef>
              <c:f>Лист1!$A$2:$A$4</c:f>
              <c:strCache>
                <c:ptCount val="2"/>
                <c:pt idx="0">
                  <c:v>2016ж</c:v>
                </c:pt>
                <c:pt idx="1">
                  <c:v>2017ж</c:v>
                </c:pt>
              </c:strCache>
            </c:strRef>
          </c:cat>
          <c:val>
            <c:numRef>
              <c:f>Лист1!$B$2:$B$4</c:f>
              <c:numCache>
                <c:formatCode>General</c:formatCode>
                <c:ptCount val="3"/>
                <c:pt idx="0">
                  <c:v>36428</c:v>
                </c:pt>
                <c:pt idx="1">
                  <c:v>37255</c:v>
                </c:pt>
              </c:numCache>
            </c:numRef>
          </c:val>
        </c:ser>
        <c:ser>
          <c:idx val="1"/>
          <c:order val="1"/>
          <c:tx>
            <c:strRef>
              <c:f>Лист1!$C$1</c:f>
              <c:strCache>
                <c:ptCount val="1"/>
                <c:pt idx="0">
                  <c:v>Ересектер</c:v>
                </c:pt>
              </c:strCache>
            </c:strRef>
          </c:tx>
          <c:dLbls>
            <c:dLbl>
              <c:idx val="0"/>
              <c:layout>
                <c:manualLayout>
                  <c:x val="1.5804597701149427E-2"/>
                  <c:y val="-1.811711235646158E-2"/>
                </c:manualLayout>
              </c:layout>
              <c:showVal val="1"/>
            </c:dLbl>
            <c:dLbl>
              <c:idx val="1"/>
              <c:layout>
                <c:manualLayout>
                  <c:x val="2.5862068965517241E-2"/>
                  <c:y val="-1.552915724043584E-2"/>
                </c:manualLayout>
              </c:layout>
              <c:showVal val="1"/>
            </c:dLbl>
            <c:dLbl>
              <c:idx val="2"/>
              <c:layout>
                <c:manualLayout>
                  <c:x val="2.873563218390815E-2"/>
                  <c:y val="-7.7644767241978599E-3"/>
                </c:manualLayout>
              </c:layout>
              <c:showVal val="1"/>
            </c:dLbl>
            <c:txPr>
              <a:bodyPr/>
              <a:lstStyle/>
              <a:p>
                <a:pPr>
                  <a:defRPr sz="1200" b="1">
                    <a:solidFill>
                      <a:srgbClr val="FF0000"/>
                    </a:solidFill>
                    <a:latin typeface="Times New Roman" pitchFamily="18" charset="0"/>
                    <a:cs typeface="Times New Roman" pitchFamily="18" charset="0"/>
                  </a:defRPr>
                </a:pPr>
                <a:endParaRPr lang="ru-RU"/>
              </a:p>
            </c:txPr>
            <c:showVal val="1"/>
          </c:dLbls>
          <c:cat>
            <c:strRef>
              <c:f>Лист1!$A$2:$A$4</c:f>
              <c:strCache>
                <c:ptCount val="2"/>
                <c:pt idx="0">
                  <c:v>2016ж</c:v>
                </c:pt>
                <c:pt idx="1">
                  <c:v>2017ж</c:v>
                </c:pt>
              </c:strCache>
            </c:strRef>
          </c:cat>
          <c:val>
            <c:numRef>
              <c:f>Лист1!$C$2:$C$4</c:f>
              <c:numCache>
                <c:formatCode>General</c:formatCode>
                <c:ptCount val="3"/>
                <c:pt idx="0">
                  <c:v>23736</c:v>
                </c:pt>
                <c:pt idx="1">
                  <c:v>23877</c:v>
                </c:pt>
              </c:numCache>
            </c:numRef>
          </c:val>
        </c:ser>
        <c:ser>
          <c:idx val="2"/>
          <c:order val="2"/>
          <c:tx>
            <c:strRef>
              <c:f>Лист1!$D$1</c:f>
              <c:strCache>
                <c:ptCount val="1"/>
                <c:pt idx="0">
                  <c:v>Жасөспірімдер</c:v>
                </c:pt>
              </c:strCache>
            </c:strRef>
          </c:tx>
          <c:dLbls>
            <c:dLbl>
              <c:idx val="0"/>
              <c:layout>
                <c:manualLayout>
                  <c:x val="4.3103448275861956E-3"/>
                  <c:y val="-2.0705271264527599E-2"/>
                </c:manualLayout>
              </c:layout>
              <c:showVal val="1"/>
            </c:dLbl>
            <c:dLbl>
              <c:idx val="1"/>
              <c:layout>
                <c:manualLayout>
                  <c:x val="7.1839080459770331E-3"/>
                  <c:y val="-1.2940794540329641E-2"/>
                </c:manualLayout>
              </c:layout>
              <c:showVal val="1"/>
            </c:dLbl>
            <c:dLbl>
              <c:idx val="2"/>
              <c:layout>
                <c:manualLayout>
                  <c:x val="5.7471264367816438E-3"/>
                  <c:y val="-1.294079454032974E-2"/>
                </c:manualLayout>
              </c:layout>
              <c:showVal val="1"/>
            </c:dLbl>
            <c:txPr>
              <a:bodyPr/>
              <a:lstStyle/>
              <a:p>
                <a:pPr>
                  <a:defRPr sz="1200" b="1">
                    <a:solidFill>
                      <a:srgbClr val="FF0000"/>
                    </a:solidFill>
                    <a:latin typeface="Times New Roman" pitchFamily="18" charset="0"/>
                    <a:cs typeface="Times New Roman" pitchFamily="18" charset="0"/>
                  </a:defRPr>
                </a:pPr>
                <a:endParaRPr lang="ru-RU"/>
              </a:p>
            </c:txPr>
            <c:showVal val="1"/>
          </c:dLbls>
          <c:cat>
            <c:strRef>
              <c:f>Лист1!$A$2:$A$4</c:f>
              <c:strCache>
                <c:ptCount val="2"/>
                <c:pt idx="0">
                  <c:v>2016ж</c:v>
                </c:pt>
                <c:pt idx="1">
                  <c:v>2017ж</c:v>
                </c:pt>
              </c:strCache>
            </c:strRef>
          </c:cat>
          <c:val>
            <c:numRef>
              <c:f>Лист1!$D$2:$D$4</c:f>
              <c:numCache>
                <c:formatCode>General</c:formatCode>
                <c:ptCount val="3"/>
                <c:pt idx="0">
                  <c:v>1190</c:v>
                </c:pt>
                <c:pt idx="1">
                  <c:v>1391</c:v>
                </c:pt>
              </c:numCache>
            </c:numRef>
          </c:val>
        </c:ser>
        <c:ser>
          <c:idx val="3"/>
          <c:order val="3"/>
          <c:tx>
            <c:strRef>
              <c:f>Лист1!$E$1</c:f>
              <c:strCache>
                <c:ptCount val="1"/>
                <c:pt idx="0">
                  <c:v>Балалар</c:v>
                </c:pt>
              </c:strCache>
            </c:strRef>
          </c:tx>
          <c:dLbls>
            <c:dLbl>
              <c:idx val="1"/>
              <c:layout>
                <c:manualLayout>
                  <c:x val="1.8678160919540245E-2"/>
                  <c:y val="-5.1763178161319005E-3"/>
                </c:manualLayout>
              </c:layout>
              <c:showVal val="1"/>
            </c:dLbl>
            <c:dLbl>
              <c:idx val="2"/>
              <c:layout>
                <c:manualLayout>
                  <c:x val="0"/>
                  <c:y val="-1.5528953448395721E-2"/>
                </c:manualLayout>
              </c:layout>
              <c:showVal val="1"/>
            </c:dLbl>
            <c:txPr>
              <a:bodyPr/>
              <a:lstStyle/>
              <a:p>
                <a:pPr>
                  <a:defRPr sz="1200" b="1">
                    <a:solidFill>
                      <a:srgbClr val="FF0000"/>
                    </a:solidFill>
                    <a:latin typeface="Times New Roman" pitchFamily="18" charset="0"/>
                    <a:cs typeface="Times New Roman" pitchFamily="18" charset="0"/>
                  </a:defRPr>
                </a:pPr>
                <a:endParaRPr lang="ru-RU"/>
              </a:p>
            </c:txPr>
            <c:showVal val="1"/>
          </c:dLbls>
          <c:cat>
            <c:strRef>
              <c:f>Лист1!$A$2:$A$4</c:f>
              <c:strCache>
                <c:ptCount val="2"/>
                <c:pt idx="0">
                  <c:v>2016ж</c:v>
                </c:pt>
                <c:pt idx="1">
                  <c:v>2017ж</c:v>
                </c:pt>
              </c:strCache>
            </c:strRef>
          </c:cat>
          <c:val>
            <c:numRef>
              <c:f>Лист1!$E$2:$E$4</c:f>
              <c:numCache>
                <c:formatCode>General</c:formatCode>
                <c:ptCount val="3"/>
                <c:pt idx="0">
                  <c:v>11502</c:v>
                </c:pt>
                <c:pt idx="1">
                  <c:v>11987</c:v>
                </c:pt>
              </c:numCache>
            </c:numRef>
          </c:val>
        </c:ser>
        <c:shape val="cylinder"/>
        <c:axId val="130320640"/>
        <c:axId val="130342912"/>
        <c:axId val="0"/>
      </c:bar3DChart>
      <c:catAx>
        <c:axId val="130320640"/>
        <c:scaling>
          <c:orientation val="minMax"/>
        </c:scaling>
        <c:axPos val="b"/>
        <c:numFmt formatCode="General" sourceLinked="1"/>
        <c:tickLblPos val="nextTo"/>
        <c:txPr>
          <a:bodyPr/>
          <a:lstStyle/>
          <a:p>
            <a:pPr>
              <a:defRPr b="1">
                <a:solidFill>
                  <a:srgbClr val="FF0000"/>
                </a:solidFill>
                <a:latin typeface="Times New Roman" pitchFamily="18" charset="0"/>
                <a:cs typeface="Times New Roman" pitchFamily="18" charset="0"/>
              </a:defRPr>
            </a:pPr>
            <a:endParaRPr lang="ru-RU"/>
          </a:p>
        </c:txPr>
        <c:crossAx val="130342912"/>
        <c:crosses val="autoZero"/>
        <c:auto val="1"/>
        <c:lblAlgn val="ctr"/>
        <c:lblOffset val="100"/>
      </c:catAx>
      <c:valAx>
        <c:axId val="130342912"/>
        <c:scaling>
          <c:orientation val="minMax"/>
        </c:scaling>
        <c:delete val="1"/>
        <c:axPos val="l"/>
        <c:majorGridlines/>
        <c:numFmt formatCode="General" sourceLinked="1"/>
        <c:tickLblPos val="none"/>
        <c:crossAx val="130320640"/>
        <c:crosses val="autoZero"/>
        <c:crossBetween val="between"/>
      </c:valAx>
    </c:plotArea>
    <c:legend>
      <c:legendPos val="r"/>
      <c:layout>
        <c:manualLayout>
          <c:xMode val="edge"/>
          <c:yMode val="edge"/>
          <c:x val="0.76324193028503495"/>
          <c:y val="0.14364750661458017"/>
          <c:w val="0.22591134691083398"/>
          <c:h val="0.75818138429003845"/>
        </c:manualLayout>
      </c:layout>
      <c:txPr>
        <a:bodyPr/>
        <a:lstStyle/>
        <a:p>
          <a:pPr>
            <a:defRPr b="1">
              <a:solidFill>
                <a:srgbClr val="FF0000"/>
              </a:solidFill>
              <a:latin typeface="Times New Roman" pitchFamily="18" charset="0"/>
              <a:cs typeface="Times New Roman" pitchFamily="18" charset="0"/>
            </a:defRPr>
          </a:pPr>
          <a:endParaRPr lang="ru-RU"/>
        </a:p>
      </c:txPr>
    </c:legend>
    <c:plotVisOnly val="1"/>
    <c:dispBlanksAs val="gap"/>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floor>
      <c:spPr>
        <a:noFill/>
        <a:ln w="9525">
          <a:noFill/>
        </a:ln>
      </c:spPr>
    </c:floor>
    <c:sideWall>
      <c:spPr>
        <a:noFill/>
        <a:ln w="25400">
          <a:noFill/>
        </a:ln>
      </c:spPr>
    </c:sideWall>
    <c:backWall>
      <c:spPr>
        <a:noFill/>
        <a:ln w="25400">
          <a:noFill/>
        </a:ln>
      </c:spPr>
    </c:backWall>
    <c:plotArea>
      <c:layout>
        <c:manualLayout>
          <c:layoutTarget val="inner"/>
          <c:xMode val="edge"/>
          <c:yMode val="edge"/>
          <c:x val="7.3226523767862359E-2"/>
          <c:y val="3.6443293946503877E-2"/>
          <c:w val="0.79715696996208618"/>
          <c:h val="0.84880897170392244"/>
        </c:manualLayout>
      </c:layout>
      <c:bar3DChart>
        <c:barDir val="col"/>
        <c:grouping val="clustered"/>
        <c:ser>
          <c:idx val="0"/>
          <c:order val="0"/>
          <c:tx>
            <c:strRef>
              <c:f>Лист1!$B$1</c:f>
              <c:strCache>
                <c:ptCount val="1"/>
                <c:pt idx="0">
                  <c:v>2016ж</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dLbls>
            <c:dLbl>
              <c:idx val="0"/>
              <c:layout>
                <c:manualLayout>
                  <c:x val="7.716049382716081E-3"/>
                  <c:y val="-2.5254293948050392E-2"/>
                </c:manualLayout>
              </c:layout>
              <c:showVal val="1"/>
            </c:dLbl>
            <c:dLbl>
              <c:idx val="1"/>
              <c:layout>
                <c:manualLayout>
                  <c:x val="-5.6583708480089365E-17"/>
                  <c:y val="-3.0866359269839386E-2"/>
                </c:manualLayout>
              </c:layout>
              <c:showVal val="1"/>
            </c:dLbl>
            <c:dLbl>
              <c:idx val="2"/>
              <c:layout>
                <c:manualLayout>
                  <c:x val="-3.08641975308643E-3"/>
                  <c:y val="-5.3314620556995561E-2"/>
                </c:manualLayout>
              </c:layout>
              <c:showVal val="1"/>
            </c:dLbl>
            <c:txPr>
              <a:bodyPr/>
              <a:lstStyle/>
              <a:p>
                <a:pPr>
                  <a:defRPr b="1">
                    <a:solidFill>
                      <a:srgbClr val="FF0000"/>
                    </a:solidFill>
                    <a:latin typeface="Times New Roman" pitchFamily="18" charset="0"/>
                    <a:cs typeface="Times New Roman" pitchFamily="18" charset="0"/>
                  </a:defRPr>
                </a:pPr>
                <a:endParaRPr lang="ru-RU"/>
              </a:p>
            </c:txPr>
            <c:showVal val="1"/>
          </c:dLbls>
          <c:cat>
            <c:strRef>
              <c:f>Лист1!$A$2:$A$4</c:f>
              <c:strCache>
                <c:ptCount val="3"/>
                <c:pt idx="0">
                  <c:v>Туу көрсеткіші</c:v>
                </c:pt>
                <c:pt idx="1">
                  <c:v>Өлім көрсеткіші</c:v>
                </c:pt>
                <c:pt idx="2">
                  <c:v>Табиғи өсім</c:v>
                </c:pt>
              </c:strCache>
            </c:strRef>
          </c:cat>
          <c:val>
            <c:numRef>
              <c:f>Лист1!$B$2:$B$4</c:f>
              <c:numCache>
                <c:formatCode>General</c:formatCode>
                <c:ptCount val="3"/>
                <c:pt idx="0">
                  <c:v>27.2</c:v>
                </c:pt>
                <c:pt idx="1">
                  <c:v>3.5</c:v>
                </c:pt>
                <c:pt idx="2">
                  <c:v>23.7</c:v>
                </c:pt>
              </c:numCache>
            </c:numRef>
          </c:val>
        </c:ser>
        <c:ser>
          <c:idx val="1"/>
          <c:order val="1"/>
          <c:tx>
            <c:strRef>
              <c:f>Лист1!$C$1</c:f>
              <c:strCache>
                <c:ptCount val="1"/>
                <c:pt idx="0">
                  <c:v>2017ж</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9.2592592592593177E-3"/>
                  <c:y val="-1.6836195965366941E-2"/>
                </c:manualLayout>
              </c:layout>
              <c:showVal val="1"/>
            </c:dLbl>
            <c:dLbl>
              <c:idx val="1"/>
              <c:layout>
                <c:manualLayout>
                  <c:x val="1.5432098765432154E-3"/>
                  <c:y val="-1.6836195965366941E-2"/>
                </c:manualLayout>
              </c:layout>
              <c:showVal val="1"/>
            </c:dLbl>
            <c:dLbl>
              <c:idx val="2"/>
              <c:layout>
                <c:manualLayout>
                  <c:x val="9.2592592592593177E-3"/>
                  <c:y val="-2.5254293948050392E-2"/>
                </c:manualLayout>
              </c:layout>
              <c:showVal val="1"/>
            </c:dLbl>
            <c:txPr>
              <a:bodyPr/>
              <a:lstStyle/>
              <a:p>
                <a:pPr>
                  <a:defRPr b="1">
                    <a:solidFill>
                      <a:srgbClr val="FF0000"/>
                    </a:solidFill>
                    <a:latin typeface="Times New Roman" pitchFamily="18" charset="0"/>
                    <a:cs typeface="Times New Roman" pitchFamily="18" charset="0"/>
                  </a:defRPr>
                </a:pPr>
                <a:endParaRPr lang="ru-RU"/>
              </a:p>
            </c:txPr>
            <c:showVal val="1"/>
          </c:dLbls>
          <c:cat>
            <c:strRef>
              <c:f>Лист1!$A$2:$A$4</c:f>
              <c:strCache>
                <c:ptCount val="3"/>
                <c:pt idx="0">
                  <c:v>Туу көрсеткіші</c:v>
                </c:pt>
                <c:pt idx="1">
                  <c:v>Өлім көрсеткіші</c:v>
                </c:pt>
                <c:pt idx="2">
                  <c:v>Табиғи өсім</c:v>
                </c:pt>
              </c:strCache>
            </c:strRef>
          </c:cat>
          <c:val>
            <c:numRef>
              <c:f>Лист1!$C$2:$C$4</c:f>
              <c:numCache>
                <c:formatCode>General</c:formatCode>
                <c:ptCount val="3"/>
                <c:pt idx="0">
                  <c:v>23.6</c:v>
                </c:pt>
                <c:pt idx="1">
                  <c:v>3.7</c:v>
                </c:pt>
                <c:pt idx="2">
                  <c:v>19.899999999999999</c:v>
                </c:pt>
              </c:numCache>
            </c:numRef>
          </c:val>
        </c:ser>
        <c:shape val="cylinder"/>
        <c:axId val="130421888"/>
        <c:axId val="130423424"/>
        <c:axId val="0"/>
      </c:bar3DChart>
      <c:catAx>
        <c:axId val="130421888"/>
        <c:scaling>
          <c:orientation val="minMax"/>
        </c:scaling>
        <c:axPos val="b"/>
        <c:numFmt formatCode="General" sourceLinked="1"/>
        <c:tickLblPos val="nextTo"/>
        <c:txPr>
          <a:bodyPr/>
          <a:lstStyle/>
          <a:p>
            <a:pPr>
              <a:defRPr b="1">
                <a:solidFill>
                  <a:srgbClr val="FF0000"/>
                </a:solidFill>
                <a:latin typeface="Times New Roman" pitchFamily="18" charset="0"/>
                <a:cs typeface="Times New Roman" pitchFamily="18" charset="0"/>
              </a:defRPr>
            </a:pPr>
            <a:endParaRPr lang="ru-RU"/>
          </a:p>
        </c:txPr>
        <c:crossAx val="130423424"/>
        <c:crosses val="autoZero"/>
        <c:auto val="1"/>
        <c:lblAlgn val="ctr"/>
        <c:lblOffset val="100"/>
      </c:catAx>
      <c:valAx>
        <c:axId val="130423424"/>
        <c:scaling>
          <c:orientation val="minMax"/>
        </c:scaling>
        <c:delete val="1"/>
        <c:axPos val="l"/>
        <c:numFmt formatCode="General" sourceLinked="1"/>
        <c:tickLblPos val="none"/>
        <c:crossAx val="130421888"/>
        <c:crosses val="autoZero"/>
        <c:crossBetween val="between"/>
      </c:valAx>
      <c:spPr>
        <a:noFill/>
        <a:ln w="25400">
          <a:noFill/>
        </a:ln>
      </c:spPr>
    </c:plotArea>
    <c:legend>
      <c:legendPos val="r"/>
      <c:layout/>
      <c:txPr>
        <a:bodyPr/>
        <a:lstStyle/>
        <a:p>
          <a:pPr>
            <a:defRPr b="1">
              <a:solidFill>
                <a:srgbClr val="FF0000"/>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Емхана  қабылдауы</c:v>
                </c:pt>
              </c:strCache>
            </c:strRef>
          </c:tx>
          <c:dLbls>
            <c:dLbl>
              <c:idx val="0"/>
              <c:layout>
                <c:manualLayout>
                  <c:x val="-6.0975609756097693E-3"/>
                  <c:y val="-3.1746031746031744E-2"/>
                </c:manualLayout>
              </c:layout>
              <c:tx>
                <c:rich>
                  <a:bodyPr/>
                  <a:lstStyle/>
                  <a:p>
                    <a:r>
                      <a:rPr lang="ru-RU" sz="1200" b="1" dirty="0" smtClean="0">
                        <a:solidFill>
                          <a:srgbClr val="FF0000"/>
                        </a:solidFill>
                        <a:latin typeface="Times New Roman" pitchFamily="18" charset="0"/>
                        <a:cs typeface="Times New Roman" pitchFamily="18" charset="0"/>
                      </a:rPr>
                      <a:t>88,8</a:t>
                    </a:r>
                    <a:r>
                      <a:rPr lang="en-US" dirty="0" smtClean="0"/>
                      <a:t>%</a:t>
                    </a:r>
                    <a:endParaRPr lang="en-US" dirty="0"/>
                  </a:p>
                </c:rich>
              </c:tx>
              <c:showVal val="1"/>
            </c:dLbl>
            <c:dLbl>
              <c:idx val="1"/>
              <c:layout>
                <c:manualLayout>
                  <c:x val="-1.0162601626016302E-2"/>
                  <c:y val="-7.9365079365079413E-3"/>
                </c:manualLayout>
              </c:layout>
              <c:tx>
                <c:rich>
                  <a:bodyPr/>
                  <a:lstStyle/>
                  <a:p>
                    <a:r>
                      <a:rPr lang="ru-RU" sz="1200" b="1" dirty="0" smtClean="0">
                        <a:solidFill>
                          <a:srgbClr val="FF0000"/>
                        </a:solidFill>
                        <a:latin typeface="Times New Roman" pitchFamily="18" charset="0"/>
                        <a:cs typeface="Times New Roman" pitchFamily="18" charset="0"/>
                      </a:rPr>
                      <a:t>88</a:t>
                    </a:r>
                    <a:r>
                      <a:rPr lang="en-US" dirty="0" smtClean="0"/>
                      <a:t>%</a:t>
                    </a:r>
                    <a:endParaRPr lang="en-US" dirty="0"/>
                  </a:p>
                </c:rich>
              </c:tx>
              <c:showVal val="1"/>
            </c:dLbl>
            <c:dLbl>
              <c:idx val="2"/>
              <c:layout>
                <c:manualLayout>
                  <c:x val="-2.6422764227642278E-2"/>
                  <c:y val="-1.5873328333958363E-2"/>
                </c:manualLayout>
              </c:layout>
              <c:tx>
                <c:rich>
                  <a:bodyPr/>
                  <a:lstStyle/>
                  <a:p>
                    <a:r>
                      <a:rPr lang="en-US" sz="1200" b="1" smtClean="0">
                        <a:solidFill>
                          <a:srgbClr val="FF0000"/>
                        </a:solidFill>
                        <a:latin typeface="Times New Roman" pitchFamily="18" charset="0"/>
                        <a:cs typeface="Times New Roman" pitchFamily="18" charset="0"/>
                      </a:rPr>
                      <a:t>5</a:t>
                    </a:r>
                    <a:r>
                      <a:rPr lang="en-US" smtClean="0"/>
                      <a:t>6%</a:t>
                    </a:r>
                    <a:endParaRPr lang="en-US" dirty="0"/>
                  </a:p>
                </c:rich>
              </c:tx>
              <c:showVal val="1"/>
            </c:dLbl>
            <c:txPr>
              <a:bodyPr/>
              <a:lstStyle/>
              <a:p>
                <a:pPr>
                  <a:defRPr sz="1200" b="1">
                    <a:solidFill>
                      <a:srgbClr val="FF0000"/>
                    </a:solidFill>
                    <a:latin typeface="Times New Roman" pitchFamily="18" charset="0"/>
                    <a:cs typeface="Times New Roman" pitchFamily="18" charset="0"/>
                  </a:defRPr>
                </a:pPr>
                <a:endParaRPr lang="ru-RU"/>
              </a:p>
            </c:txPr>
            <c:showVal val="1"/>
          </c:dLbls>
          <c:cat>
            <c:strRef>
              <c:f>Лист1!$A$2:$A$3</c:f>
              <c:strCache>
                <c:ptCount val="2"/>
                <c:pt idx="0">
                  <c:v>2016 ж</c:v>
                </c:pt>
                <c:pt idx="1">
                  <c:v>2017ж </c:v>
                </c:pt>
              </c:strCache>
            </c:strRef>
          </c:cat>
          <c:val>
            <c:numRef>
              <c:f>Лист1!$B$2:$B$3</c:f>
              <c:numCache>
                <c:formatCode>General</c:formatCode>
                <c:ptCount val="2"/>
                <c:pt idx="0">
                  <c:v>181560</c:v>
                </c:pt>
                <c:pt idx="1">
                  <c:v>183324</c:v>
                </c:pt>
              </c:numCache>
            </c:numRef>
          </c:val>
        </c:ser>
        <c:ser>
          <c:idx val="1"/>
          <c:order val="1"/>
          <c:tx>
            <c:strRef>
              <c:f>Лист1!$C$1</c:f>
              <c:strCache>
                <c:ptCount val="1"/>
                <c:pt idx="0">
                  <c:v>Үйден қарау</c:v>
                </c:pt>
              </c:strCache>
            </c:strRef>
          </c:tx>
          <c:dLbls>
            <c:dLbl>
              <c:idx val="0"/>
              <c:layout>
                <c:manualLayout>
                  <c:x val="-1.4227642276422758E-2"/>
                  <c:y val="-5.1587301587301577E-2"/>
                </c:manualLayout>
              </c:layout>
              <c:tx>
                <c:rich>
                  <a:bodyPr/>
                  <a:lstStyle/>
                  <a:p>
                    <a:r>
                      <a:rPr lang="kk-KZ" sz="1200" b="1" dirty="0" smtClean="0">
                        <a:solidFill>
                          <a:srgbClr val="FF0000"/>
                        </a:solidFill>
                        <a:latin typeface="Times New Roman" pitchFamily="18" charset="0"/>
                        <a:cs typeface="Times New Roman" pitchFamily="18" charset="0"/>
                      </a:rPr>
                      <a:t>11,1</a:t>
                    </a:r>
                    <a:r>
                      <a:rPr lang="en-US" dirty="0" smtClean="0"/>
                      <a:t>%</a:t>
                    </a:r>
                    <a:endParaRPr lang="en-US" dirty="0"/>
                  </a:p>
                </c:rich>
              </c:tx>
              <c:showVal val="1"/>
            </c:dLbl>
            <c:dLbl>
              <c:idx val="1"/>
              <c:layout>
                <c:manualLayout>
                  <c:x val="4.0650406504065054E-3"/>
                  <c:y val="-5.1587301587301577E-2"/>
                </c:manualLayout>
              </c:layout>
              <c:tx>
                <c:rich>
                  <a:bodyPr/>
                  <a:lstStyle/>
                  <a:p>
                    <a:r>
                      <a:rPr lang="ru-RU" sz="1200" b="1" dirty="0" smtClean="0">
                        <a:solidFill>
                          <a:srgbClr val="FF0000"/>
                        </a:solidFill>
                        <a:latin typeface="Times New Roman" pitchFamily="18" charset="0"/>
                        <a:cs typeface="Times New Roman" pitchFamily="18" charset="0"/>
                      </a:rPr>
                      <a:t>12</a:t>
                    </a:r>
                    <a:r>
                      <a:rPr lang="en-US" dirty="0" smtClean="0"/>
                      <a:t>%</a:t>
                    </a:r>
                    <a:endParaRPr lang="en-US" dirty="0"/>
                  </a:p>
                </c:rich>
              </c:tx>
              <c:showVal val="1"/>
            </c:dLbl>
            <c:dLbl>
              <c:idx val="2"/>
              <c:layout>
                <c:manualLayout>
                  <c:x val="-1.0162601626016302E-2"/>
                  <c:y val="-5.5555555555555455E-2"/>
                </c:manualLayout>
              </c:layout>
              <c:tx>
                <c:rich>
                  <a:bodyPr/>
                  <a:lstStyle/>
                  <a:p>
                    <a:r>
                      <a:rPr lang="en-US" sz="1200" b="1" smtClean="0">
                        <a:solidFill>
                          <a:srgbClr val="FF0000"/>
                        </a:solidFill>
                        <a:latin typeface="Times New Roman" pitchFamily="18" charset="0"/>
                        <a:cs typeface="Times New Roman" pitchFamily="18" charset="0"/>
                      </a:rPr>
                      <a:t>4</a:t>
                    </a:r>
                    <a:r>
                      <a:rPr lang="en-US" smtClean="0"/>
                      <a:t>4%</a:t>
                    </a:r>
                    <a:endParaRPr lang="en-US"/>
                  </a:p>
                </c:rich>
              </c:tx>
              <c:showVal val="1"/>
            </c:dLbl>
            <c:txPr>
              <a:bodyPr/>
              <a:lstStyle/>
              <a:p>
                <a:pPr>
                  <a:defRPr sz="1200" b="1">
                    <a:solidFill>
                      <a:srgbClr val="FF0000"/>
                    </a:solidFill>
                    <a:latin typeface="Times New Roman" pitchFamily="18" charset="0"/>
                    <a:cs typeface="Times New Roman" pitchFamily="18" charset="0"/>
                  </a:defRPr>
                </a:pPr>
                <a:endParaRPr lang="ru-RU"/>
              </a:p>
            </c:txPr>
            <c:showVal val="1"/>
          </c:dLbls>
          <c:cat>
            <c:strRef>
              <c:f>Лист1!$A$2:$A$3</c:f>
              <c:strCache>
                <c:ptCount val="2"/>
                <c:pt idx="0">
                  <c:v>2016 ж</c:v>
                </c:pt>
                <c:pt idx="1">
                  <c:v>2017ж </c:v>
                </c:pt>
              </c:strCache>
            </c:strRef>
          </c:cat>
          <c:val>
            <c:numRef>
              <c:f>Лист1!$C$2:$C$3</c:f>
              <c:numCache>
                <c:formatCode>General</c:formatCode>
                <c:ptCount val="2"/>
                <c:pt idx="0">
                  <c:v>22803</c:v>
                </c:pt>
                <c:pt idx="1">
                  <c:v>24805</c:v>
                </c:pt>
              </c:numCache>
            </c:numRef>
          </c:val>
        </c:ser>
        <c:ser>
          <c:idx val="2"/>
          <c:order val="2"/>
          <c:tx>
            <c:strRef>
              <c:f>Лист1!$D$1</c:f>
              <c:strCache>
                <c:ptCount val="1"/>
                <c:pt idx="0">
                  <c:v>Барлығы</c:v>
                </c:pt>
              </c:strCache>
            </c:strRef>
          </c:tx>
          <c:cat>
            <c:strRef>
              <c:f>Лист1!$A$2:$A$3</c:f>
              <c:strCache>
                <c:ptCount val="2"/>
                <c:pt idx="0">
                  <c:v>2016 ж</c:v>
                </c:pt>
                <c:pt idx="1">
                  <c:v>2017ж </c:v>
                </c:pt>
              </c:strCache>
            </c:strRef>
          </c:cat>
          <c:val>
            <c:numRef>
              <c:f>Лист1!$D$2:$D$3</c:f>
              <c:numCache>
                <c:formatCode>General</c:formatCode>
                <c:ptCount val="2"/>
                <c:pt idx="0">
                  <c:v>204363</c:v>
                </c:pt>
                <c:pt idx="1">
                  <c:v>208129</c:v>
                </c:pt>
              </c:numCache>
            </c:numRef>
          </c:val>
        </c:ser>
        <c:shape val="box"/>
        <c:axId val="130528768"/>
        <c:axId val="130530304"/>
        <c:axId val="0"/>
      </c:bar3DChart>
      <c:catAx>
        <c:axId val="130528768"/>
        <c:scaling>
          <c:orientation val="minMax"/>
        </c:scaling>
        <c:axPos val="b"/>
        <c:tickLblPos val="nextTo"/>
        <c:txPr>
          <a:bodyPr/>
          <a:lstStyle/>
          <a:p>
            <a:pPr>
              <a:defRPr sz="1400" b="1">
                <a:solidFill>
                  <a:srgbClr val="FF0000"/>
                </a:solidFill>
                <a:latin typeface="Times New Roman" pitchFamily="18" charset="0"/>
                <a:cs typeface="Times New Roman" pitchFamily="18" charset="0"/>
              </a:defRPr>
            </a:pPr>
            <a:endParaRPr lang="ru-RU"/>
          </a:p>
        </c:txPr>
        <c:crossAx val="130530304"/>
        <c:crosses val="autoZero"/>
        <c:auto val="1"/>
        <c:lblAlgn val="ctr"/>
        <c:lblOffset val="100"/>
      </c:catAx>
      <c:valAx>
        <c:axId val="130530304"/>
        <c:scaling>
          <c:orientation val="minMax"/>
        </c:scaling>
        <c:delete val="1"/>
        <c:axPos val="l"/>
        <c:majorGridlines/>
        <c:numFmt formatCode="General" sourceLinked="1"/>
        <c:tickLblPos val="none"/>
        <c:crossAx val="130528768"/>
        <c:crosses val="autoZero"/>
        <c:crossBetween val="between"/>
      </c:valAx>
    </c:plotArea>
    <c:legend>
      <c:legendPos val="r"/>
      <c:layout/>
      <c:txPr>
        <a:bodyPr/>
        <a:lstStyle/>
        <a:p>
          <a:pPr>
            <a:defRPr sz="1400" b="1">
              <a:solidFill>
                <a:srgbClr val="FF0000"/>
              </a:solidFill>
              <a:latin typeface="Times New Roman" pitchFamily="18" charset="0"/>
              <a:cs typeface="Times New Roman" pitchFamily="18" charset="0"/>
            </a:defRPr>
          </a:pPr>
          <a:endParaRPr lang="ru-RU"/>
        </a:p>
      </c:txPr>
    </c:legend>
    <c:plotVisOnly val="1"/>
    <c:dispBlanksAs val="gap"/>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view3D>
      <c:perspective val="30"/>
    </c:view3D>
    <c:plotArea>
      <c:layout>
        <c:manualLayout>
          <c:layoutTarget val="inner"/>
          <c:xMode val="edge"/>
          <c:yMode val="edge"/>
          <c:x val="0.23771582606228295"/>
          <c:y val="9.6648031496063005E-2"/>
          <c:w val="0.7592811709347147"/>
          <c:h val="0.77649024625498508"/>
        </c:manualLayout>
      </c:layout>
      <c:bar3DChart>
        <c:barDir val="bar"/>
        <c:grouping val="clustered"/>
        <c:ser>
          <c:idx val="0"/>
          <c:order val="0"/>
          <c:tx>
            <c:strRef>
              <c:f>Лист1!$B$1</c:f>
              <c:strCache>
                <c:ptCount val="1"/>
                <c:pt idx="0">
                  <c:v>2016</c:v>
                </c:pt>
              </c:strCache>
            </c:strRef>
          </c:tx>
          <c:dLbls>
            <c:dLbl>
              <c:idx val="0"/>
              <c:layout>
                <c:manualLayout>
                  <c:x val="4.5045045045045053E-3"/>
                  <c:y val="6.3333333333333727E-2"/>
                </c:manualLayout>
              </c:layout>
              <c:tx>
                <c:rich>
                  <a:bodyPr/>
                  <a:lstStyle/>
                  <a:p>
                    <a:r>
                      <a:rPr lang="ru-RU" sz="1200" b="1" smtClean="0">
                        <a:solidFill>
                          <a:srgbClr val="FF0000"/>
                        </a:solidFill>
                        <a:latin typeface="Times New Roman" pitchFamily="18" charset="0"/>
                        <a:cs typeface="Times New Roman" pitchFamily="18" charset="0"/>
                      </a:rPr>
                      <a:t>1</a:t>
                    </a:r>
                    <a:r>
                      <a:rPr lang="ru-RU" smtClean="0"/>
                      <a:t>3%</a:t>
                    </a:r>
                    <a:endParaRPr lang="en-US" dirty="0"/>
                  </a:p>
                </c:rich>
              </c:tx>
              <c:showVal val="1"/>
            </c:dLbl>
            <c:dLbl>
              <c:idx val="1"/>
              <c:layout>
                <c:manualLayout>
                  <c:x val="3.0030030030030051E-3"/>
                  <c:y val="2.3333333333333341E-2"/>
                </c:manualLayout>
              </c:layout>
              <c:tx>
                <c:rich>
                  <a:bodyPr/>
                  <a:lstStyle/>
                  <a:p>
                    <a:r>
                      <a:rPr lang="ru-RU" sz="1200" b="1" smtClean="0">
                        <a:solidFill>
                          <a:srgbClr val="FF0000"/>
                        </a:solidFill>
                        <a:latin typeface="Times New Roman" pitchFamily="18" charset="0"/>
                        <a:cs typeface="Times New Roman" pitchFamily="18" charset="0"/>
                      </a:rPr>
                      <a:t>3</a:t>
                    </a:r>
                    <a:r>
                      <a:rPr lang="ru-RU" smtClean="0"/>
                      <a:t>,4%</a:t>
                    </a:r>
                    <a:endParaRPr lang="en-US"/>
                  </a:p>
                </c:rich>
              </c:tx>
              <c:showVal val="1"/>
            </c:dLbl>
            <c:dLbl>
              <c:idx val="2"/>
              <c:layout>
                <c:manualLayout>
                  <c:x val="6.0060060060060094E-3"/>
                  <c:y val="1.6666666666666701E-2"/>
                </c:manualLayout>
              </c:layout>
              <c:tx>
                <c:rich>
                  <a:bodyPr/>
                  <a:lstStyle/>
                  <a:p>
                    <a:r>
                      <a:rPr lang="ru-RU" sz="1200" b="1" smtClean="0">
                        <a:solidFill>
                          <a:srgbClr val="FF0000"/>
                        </a:solidFill>
                        <a:latin typeface="Times New Roman" pitchFamily="18" charset="0"/>
                        <a:cs typeface="Times New Roman" pitchFamily="18" charset="0"/>
                      </a:rPr>
                      <a:t>2</a:t>
                    </a:r>
                    <a:r>
                      <a:rPr lang="ru-RU" smtClean="0"/>
                      <a:t>%</a:t>
                    </a:r>
                    <a:endParaRPr lang="en-US" dirty="0"/>
                  </a:p>
                </c:rich>
              </c:tx>
              <c:showVal val="1"/>
            </c:dLbl>
            <c:dLbl>
              <c:idx val="3"/>
              <c:layout>
                <c:manualLayout>
                  <c:x val="4.5045045045045053E-3"/>
                  <c:y val="4.6666666666666683E-2"/>
                </c:manualLayout>
              </c:layout>
              <c:tx>
                <c:rich>
                  <a:bodyPr/>
                  <a:lstStyle/>
                  <a:p>
                    <a:r>
                      <a:rPr lang="ru-RU" sz="1200" b="1" smtClean="0">
                        <a:solidFill>
                          <a:srgbClr val="FF0000"/>
                        </a:solidFill>
                        <a:latin typeface="Times New Roman" pitchFamily="18" charset="0"/>
                        <a:cs typeface="Times New Roman" pitchFamily="18" charset="0"/>
                      </a:rPr>
                      <a:t>1</a:t>
                    </a:r>
                    <a:r>
                      <a:rPr lang="ru-RU" smtClean="0"/>
                      <a:t>4%</a:t>
                    </a:r>
                    <a:endParaRPr lang="en-US"/>
                  </a:p>
                </c:rich>
              </c:tx>
              <c:showVal val="1"/>
            </c:dLbl>
            <c:txPr>
              <a:bodyPr/>
              <a:lstStyle/>
              <a:p>
                <a:pPr>
                  <a:defRPr sz="1200" b="1">
                    <a:solidFill>
                      <a:srgbClr val="FF0000"/>
                    </a:solidFill>
                    <a:latin typeface="Times New Roman" pitchFamily="18" charset="0"/>
                    <a:cs typeface="Times New Roman" pitchFamily="18" charset="0"/>
                  </a:defRPr>
                </a:pPr>
                <a:endParaRPr lang="ru-RU"/>
              </a:p>
            </c:txPr>
            <c:showVal val="1"/>
          </c:dLbls>
          <c:cat>
            <c:strRef>
              <c:f>Лист1!$A$2:$A$5</c:f>
              <c:strCache>
                <c:ptCount val="4"/>
                <c:pt idx="0">
                  <c:v>Есепте тұрады</c:v>
                </c:pt>
                <c:pt idx="1">
                  <c:v>Есепке алынғаны</c:v>
                </c:pt>
                <c:pt idx="2">
                  <c:v>Есептен шыққаны</c:v>
                </c:pt>
                <c:pt idx="3">
                  <c:v>Есепте тұрғандар</c:v>
                </c:pt>
              </c:strCache>
            </c:strRef>
          </c:cat>
          <c:val>
            <c:numRef>
              <c:f>Лист1!$B$2:$B$5</c:f>
              <c:numCache>
                <c:formatCode>General</c:formatCode>
                <c:ptCount val="4"/>
                <c:pt idx="0">
                  <c:v>5323</c:v>
                </c:pt>
                <c:pt idx="1">
                  <c:v>1049</c:v>
                </c:pt>
                <c:pt idx="2">
                  <c:v>1552</c:v>
                </c:pt>
                <c:pt idx="3">
                  <c:v>5826</c:v>
                </c:pt>
              </c:numCache>
            </c:numRef>
          </c:val>
        </c:ser>
        <c:ser>
          <c:idx val="1"/>
          <c:order val="1"/>
          <c:tx>
            <c:strRef>
              <c:f>Лист1!$C$1</c:f>
              <c:strCache>
                <c:ptCount val="1"/>
                <c:pt idx="0">
                  <c:v>2017</c:v>
                </c:pt>
              </c:strCache>
            </c:strRef>
          </c:tx>
          <c:dLbls>
            <c:dLbl>
              <c:idx val="0"/>
              <c:layout>
                <c:manualLayout>
                  <c:x val="-4.5045045045045053E-3"/>
                  <c:y val="5.6666666666666664E-2"/>
                </c:manualLayout>
              </c:layout>
              <c:tx>
                <c:rich>
                  <a:bodyPr/>
                  <a:lstStyle/>
                  <a:p>
                    <a:r>
                      <a:rPr lang="ru-RU" sz="1200" b="1" dirty="0" smtClean="0">
                        <a:solidFill>
                          <a:srgbClr val="FF0000"/>
                        </a:solidFill>
                        <a:latin typeface="Times New Roman" pitchFamily="18" charset="0"/>
                        <a:cs typeface="Times New Roman" pitchFamily="18" charset="0"/>
                      </a:rPr>
                      <a:t>1</a:t>
                    </a:r>
                    <a:r>
                      <a:rPr lang="ru-RU" dirty="0" smtClean="0"/>
                      <a:t>5,3%</a:t>
                    </a:r>
                    <a:endParaRPr lang="en-US" dirty="0"/>
                  </a:p>
                </c:rich>
              </c:tx>
              <c:showVal val="1"/>
            </c:dLbl>
            <c:dLbl>
              <c:idx val="1"/>
              <c:layout/>
              <c:tx>
                <c:rich>
                  <a:bodyPr/>
                  <a:lstStyle/>
                  <a:p>
                    <a:r>
                      <a:rPr lang="ru-RU" sz="1200" b="1" smtClean="0">
                        <a:solidFill>
                          <a:srgbClr val="FF0000"/>
                        </a:solidFill>
                        <a:latin typeface="Times New Roman" pitchFamily="18" charset="0"/>
                        <a:cs typeface="Times New Roman" pitchFamily="18" charset="0"/>
                      </a:rPr>
                      <a:t>3</a:t>
                    </a:r>
                    <a:r>
                      <a:rPr lang="ru-RU" smtClean="0"/>
                      <a:t>,4%</a:t>
                    </a:r>
                    <a:endParaRPr lang="en-US"/>
                  </a:p>
                </c:rich>
              </c:tx>
              <c:showVal val="1"/>
            </c:dLbl>
            <c:dLbl>
              <c:idx val="2"/>
              <c:layout>
                <c:manualLayout>
                  <c:x val="2.7027027027027233E-2"/>
                  <c:y val="1.0000000000000005E-2"/>
                </c:manualLayout>
              </c:layout>
              <c:tx>
                <c:rich>
                  <a:bodyPr/>
                  <a:lstStyle/>
                  <a:p>
                    <a:r>
                      <a:rPr lang="ru-RU" sz="1200" b="1" smtClean="0">
                        <a:solidFill>
                          <a:srgbClr val="FF0000"/>
                        </a:solidFill>
                        <a:latin typeface="Times New Roman" pitchFamily="18" charset="0"/>
                        <a:cs typeface="Times New Roman" pitchFamily="18" charset="0"/>
                      </a:rPr>
                      <a:t>0</a:t>
                    </a:r>
                    <a:r>
                      <a:rPr lang="ru-RU" smtClean="0"/>
                      <a:t>,8%</a:t>
                    </a:r>
                    <a:endParaRPr lang="en-US" dirty="0"/>
                  </a:p>
                </c:rich>
              </c:tx>
              <c:showVal val="1"/>
            </c:dLbl>
            <c:dLbl>
              <c:idx val="3"/>
              <c:layout>
                <c:manualLayout>
                  <c:x val="1.3513513513513521E-2"/>
                  <c:y val="4.3333333333333772E-2"/>
                </c:manualLayout>
              </c:layout>
              <c:tx>
                <c:rich>
                  <a:bodyPr/>
                  <a:lstStyle/>
                  <a:p>
                    <a:r>
                      <a:rPr lang="ru-RU" sz="1200" b="1" smtClean="0">
                        <a:solidFill>
                          <a:srgbClr val="FF0000"/>
                        </a:solidFill>
                        <a:latin typeface="Times New Roman" pitchFamily="18" charset="0"/>
                        <a:cs typeface="Times New Roman" pitchFamily="18" charset="0"/>
                      </a:rPr>
                      <a:t>1</a:t>
                    </a:r>
                    <a:r>
                      <a:rPr lang="ru-RU" smtClean="0"/>
                      <a:t>3%</a:t>
                    </a:r>
                    <a:endParaRPr lang="en-US"/>
                  </a:p>
                </c:rich>
              </c:tx>
              <c:showVal val="1"/>
            </c:dLbl>
            <c:txPr>
              <a:bodyPr/>
              <a:lstStyle/>
              <a:p>
                <a:pPr>
                  <a:defRPr sz="1200" b="1">
                    <a:solidFill>
                      <a:srgbClr val="FF0000"/>
                    </a:solidFill>
                    <a:latin typeface="Times New Roman" pitchFamily="18" charset="0"/>
                    <a:cs typeface="Times New Roman" pitchFamily="18" charset="0"/>
                  </a:defRPr>
                </a:pPr>
                <a:endParaRPr lang="ru-RU"/>
              </a:p>
            </c:txPr>
            <c:showVal val="1"/>
          </c:dLbls>
          <c:cat>
            <c:strRef>
              <c:f>Лист1!$A$2:$A$5</c:f>
              <c:strCache>
                <c:ptCount val="4"/>
                <c:pt idx="0">
                  <c:v>Есепте тұрады</c:v>
                </c:pt>
                <c:pt idx="1">
                  <c:v>Есепке алынғаны</c:v>
                </c:pt>
                <c:pt idx="2">
                  <c:v>Есептен шыққаны</c:v>
                </c:pt>
                <c:pt idx="3">
                  <c:v>Есепте тұрғандар</c:v>
                </c:pt>
              </c:strCache>
            </c:strRef>
          </c:cat>
          <c:val>
            <c:numRef>
              <c:f>Лист1!$C$2:$C$5</c:f>
              <c:numCache>
                <c:formatCode>General</c:formatCode>
                <c:ptCount val="4"/>
                <c:pt idx="0">
                  <c:v>5323</c:v>
                </c:pt>
                <c:pt idx="1">
                  <c:v>1565</c:v>
                </c:pt>
                <c:pt idx="2">
                  <c:v>857</c:v>
                </c:pt>
                <c:pt idx="3">
                  <c:v>6031</c:v>
                </c:pt>
              </c:numCache>
            </c:numRef>
          </c:val>
        </c:ser>
        <c:shape val="cylinder"/>
        <c:axId val="133112192"/>
        <c:axId val="133094016"/>
        <c:axId val="0"/>
      </c:bar3DChart>
      <c:valAx>
        <c:axId val="133094016"/>
        <c:scaling>
          <c:orientation val="minMax"/>
        </c:scaling>
        <c:delete val="1"/>
        <c:axPos val="b"/>
        <c:numFmt formatCode="General" sourceLinked="1"/>
        <c:tickLblPos val="none"/>
        <c:crossAx val="133112192"/>
        <c:crosses val="autoZero"/>
        <c:crossBetween val="between"/>
      </c:valAx>
      <c:catAx>
        <c:axId val="133112192"/>
        <c:scaling>
          <c:orientation val="minMax"/>
        </c:scaling>
        <c:axPos val="l"/>
        <c:tickLblPos val="nextTo"/>
        <c:txPr>
          <a:bodyPr/>
          <a:lstStyle/>
          <a:p>
            <a:pPr>
              <a:defRPr b="1">
                <a:solidFill>
                  <a:srgbClr val="FF0000"/>
                </a:solidFill>
                <a:latin typeface="Times New Roman" pitchFamily="18" charset="0"/>
                <a:cs typeface="Times New Roman" pitchFamily="18" charset="0"/>
              </a:defRPr>
            </a:pPr>
            <a:endParaRPr lang="ru-RU"/>
          </a:p>
        </c:txPr>
        <c:crossAx val="133094016"/>
        <c:crosses val="autoZero"/>
        <c:auto val="1"/>
        <c:lblAlgn val="ctr"/>
        <c:lblOffset val="100"/>
      </c:catAx>
    </c:plotArea>
    <c:legend>
      <c:legendPos val="r"/>
      <c:layout/>
      <c:txPr>
        <a:bodyPr/>
        <a:lstStyle/>
        <a:p>
          <a:pPr>
            <a:defRPr sz="1400" b="1">
              <a:solidFill>
                <a:srgbClr val="FF0000"/>
              </a:solidFill>
              <a:latin typeface="Times New Roman" pitchFamily="18" charset="0"/>
              <a:cs typeface="Times New Roman" pitchFamily="18" charset="0"/>
            </a:defRPr>
          </a:pPr>
          <a:endParaRPr lang="ru-RU"/>
        </a:p>
      </c:txPr>
    </c:legend>
    <c:plotVisOnly val="1"/>
    <c:dispBlanksAs val="gap"/>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plotArea>
      <c:layout>
        <c:manualLayout>
          <c:layoutTarget val="inner"/>
          <c:xMode val="edge"/>
          <c:yMode val="edge"/>
          <c:x val="1.1419801691455529E-2"/>
          <c:y val="0"/>
          <c:w val="0.64102617381160687"/>
          <c:h val="0.7662013070370457"/>
        </c:manualLayout>
      </c:layout>
      <c:bar3DChart>
        <c:barDir val="bar"/>
        <c:grouping val="clustered"/>
        <c:ser>
          <c:idx val="2"/>
          <c:order val="2"/>
          <c:tx>
            <c:strRef>
              <c:f>Лист1!$D$1</c:f>
              <c:strCache>
                <c:ptCount val="1"/>
                <c:pt idx="0">
                  <c:v>Жатқызылмағаны</c:v>
                </c:pt>
              </c:strCache>
            </c:strRef>
          </c:tx>
          <c:spPr>
            <a:ln w="28575">
              <a:noFill/>
            </a:ln>
          </c:spPr>
          <c:dLbls>
            <c:dLbl>
              <c:idx val="0"/>
              <c:layout>
                <c:manualLayout>
                  <c:x val="-9.2592592592595155E-4"/>
                  <c:y val="3.6734862994665642E-2"/>
                </c:manualLayout>
              </c:layout>
              <c:showVal val="1"/>
            </c:dLbl>
            <c:dLbl>
              <c:idx val="1"/>
              <c:layout>
                <c:manualLayout>
                  <c:x val="1.5740740740740763E-2"/>
                  <c:y val="1.359554734219994E-2"/>
                </c:manualLayout>
              </c:layout>
              <c:showVal val="1"/>
            </c:dLbl>
            <c:txPr>
              <a:bodyPr/>
              <a:lstStyle/>
              <a:p>
                <a:pPr>
                  <a:defRPr sz="1200" b="1">
                    <a:solidFill>
                      <a:srgbClr val="C00000"/>
                    </a:solidFill>
                    <a:latin typeface="Times New Roman" pitchFamily="18" charset="0"/>
                    <a:cs typeface="Times New Roman" pitchFamily="18" charset="0"/>
                  </a:defRPr>
                </a:pPr>
                <a:endParaRPr lang="ru-RU"/>
              </a:p>
            </c:txPr>
            <c:showVal val="1"/>
          </c:dLbls>
          <c:cat>
            <c:strRef>
              <c:f>Лист1!$A$2:$A$3</c:f>
              <c:strCache>
                <c:ptCount val="2"/>
                <c:pt idx="0">
                  <c:v>2016ж 12 ай</c:v>
                </c:pt>
                <c:pt idx="1">
                  <c:v>2017ж 12 ай</c:v>
                </c:pt>
              </c:strCache>
            </c:strRef>
          </c:cat>
          <c:val>
            <c:numRef>
              <c:f>Лист1!$D$2:$D$3</c:f>
              <c:numCache>
                <c:formatCode>0.0%</c:formatCode>
                <c:ptCount val="2"/>
                <c:pt idx="0">
                  <c:v>7.1999999999999995E-2</c:v>
                </c:pt>
                <c:pt idx="1">
                  <c:v>6.5000000000000002E-2</c:v>
                </c:pt>
              </c:numCache>
            </c:numRef>
          </c:val>
        </c:ser>
        <c:ser>
          <c:idx val="0"/>
          <c:order val="0"/>
          <c:tx>
            <c:strRef>
              <c:f>Лист1!$B$1</c:f>
              <c:strCache>
                <c:ptCount val="1"/>
                <c:pt idx="0">
                  <c:v>Жолданғаны</c:v>
                </c:pt>
              </c:strCache>
            </c:strRef>
          </c:tx>
          <c:spPr>
            <a:ln w="28575">
              <a:noFill/>
            </a:ln>
          </c:spPr>
          <c:dLbls>
            <c:dLbl>
              <c:idx val="0"/>
              <c:layout>
                <c:manualLayout>
                  <c:x val="-6.4814814814815594E-3"/>
                  <c:y val="3.3621105388623784E-2"/>
                </c:manualLayout>
              </c:layout>
              <c:showVal val="1"/>
            </c:dLbl>
            <c:txPr>
              <a:bodyPr/>
              <a:lstStyle/>
              <a:p>
                <a:pPr>
                  <a:defRPr sz="1200" b="1">
                    <a:solidFill>
                      <a:srgbClr val="C00000"/>
                    </a:solidFill>
                    <a:latin typeface="Times New Roman" pitchFamily="18" charset="0"/>
                    <a:cs typeface="Times New Roman" pitchFamily="18" charset="0"/>
                  </a:defRPr>
                </a:pPr>
                <a:endParaRPr lang="ru-RU"/>
              </a:p>
            </c:txPr>
            <c:showVal val="1"/>
          </c:dLbls>
          <c:cat>
            <c:strRef>
              <c:f>Лист1!$A$2:$A$3</c:f>
              <c:strCache>
                <c:ptCount val="2"/>
                <c:pt idx="0">
                  <c:v>2016ж 12 ай</c:v>
                </c:pt>
                <c:pt idx="1">
                  <c:v>2017ж 12 ай</c:v>
                </c:pt>
              </c:strCache>
            </c:strRef>
          </c:cat>
          <c:val>
            <c:numRef>
              <c:f>Лист1!$B$2:$B$3</c:f>
              <c:numCache>
                <c:formatCode>General</c:formatCode>
                <c:ptCount val="2"/>
                <c:pt idx="0">
                  <c:v>618</c:v>
                </c:pt>
                <c:pt idx="1">
                  <c:v>699</c:v>
                </c:pt>
              </c:numCache>
            </c:numRef>
          </c:val>
        </c:ser>
        <c:ser>
          <c:idx val="1"/>
          <c:order val="1"/>
          <c:tx>
            <c:strRef>
              <c:f>Лист1!$C$1</c:f>
              <c:strCache>
                <c:ptCount val="1"/>
                <c:pt idx="0">
                  <c:v>Жатқызылғаны</c:v>
                </c:pt>
              </c:strCache>
            </c:strRef>
          </c:tx>
          <c:spPr>
            <a:ln w="28575">
              <a:noFill/>
            </a:ln>
          </c:spPr>
          <c:dLbls>
            <c:dLbl>
              <c:idx val="0"/>
              <c:layout>
                <c:manualLayout>
                  <c:x val="2.0987605715952252E-2"/>
                  <c:y val="-1.3133546088597087E-2"/>
                </c:manualLayout>
              </c:layout>
              <c:spPr/>
              <c:txPr>
                <a:bodyPr/>
                <a:lstStyle/>
                <a:p>
                  <a:pPr>
                    <a:defRPr sz="1200" b="1">
                      <a:solidFill>
                        <a:srgbClr val="C00000"/>
                      </a:solidFill>
                      <a:latin typeface="Times New Roman" pitchFamily="18" charset="0"/>
                      <a:cs typeface="Times New Roman" pitchFamily="18" charset="0"/>
                    </a:defRPr>
                  </a:pPr>
                  <a:endParaRPr lang="ru-RU"/>
                </a:p>
              </c:txPr>
              <c:showVal val="1"/>
            </c:dLbl>
            <c:dLbl>
              <c:idx val="1"/>
              <c:layout>
                <c:manualLayout>
                  <c:x val="1.018503937007874E-2"/>
                  <c:y val="5.1170166229221586E-3"/>
                </c:manualLayout>
              </c:layout>
              <c:spPr/>
              <c:txPr>
                <a:bodyPr/>
                <a:lstStyle/>
                <a:p>
                  <a:pPr>
                    <a:defRPr sz="1200" b="1">
                      <a:solidFill>
                        <a:srgbClr val="C00000"/>
                      </a:solidFill>
                      <a:latin typeface="Times New Roman" pitchFamily="18" charset="0"/>
                      <a:cs typeface="Times New Roman" pitchFamily="18" charset="0"/>
                    </a:defRPr>
                  </a:pPr>
                  <a:endParaRPr lang="ru-RU"/>
                </a:p>
              </c:txPr>
              <c:showVal val="1"/>
            </c:dLbl>
            <c:dLbl>
              <c:idx val="2"/>
              <c:spPr/>
              <c:txPr>
                <a:bodyPr/>
                <a:lstStyle/>
                <a:p>
                  <a:pPr>
                    <a:defRPr sz="1200" b="1">
                      <a:solidFill>
                        <a:srgbClr val="C00000"/>
                      </a:solidFill>
                      <a:latin typeface="Times New Roman" pitchFamily="18" charset="0"/>
                      <a:cs typeface="Times New Roman" pitchFamily="18" charset="0"/>
                    </a:defRPr>
                  </a:pPr>
                  <a:endParaRPr lang="ru-RU"/>
                </a:p>
              </c:txPr>
            </c:dLbl>
            <c:txPr>
              <a:bodyPr/>
              <a:lstStyle/>
              <a:p>
                <a:pPr>
                  <a:defRPr sz="1200" b="1">
                    <a:solidFill>
                      <a:srgbClr val="C00000"/>
                    </a:solidFill>
                  </a:defRPr>
                </a:pPr>
                <a:endParaRPr lang="ru-RU"/>
              </a:p>
            </c:txPr>
            <c:showVal val="1"/>
          </c:dLbls>
          <c:cat>
            <c:strRef>
              <c:f>Лист1!$A$2:$A$3</c:f>
              <c:strCache>
                <c:ptCount val="2"/>
                <c:pt idx="0">
                  <c:v>2016ж 12 ай</c:v>
                </c:pt>
                <c:pt idx="1">
                  <c:v>2017ж 12 ай</c:v>
                </c:pt>
              </c:strCache>
            </c:strRef>
          </c:cat>
          <c:val>
            <c:numRef>
              <c:f>Лист1!$C$2:$C$3</c:f>
              <c:numCache>
                <c:formatCode>0.0%</c:formatCode>
                <c:ptCount val="2"/>
                <c:pt idx="0">
                  <c:v>0.92700000000000005</c:v>
                </c:pt>
                <c:pt idx="1">
                  <c:v>0.93400000000000005</c:v>
                </c:pt>
              </c:numCache>
            </c:numRef>
          </c:val>
        </c:ser>
        <c:shape val="cone"/>
        <c:axId val="110511232"/>
        <c:axId val="110488960"/>
        <c:axId val="0"/>
      </c:bar3DChart>
      <c:valAx>
        <c:axId val="110488960"/>
        <c:scaling>
          <c:orientation val="minMax"/>
        </c:scaling>
        <c:delete val="1"/>
        <c:axPos val="b"/>
        <c:majorGridlines/>
        <c:numFmt formatCode="0.0%" sourceLinked="1"/>
        <c:tickLblPos val="none"/>
        <c:crossAx val="110511232"/>
        <c:crosses val="autoZero"/>
        <c:crossBetween val="between"/>
      </c:valAx>
      <c:catAx>
        <c:axId val="110511232"/>
        <c:scaling>
          <c:orientation val="minMax"/>
        </c:scaling>
        <c:axPos val="l"/>
        <c:numFmt formatCode="General" sourceLinked="1"/>
        <c:tickLblPos val="nextTo"/>
        <c:txPr>
          <a:bodyPr/>
          <a:lstStyle/>
          <a:p>
            <a:pPr>
              <a:defRPr sz="1200" b="1">
                <a:solidFill>
                  <a:srgbClr val="C00000"/>
                </a:solidFill>
                <a:latin typeface="Times New Roman" pitchFamily="18" charset="0"/>
                <a:cs typeface="Times New Roman" pitchFamily="18" charset="0"/>
              </a:defRPr>
            </a:pPr>
            <a:endParaRPr lang="ru-RU"/>
          </a:p>
        </c:txPr>
        <c:crossAx val="110488960"/>
        <c:crosses val="autoZero"/>
        <c:auto val="1"/>
        <c:lblAlgn val="ctr"/>
        <c:lblOffset val="100"/>
      </c:catAx>
    </c:plotArea>
    <c:legend>
      <c:legendPos val="r"/>
      <c:layout/>
      <c:txPr>
        <a:bodyPr/>
        <a:lstStyle/>
        <a:p>
          <a:pPr algn="just">
            <a:defRPr sz="1400" b="1">
              <a:solidFill>
                <a:srgbClr val="C00000"/>
              </a:solidFill>
              <a:latin typeface="Times New Roman" pitchFamily="18" charset="0"/>
              <a:cs typeface="Times New Roman" pitchFamily="18" charset="0"/>
            </a:defRPr>
          </a:pPr>
          <a:endParaRPr lang="ru-RU"/>
        </a:p>
      </c:txPr>
    </c:legend>
    <c:plotVisOnly val="1"/>
    <c:dispBlanksAs val="gap"/>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F3EFF20-CBEA-4921-955A-A8FC59BB9734}" type="datetimeFigureOut">
              <a:rPr lang="ru-RU" smtClean="0"/>
              <a:pPr/>
              <a:t>26.04.2018</a:t>
            </a:fld>
            <a:endParaRPr lang="ru-RU"/>
          </a:p>
        </p:txBody>
      </p:sp>
      <p:sp>
        <p:nvSpPr>
          <p:cNvPr id="4" name="Образ слайда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8050"/>
            <a:ext cx="5438775" cy="446881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2925"/>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32925"/>
            <a:ext cx="2946400" cy="496888"/>
          </a:xfrm>
          <a:prstGeom prst="rect">
            <a:avLst/>
          </a:prstGeom>
        </p:spPr>
        <p:txBody>
          <a:bodyPr vert="horz" lIns="91440" tIns="45720" rIns="91440" bIns="45720" rtlCol="0" anchor="b"/>
          <a:lstStyle>
            <a:lvl1pPr algn="r">
              <a:defRPr sz="1200"/>
            </a:lvl1pPr>
          </a:lstStyle>
          <a:p>
            <a:fld id="{51E8A04F-CA7C-4342-ACAC-45A452E7331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4/26/2018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4/26/2018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4/26/2018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6F95E50-4BF9-42EB-80B7-40EF1A2E7BAD}" type="slidenum">
              <a:rPr lang="ru-RU"/>
              <a:pPr>
                <a:defRPr/>
              </a:pPr>
              <a:t>‹#›</a:t>
            </a:fld>
            <a:endParaRPr lang="ru-RU"/>
          </a:p>
        </p:txBody>
      </p:sp>
    </p:spTree>
    <p:extLst>
      <p:ext uri="{BB962C8B-B14F-4D97-AF65-F5344CB8AC3E}">
        <p14:creationId xmlns:p14="http://schemas.microsoft.com/office/powerpoint/2010/main" xmlns="" val="259086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4/26/2018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4/26/2018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AF463A-BC7C-46EE-9F1E-7F377CCA4891}" type="datetimeFigureOut">
              <a:rPr lang="en-US" smtClean="0"/>
              <a:pPr/>
              <a:t>4/26/2018</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AF463A-BC7C-46EE-9F1E-7F377CCA4891}" type="datetimeFigureOut">
              <a:rPr lang="en-US" smtClean="0"/>
              <a:pPr/>
              <a:t>4/26/2018</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AF463A-BC7C-46EE-9F1E-7F377CCA4891}" type="datetimeFigureOut">
              <a:rPr lang="en-US" smtClean="0"/>
              <a:pPr/>
              <a:t>4/26/2018</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4/26/2018</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4/26/2018</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4/26/2018</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4/26/2018</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33401" y="1071546"/>
            <a:ext cx="7967690" cy="4110054"/>
          </a:xfrm>
        </p:spPr>
        <p:txBody>
          <a:bodyPr>
            <a:normAutofit/>
          </a:bodyPr>
          <a:lstStyle/>
          <a:p>
            <a:pPr marL="182880" indent="0" algn="ctr">
              <a:buNone/>
            </a:pPr>
            <a:r>
              <a:rPr lang="kk-KZ" sz="2800" b="1" dirty="0" smtClean="0">
                <a:solidFill>
                  <a:srgbClr val="0070C0"/>
                </a:solidFill>
                <a:latin typeface="Times New Roman" pitchFamily="18" charset="0"/>
                <a:cs typeface="Times New Roman" pitchFamily="18" charset="0"/>
              </a:rPr>
              <a:t>Атырау облыстық денсаулық сақтау басқармасы</a:t>
            </a:r>
            <a:br>
              <a:rPr lang="kk-KZ" sz="2800" b="1" dirty="0" smtClean="0">
                <a:solidFill>
                  <a:srgbClr val="0070C0"/>
                </a:solidFill>
                <a:latin typeface="Times New Roman" pitchFamily="18" charset="0"/>
                <a:cs typeface="Times New Roman" pitchFamily="18" charset="0"/>
              </a:rPr>
            </a:br>
            <a:r>
              <a:rPr lang="kk-KZ" sz="2800" b="1" dirty="0" smtClean="0">
                <a:solidFill>
                  <a:srgbClr val="0070C0"/>
                </a:solidFill>
                <a:latin typeface="Times New Roman" pitchFamily="18" charset="0"/>
                <a:cs typeface="Times New Roman" pitchFamily="18" charset="0"/>
              </a:rPr>
              <a:t> ШАРУАШЫЛЫҚ ЖҮРГІЗУ ҚҰҚЫҒЫНДАҒЫ КОММУНАЛДЫҚ МЕМЛЕКЕТТІК КӘСІПОРЫН </a:t>
            </a:r>
            <a:br>
              <a:rPr lang="kk-KZ" sz="2800" b="1" dirty="0" smtClean="0">
                <a:solidFill>
                  <a:srgbClr val="0070C0"/>
                </a:solidFill>
                <a:latin typeface="Times New Roman" pitchFamily="18" charset="0"/>
                <a:cs typeface="Times New Roman" pitchFamily="18" charset="0"/>
              </a:rPr>
            </a:br>
            <a:r>
              <a:rPr lang="ru-RU" sz="2800" b="1" dirty="0" smtClean="0">
                <a:solidFill>
                  <a:srgbClr val="0070C0"/>
                </a:solidFill>
                <a:latin typeface="Times New Roman" pitchFamily="18" charset="0"/>
                <a:cs typeface="Times New Roman" pitchFamily="18" charset="0"/>
              </a:rPr>
              <a:t>«</a:t>
            </a:r>
            <a:r>
              <a:rPr lang="kk-KZ" sz="2800" b="1" dirty="0" smtClean="0">
                <a:solidFill>
                  <a:srgbClr val="0070C0"/>
                </a:solidFill>
                <a:latin typeface="Times New Roman" pitchFamily="18" charset="0"/>
                <a:cs typeface="Times New Roman" pitchFamily="18" charset="0"/>
              </a:rPr>
              <a:t>№7 АТЫРАУ ҚАЛАЛЫҚ ЕМХАНА</a:t>
            </a:r>
            <a:r>
              <a:rPr lang="ru-RU" sz="2800" b="1" dirty="0" smtClean="0">
                <a:solidFill>
                  <a:srgbClr val="0070C0"/>
                </a:solidFill>
                <a:latin typeface="Times New Roman" pitchFamily="18" charset="0"/>
                <a:cs typeface="Times New Roman" pitchFamily="18" charset="0"/>
              </a:rPr>
              <a:t>»</a:t>
            </a:r>
            <a:br>
              <a:rPr lang="ru-RU" sz="2800" b="1" dirty="0" smtClean="0">
                <a:solidFill>
                  <a:srgbClr val="0070C0"/>
                </a:solidFill>
                <a:latin typeface="Times New Roman" pitchFamily="18" charset="0"/>
                <a:cs typeface="Times New Roman" pitchFamily="18" charset="0"/>
              </a:rPr>
            </a:br>
            <a:r>
              <a:rPr lang="ru-RU" sz="2800" b="1" dirty="0" smtClean="0">
                <a:solidFill>
                  <a:srgbClr val="0070C0"/>
                </a:solidFill>
                <a:latin typeface="Times New Roman" pitchFamily="18" charset="0"/>
                <a:cs typeface="Times New Roman" pitchFamily="18" charset="0"/>
              </a:rPr>
              <a:t>2017 ЖЫЛЫ  12 АЙДА АТҚАРЫЛҒАН </a:t>
            </a:r>
            <a:br>
              <a:rPr lang="ru-RU" sz="2800" b="1" dirty="0" smtClean="0">
                <a:solidFill>
                  <a:srgbClr val="0070C0"/>
                </a:solidFill>
                <a:latin typeface="Times New Roman" pitchFamily="18" charset="0"/>
                <a:cs typeface="Times New Roman" pitchFamily="18" charset="0"/>
              </a:rPr>
            </a:br>
            <a:r>
              <a:rPr lang="ru-RU" sz="2800" b="1" dirty="0" smtClean="0">
                <a:solidFill>
                  <a:srgbClr val="0070C0"/>
                </a:solidFill>
                <a:latin typeface="Times New Roman" pitchFamily="18" charset="0"/>
                <a:cs typeface="Times New Roman" pitchFamily="18" charset="0"/>
              </a:rPr>
              <a:t>ЖҰМЫС ЕСЕБІ</a:t>
            </a:r>
            <a:br>
              <a:rPr lang="ru-RU" sz="2800" b="1" dirty="0" smtClean="0">
                <a:solidFill>
                  <a:srgbClr val="0070C0"/>
                </a:solidFill>
                <a:latin typeface="Times New Roman" pitchFamily="18" charset="0"/>
                <a:cs typeface="Times New Roman" pitchFamily="18" charset="0"/>
              </a:rPr>
            </a:br>
            <a:endParaRPr lang="ru-RU" sz="2800" b="1" dirty="0">
              <a:solidFill>
                <a:srgbClr val="0070C0"/>
              </a:solidFill>
              <a:latin typeface="Times New Roman" pitchFamily="18" charset="0"/>
              <a:cs typeface="Times New Roman" pitchFamily="18" charset="0"/>
            </a:endParaRPr>
          </a:p>
        </p:txBody>
      </p:sp>
      <p:sp>
        <p:nvSpPr>
          <p:cNvPr id="2" name="Подзаголовок 1"/>
          <p:cNvSpPr>
            <a:spLocks noGrp="1"/>
          </p:cNvSpPr>
          <p:nvPr>
            <p:ph type="subTitle" idx="1"/>
          </p:nvPr>
        </p:nvSpPr>
        <p:spPr>
          <a:xfrm>
            <a:off x="2514600" y="4876800"/>
            <a:ext cx="6477000" cy="1110719"/>
          </a:xfrm>
        </p:spPr>
        <p:txBody>
          <a:bodyPr>
            <a:normAutofit lnSpcReduction="10000"/>
          </a:bodyPr>
          <a:lstStyle/>
          <a:p>
            <a:endParaRPr lang="kk-KZ" sz="3200" b="1" dirty="0" smtClean="0">
              <a:solidFill>
                <a:schemeClr val="tx2">
                  <a:lumMod val="60000"/>
                  <a:lumOff val="40000"/>
                </a:schemeClr>
              </a:solidFill>
              <a:latin typeface="Times New Roman" pitchFamily="18" charset="0"/>
              <a:cs typeface="Times New Roman" pitchFamily="18" charset="0"/>
            </a:endParaRPr>
          </a:p>
          <a:p>
            <a:r>
              <a:rPr lang="kk-KZ" sz="3200" b="1" dirty="0" smtClean="0">
                <a:solidFill>
                  <a:srgbClr val="0070C0"/>
                </a:solidFill>
                <a:latin typeface="Times New Roman" pitchFamily="18" charset="0"/>
                <a:cs typeface="Times New Roman" pitchFamily="18" charset="0"/>
              </a:rPr>
              <a:t>Директор </a:t>
            </a:r>
            <a:r>
              <a:rPr lang="kk-KZ" sz="2900" b="1" dirty="0" smtClean="0">
                <a:solidFill>
                  <a:srgbClr val="0070C0"/>
                </a:solidFill>
                <a:latin typeface="Times New Roman" pitchFamily="18" charset="0"/>
                <a:cs typeface="Times New Roman" pitchFamily="18" charset="0"/>
              </a:rPr>
              <a:t>– Айдаралиев С.Ж</a:t>
            </a:r>
            <a:endParaRPr lang="ru-RU" sz="2900" b="1" dirty="0">
              <a:solidFill>
                <a:srgbClr val="0070C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 y="533400"/>
            <a:ext cx="1143000" cy="774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39163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500034" y="1785926"/>
            <a:ext cx="3163509" cy="714380"/>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b="1" dirty="0" err="1" smtClean="0">
                <a:ln w="10541" cmpd="sng">
                  <a:noFill/>
                  <a:prstDash val="solid"/>
                </a:ln>
                <a:solidFill>
                  <a:srgbClr val="FF0000"/>
                </a:solidFill>
                <a:latin typeface="Times New Roman" panose="02020603050405020304" pitchFamily="18" charset="0"/>
                <a:cs typeface="Times New Roman" panose="02020603050405020304" pitchFamily="18" charset="0"/>
              </a:rPr>
              <a:t>Отбасы</a:t>
            </a:r>
            <a:r>
              <a:rPr lang="ru-RU" sz="2400" b="1" dirty="0" smtClean="0">
                <a:ln w="10541" cmpd="sng">
                  <a:noFill/>
                  <a:prstDash val="solid"/>
                </a:ln>
                <a:solidFill>
                  <a:srgbClr val="FF0000"/>
                </a:solidFill>
                <a:latin typeface="Times New Roman" panose="02020603050405020304" pitchFamily="18" charset="0"/>
                <a:cs typeface="Times New Roman" panose="02020603050405020304" pitchFamily="18" charset="0"/>
              </a:rPr>
              <a:t> </a:t>
            </a:r>
            <a:r>
              <a:rPr lang="ru-RU" sz="2400" b="1" dirty="0" err="1" smtClean="0">
                <a:ln w="10541" cmpd="sng">
                  <a:noFill/>
                  <a:prstDash val="solid"/>
                </a:ln>
                <a:solidFill>
                  <a:srgbClr val="FF0000"/>
                </a:solidFill>
                <a:latin typeface="Times New Roman" panose="02020603050405020304" pitchFamily="18" charset="0"/>
                <a:cs typeface="Times New Roman" panose="02020603050405020304" pitchFamily="18" charset="0"/>
              </a:rPr>
              <a:t>денсаулық орталығы</a:t>
            </a:r>
            <a:r>
              <a:rPr lang="ru-RU" sz="2400" b="1" dirty="0" smtClean="0">
                <a:ln w="10541" cmpd="sng">
                  <a:noFill/>
                  <a:prstDash val="solid"/>
                </a:ln>
                <a:solidFill>
                  <a:srgbClr val="FF0000"/>
                </a:solidFill>
                <a:latin typeface="Times New Roman" panose="02020603050405020304" pitchFamily="18" charset="0"/>
                <a:cs typeface="Times New Roman" panose="02020603050405020304" pitchFamily="18" charset="0"/>
              </a:rPr>
              <a:t> </a:t>
            </a:r>
            <a:endParaRPr lang="ru-RU" sz="2400" b="1" dirty="0">
              <a:ln w="10541" cmpd="sng">
                <a:noFill/>
                <a:prstDash val="solid"/>
              </a:ln>
              <a:solidFill>
                <a:srgbClr val="FF0000"/>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500034" y="2714620"/>
            <a:ext cx="3202876" cy="1285884"/>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ln w="10541" cmpd="sng">
                  <a:noFill/>
                  <a:prstDash val="solid"/>
                </a:ln>
                <a:solidFill>
                  <a:srgbClr val="FF0000"/>
                </a:solidFill>
                <a:latin typeface="Times New Roman" panose="02020603050405020304" pitchFamily="18" charset="0"/>
                <a:cs typeface="Times New Roman" panose="02020603050405020304" pitchFamily="18" charset="0"/>
              </a:rPr>
              <a:t>Алдын алу және әлеуметтік – психологиялық көмек көрсету бөлімі</a:t>
            </a:r>
            <a:endParaRPr lang="ru-RU" sz="2000" b="1" dirty="0">
              <a:ln w="10541" cmpd="sng">
                <a:noFill/>
                <a:prstDash val="solid"/>
              </a:ln>
              <a:solidFill>
                <a:srgbClr val="FF0000"/>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500034" y="4214818"/>
            <a:ext cx="3131438" cy="1008000"/>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ln w="10541" cmpd="sng">
                  <a:noFill/>
                  <a:prstDash val="solid"/>
                </a:ln>
                <a:solidFill>
                  <a:srgbClr val="FF0000"/>
                </a:solidFill>
                <a:latin typeface="Times New Roman" panose="02020603050405020304" pitchFamily="18" charset="0"/>
                <a:cs typeface="Times New Roman" panose="02020603050405020304" pitchFamily="18" charset="0"/>
              </a:rPr>
              <a:t>Кеңес – диагностикалық бөлімі</a:t>
            </a:r>
            <a:endParaRPr lang="ru-RU" sz="2000" b="1" dirty="0">
              <a:ln w="10541" cmpd="sng">
                <a:noFill/>
                <a:prstDash val="solid"/>
              </a:ln>
              <a:solidFill>
                <a:srgbClr val="FF0000"/>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5429256" y="5715016"/>
            <a:ext cx="3060000" cy="1000132"/>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2000" b="1" dirty="0" smtClean="0">
                <a:ln w="10541" cmpd="sng">
                  <a:noFill/>
                  <a:prstDash val="solid"/>
                </a:ln>
                <a:solidFill>
                  <a:srgbClr val="FF0000"/>
                </a:solidFill>
                <a:latin typeface="Times New Roman" panose="02020603050405020304" pitchFamily="18" charset="0"/>
                <a:cs typeface="Times New Roman" panose="02020603050405020304" pitchFamily="18" charset="0"/>
              </a:rPr>
              <a:t>Медициналық оңалту бөлімі</a:t>
            </a:r>
            <a:endParaRPr lang="ru-RU" sz="2000" b="1" dirty="0">
              <a:ln w="10541" cmpd="sng">
                <a:noFill/>
                <a:prstDash val="solid"/>
              </a:ln>
              <a:solidFill>
                <a:srgbClr val="FF0000"/>
              </a:solidFill>
              <a:latin typeface="Times New Roman" panose="02020603050405020304" pitchFamily="18" charset="0"/>
              <a:cs typeface="Times New Roman" panose="02020603050405020304" pitchFamily="18" charset="0"/>
            </a:endParaRPr>
          </a:p>
        </p:txBody>
      </p:sp>
      <p:cxnSp>
        <p:nvCxnSpPr>
          <p:cNvPr id="33" name="Прямая соединительная линия 32"/>
          <p:cNvCxnSpPr/>
          <p:nvPr/>
        </p:nvCxnSpPr>
        <p:spPr>
          <a:xfrm>
            <a:off x="4572000" y="1928802"/>
            <a:ext cx="7796" cy="4226160"/>
          </a:xfrm>
          <a:prstGeom prst="line">
            <a:avLst/>
          </a:prstGeom>
        </p:spPr>
        <p:style>
          <a:lnRef idx="2">
            <a:schemeClr val="dk1"/>
          </a:lnRef>
          <a:fillRef idx="0">
            <a:schemeClr val="dk1"/>
          </a:fillRef>
          <a:effectRef idx="1">
            <a:schemeClr val="dk1"/>
          </a:effectRef>
          <a:fontRef idx="minor">
            <a:schemeClr val="tx1"/>
          </a:fontRef>
        </p:style>
      </p:cxnSp>
      <p:cxnSp>
        <p:nvCxnSpPr>
          <p:cNvPr id="40" name="Прямая со стрелкой 39"/>
          <p:cNvCxnSpPr/>
          <p:nvPr/>
        </p:nvCxnSpPr>
        <p:spPr>
          <a:xfrm>
            <a:off x="4572000" y="4143380"/>
            <a:ext cx="785818" cy="213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Прямая со стрелкой 40"/>
          <p:cNvCxnSpPr/>
          <p:nvPr/>
        </p:nvCxnSpPr>
        <p:spPr>
          <a:xfrm>
            <a:off x="4500562" y="2214554"/>
            <a:ext cx="92869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Прямая со стрелкой 41"/>
          <p:cNvCxnSpPr/>
          <p:nvPr/>
        </p:nvCxnSpPr>
        <p:spPr>
          <a:xfrm>
            <a:off x="4429124" y="3214686"/>
            <a:ext cx="93610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Прямая со стрелкой 43"/>
          <p:cNvCxnSpPr/>
          <p:nvPr/>
        </p:nvCxnSpPr>
        <p:spPr>
          <a:xfrm flipH="1">
            <a:off x="3571868" y="4500570"/>
            <a:ext cx="96781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9" name="Прямая со стрелкой 48"/>
          <p:cNvCxnSpPr/>
          <p:nvPr/>
        </p:nvCxnSpPr>
        <p:spPr>
          <a:xfrm flipH="1">
            <a:off x="3714744" y="3214686"/>
            <a:ext cx="91380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0" name="Прямая со стрелкой 49"/>
          <p:cNvCxnSpPr/>
          <p:nvPr/>
        </p:nvCxnSpPr>
        <p:spPr>
          <a:xfrm flipH="1">
            <a:off x="3643306" y="2214554"/>
            <a:ext cx="96781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1" name="Скругленный прямоугольник 60"/>
          <p:cNvSpPr/>
          <p:nvPr/>
        </p:nvSpPr>
        <p:spPr>
          <a:xfrm>
            <a:off x="5429256" y="1785926"/>
            <a:ext cx="3060000" cy="642942"/>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2400" b="1" dirty="0" smtClean="0">
                <a:ln w="10541" cmpd="sng">
                  <a:noFill/>
                  <a:prstDash val="solid"/>
                </a:ln>
                <a:solidFill>
                  <a:srgbClr val="FF0000"/>
                </a:solidFill>
                <a:latin typeface="Times New Roman" panose="02020603050405020304" pitchFamily="18" charset="0"/>
                <a:cs typeface="Times New Roman" panose="02020603050405020304" pitchFamily="18" charset="0"/>
              </a:rPr>
              <a:t>Күндізгі аурухана</a:t>
            </a:r>
            <a:endParaRPr lang="ru-RU" sz="2400" b="1" dirty="0">
              <a:ln w="10541" cmpd="sng">
                <a:noFill/>
                <a:prstDash val="solid"/>
              </a:ln>
              <a:solidFill>
                <a:srgbClr val="FF0000"/>
              </a:solidFill>
              <a:latin typeface="Times New Roman" panose="02020603050405020304" pitchFamily="18" charset="0"/>
              <a:cs typeface="Times New Roman" panose="02020603050405020304" pitchFamily="18" charset="0"/>
            </a:endParaRPr>
          </a:p>
        </p:txBody>
      </p:sp>
      <p:sp>
        <p:nvSpPr>
          <p:cNvPr id="66" name="Скругленный прямоугольник 65"/>
          <p:cNvSpPr/>
          <p:nvPr/>
        </p:nvSpPr>
        <p:spPr>
          <a:xfrm>
            <a:off x="1857356" y="928670"/>
            <a:ext cx="5247735" cy="611486"/>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2400" b="1" dirty="0" smtClean="0">
                <a:ln w="10541" cmpd="sng">
                  <a:noFill/>
                  <a:prstDash val="solid"/>
                </a:ln>
                <a:solidFill>
                  <a:srgbClr val="FF0000"/>
                </a:solidFill>
                <a:latin typeface="Times New Roman" pitchFamily="18" charset="0"/>
                <a:cs typeface="Times New Roman" pitchFamily="18" charset="0"/>
              </a:rPr>
              <a:t>Әкімшілік – шаруашылық бөлімі</a:t>
            </a:r>
            <a:endParaRPr lang="ru-RU" sz="2400" b="1" dirty="0">
              <a:ln w="10541" cmpd="sng">
                <a:noFill/>
                <a:prstDash val="solid"/>
              </a:ln>
              <a:solidFill>
                <a:srgbClr val="FF0000"/>
              </a:solidFill>
              <a:latin typeface="Times New Roman" pitchFamily="18" charset="0"/>
              <a:cs typeface="Times New Roman" pitchFamily="18" charset="0"/>
            </a:endParaRPr>
          </a:p>
        </p:txBody>
      </p:sp>
      <p:sp>
        <p:nvSpPr>
          <p:cNvPr id="68" name="Скругленный прямоугольник 67"/>
          <p:cNvSpPr/>
          <p:nvPr/>
        </p:nvSpPr>
        <p:spPr>
          <a:xfrm>
            <a:off x="5429256" y="2643182"/>
            <a:ext cx="3131438" cy="900000"/>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2000" b="1" dirty="0" smtClean="0">
                <a:ln w="10541" cmpd="sng">
                  <a:noFill/>
                  <a:prstDash val="solid"/>
                </a:ln>
                <a:solidFill>
                  <a:srgbClr val="FF0000"/>
                </a:solidFill>
                <a:latin typeface="Times New Roman" pitchFamily="18" charset="0"/>
                <a:cs typeface="Times New Roman" pitchFamily="18" charset="0"/>
              </a:rPr>
              <a:t>Мектеп медицинасы</a:t>
            </a:r>
            <a:endParaRPr lang="ru-RU" sz="2000" b="1" dirty="0">
              <a:ln w="10541" cmpd="sng">
                <a:noFill/>
                <a:prstDash val="solid"/>
              </a:ln>
              <a:solidFill>
                <a:srgbClr val="FF0000"/>
              </a:solidFill>
              <a:latin typeface="Times New Roman" pitchFamily="18" charset="0"/>
              <a:cs typeface="Times New Roman" pitchFamily="18" charset="0"/>
            </a:endParaRPr>
          </a:p>
        </p:txBody>
      </p:sp>
      <p:sp>
        <p:nvSpPr>
          <p:cNvPr id="2" name="Прямоугольник 1"/>
          <p:cNvSpPr/>
          <p:nvPr/>
        </p:nvSpPr>
        <p:spPr>
          <a:xfrm>
            <a:off x="1378864" y="251111"/>
            <a:ext cx="6672019" cy="523220"/>
          </a:xfrm>
          <a:prstGeom prst="rect">
            <a:avLst/>
          </a:prstGeom>
          <a:noFill/>
        </p:spPr>
        <p:txBody>
          <a:bodyPr wrap="square" lIns="91440" tIns="45720" rIns="91440" bIns="45720">
            <a:spAutoFit/>
          </a:bodyPr>
          <a:lstStyle/>
          <a:p>
            <a:pPr algn="ctr"/>
            <a:r>
              <a:rPr lang="kk-K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Емхана құрылымы</a:t>
            </a:r>
            <a:endParaRPr lang="ru-RU" sz="28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428596" y="5429264"/>
            <a:ext cx="3202876" cy="722272"/>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err="1" smtClean="0">
                <a:ln w="10541" cmpd="sng">
                  <a:noFill/>
                  <a:prstDash val="solid"/>
                </a:ln>
                <a:solidFill>
                  <a:srgbClr val="FF0000"/>
                </a:solidFill>
                <a:latin typeface="Times New Roman" panose="02020603050405020304" pitchFamily="18" charset="0"/>
                <a:cs typeface="Times New Roman" panose="02020603050405020304" pitchFamily="18" charset="0"/>
              </a:rPr>
              <a:t>Жедел</a:t>
            </a:r>
            <a:r>
              <a:rPr lang="ru-RU" sz="2000" b="1" dirty="0" smtClean="0">
                <a:ln w="10541" cmpd="sng">
                  <a:noFill/>
                  <a:prstDash val="solid"/>
                </a:ln>
                <a:solidFill>
                  <a:srgbClr val="FF0000"/>
                </a:solidFill>
                <a:latin typeface="Times New Roman" panose="02020603050405020304" pitchFamily="18" charset="0"/>
                <a:cs typeface="Times New Roman" panose="02020603050405020304" pitchFamily="18" charset="0"/>
              </a:rPr>
              <a:t> ж</a:t>
            </a:r>
            <a:r>
              <a:rPr lang="kk-KZ" sz="2000" b="1" dirty="0" smtClean="0">
                <a:ln w="10541" cmpd="sng">
                  <a:noFill/>
                  <a:prstDash val="solid"/>
                </a:ln>
                <a:solidFill>
                  <a:srgbClr val="FF0000"/>
                </a:solidFill>
                <a:latin typeface="Times New Roman" panose="02020603050405020304" pitchFamily="18" charset="0"/>
                <a:cs typeface="Times New Roman" panose="02020603050405020304" pitchFamily="18" charset="0"/>
              </a:rPr>
              <a:t>әрдем</a:t>
            </a:r>
            <a:endParaRPr lang="ru-RU" sz="2000" b="1" dirty="0">
              <a:ln w="10541" cmpd="sng">
                <a:noFill/>
                <a:prstDash val="solid"/>
              </a:ln>
              <a:solidFill>
                <a:srgbClr val="FF0000"/>
              </a:solidFill>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5429256" y="4714884"/>
            <a:ext cx="3131438" cy="936562"/>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2000" b="1" dirty="0" smtClean="0">
                <a:ln w="10541" cmpd="sng">
                  <a:noFill/>
                  <a:prstDash val="solid"/>
                </a:ln>
                <a:solidFill>
                  <a:srgbClr val="FF0000"/>
                </a:solidFill>
                <a:latin typeface="Times New Roman" panose="02020603050405020304" pitchFamily="18" charset="0"/>
                <a:cs typeface="Times New Roman" panose="02020603050405020304" pitchFamily="18" charset="0"/>
              </a:rPr>
              <a:t>Амбулаториялық хирургия орталық</a:t>
            </a:r>
            <a:endParaRPr lang="ru-RU" sz="2000" b="1" dirty="0">
              <a:ln w="10541" cmpd="sng">
                <a:noFill/>
                <a:prstDash val="solid"/>
              </a:ln>
              <a:solidFill>
                <a:srgbClr val="FF0000"/>
              </a:solidFill>
              <a:latin typeface="Times New Roman" panose="02020603050405020304" pitchFamily="18" charset="0"/>
              <a:cs typeface="Times New Roman" panose="02020603050405020304" pitchFamily="18" charset="0"/>
            </a:endParaRPr>
          </a:p>
        </p:txBody>
      </p:sp>
      <p:cxnSp>
        <p:nvCxnSpPr>
          <p:cNvPr id="22" name="Прямая со стрелкой 21"/>
          <p:cNvCxnSpPr/>
          <p:nvPr/>
        </p:nvCxnSpPr>
        <p:spPr>
          <a:xfrm rot="10800000">
            <a:off x="3571870" y="5715016"/>
            <a:ext cx="1000131"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Прямая со стрелкой 22"/>
          <p:cNvCxnSpPr/>
          <p:nvPr/>
        </p:nvCxnSpPr>
        <p:spPr>
          <a:xfrm rot="16200000" flipH="1">
            <a:off x="4516455" y="4556116"/>
            <a:ext cx="825471" cy="7143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Прямая со стрелкой 28"/>
          <p:cNvCxnSpPr/>
          <p:nvPr/>
        </p:nvCxnSpPr>
        <p:spPr>
          <a:xfrm rot="16200000" flipH="1">
            <a:off x="4142578" y="4929992"/>
            <a:ext cx="1644662" cy="7858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Скругленный прямоугольник 29"/>
          <p:cNvSpPr/>
          <p:nvPr/>
        </p:nvSpPr>
        <p:spPr>
          <a:xfrm>
            <a:off x="5429256" y="3714752"/>
            <a:ext cx="3131438" cy="722272"/>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2000" b="1" dirty="0" smtClean="0">
                <a:ln w="10541" cmpd="sng">
                  <a:noFill/>
                  <a:prstDash val="solid"/>
                </a:ln>
                <a:solidFill>
                  <a:srgbClr val="FF0000"/>
                </a:solidFill>
                <a:latin typeface="Times New Roman" panose="02020603050405020304" pitchFamily="18" charset="0"/>
                <a:cs typeface="Times New Roman" panose="02020603050405020304" pitchFamily="18" charset="0"/>
              </a:rPr>
              <a:t>Бастапқы психикалық орталық</a:t>
            </a:r>
            <a:endParaRPr lang="ru-RU" sz="2000" b="1" dirty="0">
              <a:ln w="10541" cmpd="sng">
                <a:no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59757053"/>
      </p:ext>
    </p:extLst>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5168" name="Group 176"/>
          <p:cNvGraphicFramePr>
            <a:graphicFrameLocks noGrp="1"/>
          </p:cNvGraphicFramePr>
          <p:nvPr>
            <p:ph sz="half" idx="1"/>
            <p:extLst>
              <p:ext uri="{D42A27DB-BD31-4B8C-83A1-F6EECF244321}">
                <p14:modId xmlns:p14="http://schemas.microsoft.com/office/powerpoint/2010/main" xmlns="" val="654317761"/>
              </p:ext>
            </p:extLst>
          </p:nvPr>
        </p:nvGraphicFramePr>
        <p:xfrm>
          <a:off x="179512" y="1500173"/>
          <a:ext cx="8784976" cy="1938602"/>
        </p:xfrm>
        <a:graphic>
          <a:graphicData uri="http://schemas.openxmlformats.org/drawingml/2006/table">
            <a:tbl>
              <a:tblPr>
                <a:tableStyleId>{35758FB7-9AC5-4552-8A53-C91805E547FA}</a:tableStyleId>
              </a:tblPr>
              <a:tblGrid>
                <a:gridCol w="963464"/>
                <a:gridCol w="1295424"/>
                <a:gridCol w="1295400"/>
                <a:gridCol w="1295400"/>
                <a:gridCol w="1343000"/>
                <a:gridCol w="1296144"/>
                <a:gridCol w="1296144"/>
              </a:tblGrid>
              <a:tr h="6465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b="0" u="none" strike="noStrike" cap="none" normalizeH="0" baseline="0" dirty="0" smtClean="0">
                          <a:ln>
                            <a:noFill/>
                          </a:ln>
                          <a:solidFill>
                            <a:srgbClr val="FF0000"/>
                          </a:solidFill>
                          <a:effectLst/>
                          <a:latin typeface="Times New Roman" pitchFamily="18" charset="0"/>
                          <a:cs typeface="Times New Roman" pitchFamily="18" charset="0"/>
                        </a:rPr>
                        <a:t>Жылдар</a:t>
                      </a:r>
                      <a:endParaRPr kumimoji="0" lang="ru-RU" sz="1600" b="0"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b="0" u="none" strike="noStrike" cap="none" normalizeH="0" baseline="0" dirty="0" smtClean="0">
                          <a:ln>
                            <a:noFill/>
                          </a:ln>
                          <a:solidFill>
                            <a:srgbClr val="FF0000"/>
                          </a:solidFill>
                          <a:effectLst/>
                          <a:latin typeface="Times New Roman" pitchFamily="18" charset="0"/>
                          <a:cs typeface="Times New Roman" pitchFamily="18" charset="0"/>
                        </a:rPr>
                        <a:t>Штаттық кестеге сәйкес бірліктер</a:t>
                      </a:r>
                      <a:r>
                        <a:rPr kumimoji="0" lang="ru-RU" sz="1600" b="0"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ru-RU" sz="1600" b="0"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b="0" u="none" strike="noStrike" cap="none" normalizeH="0" baseline="0" dirty="0" smtClean="0">
                          <a:ln>
                            <a:noFill/>
                          </a:ln>
                          <a:solidFill>
                            <a:srgbClr val="FF0000"/>
                          </a:solidFill>
                          <a:effectLst/>
                          <a:latin typeface="Times New Roman" pitchFamily="18" charset="0"/>
                          <a:cs typeface="Times New Roman" pitchFamily="18" charset="0"/>
                        </a:rPr>
                        <a:t>Штат бойынша қамтылу</a:t>
                      </a:r>
                      <a:endParaRPr kumimoji="0" lang="ru-RU" sz="1600" b="0"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b="0" u="none" strike="noStrike" cap="none" normalizeH="0" baseline="0" dirty="0" smtClean="0">
                          <a:ln>
                            <a:noFill/>
                          </a:ln>
                          <a:solidFill>
                            <a:srgbClr val="FF0000"/>
                          </a:solidFill>
                          <a:effectLst/>
                          <a:latin typeface="Times New Roman" pitchFamily="18" charset="0"/>
                          <a:cs typeface="Times New Roman" pitchFamily="18" charset="0"/>
                        </a:rPr>
                        <a:t>Қызмет жасап жатқандар саны</a:t>
                      </a:r>
                      <a:r>
                        <a:rPr kumimoji="0" lang="ru-RU" sz="1600" b="0"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ru-RU" sz="1600" b="0"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b="0" u="none" strike="noStrike" cap="none" normalizeH="0" baseline="0" dirty="0" smtClean="0">
                          <a:ln>
                            <a:noFill/>
                          </a:ln>
                          <a:solidFill>
                            <a:srgbClr val="FF0000"/>
                          </a:solidFill>
                          <a:effectLst/>
                          <a:latin typeface="Times New Roman" pitchFamily="18" charset="0"/>
                          <a:cs typeface="Times New Roman" pitchFamily="18" charset="0"/>
                        </a:rPr>
                        <a:t>Қосымша қызметтегі лер</a:t>
                      </a:r>
                      <a:endParaRPr kumimoji="0" lang="ru-RU" sz="1600" b="0"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b="0" u="none" strike="noStrike" cap="none" normalizeH="0" baseline="0" dirty="0" smtClean="0">
                          <a:ln>
                            <a:noFill/>
                          </a:ln>
                          <a:solidFill>
                            <a:srgbClr val="FF0000"/>
                          </a:solidFill>
                          <a:effectLst/>
                          <a:latin typeface="Times New Roman" pitchFamily="18" charset="0"/>
                          <a:cs typeface="Times New Roman" pitchFamily="18" charset="0"/>
                        </a:rPr>
                        <a:t>Бала күтімі демалысындағылар</a:t>
                      </a:r>
                      <a:endParaRPr kumimoji="0" lang="ru-RU" sz="1600" b="0"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b="0" u="none" strike="noStrike" cap="none" normalizeH="0" baseline="0" dirty="0" smtClean="0">
                          <a:ln>
                            <a:noFill/>
                          </a:ln>
                          <a:solidFill>
                            <a:srgbClr val="FF0000"/>
                          </a:solidFill>
                          <a:effectLst/>
                          <a:latin typeface="Times New Roman" pitchFamily="18" charset="0"/>
                          <a:cs typeface="Times New Roman" pitchFamily="18" charset="0"/>
                        </a:rPr>
                        <a:t>10000 тұрғынға  шаққандағы қамтылу</a:t>
                      </a:r>
                      <a:r>
                        <a:rPr kumimoji="0" lang="ru-RU" sz="1600" b="0"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ru-RU" sz="1600" b="0"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r h="43590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2016ж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74,75</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72,25- 96,6</a:t>
                      </a: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66</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12</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13</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18,1</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r h="43590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2017ж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81,5</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78 – 95,5</a:t>
                      </a: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b="0" i="0" u="none" strike="noStrike" cap="none" normalizeH="0" baseline="0" dirty="0" smtClean="0">
                          <a:ln>
                            <a:noFill/>
                          </a:ln>
                          <a:solidFill>
                            <a:srgbClr val="FF0000"/>
                          </a:solidFill>
                          <a:effectLst/>
                          <a:latin typeface="Times New Roman" pitchFamily="18" charset="0"/>
                          <a:cs typeface="Times New Roman" pitchFamily="18" charset="0"/>
                        </a:rPr>
                        <a:t>69</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10</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15</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18,5</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bl>
          </a:graphicData>
        </a:graphic>
      </p:graphicFrame>
      <p:graphicFrame>
        <p:nvGraphicFramePr>
          <p:cNvPr id="85170" name="Group 178"/>
          <p:cNvGraphicFramePr>
            <a:graphicFrameLocks noGrp="1"/>
          </p:cNvGraphicFramePr>
          <p:nvPr>
            <p:ph sz="half" idx="2"/>
            <p:extLst>
              <p:ext uri="{D42A27DB-BD31-4B8C-83A1-F6EECF244321}">
                <p14:modId xmlns:p14="http://schemas.microsoft.com/office/powerpoint/2010/main" xmlns="" val="1995690007"/>
              </p:ext>
            </p:extLst>
          </p:nvPr>
        </p:nvGraphicFramePr>
        <p:xfrm>
          <a:off x="359023" y="4429132"/>
          <a:ext cx="8784977" cy="2159025"/>
        </p:xfrm>
        <a:graphic>
          <a:graphicData uri="http://schemas.openxmlformats.org/drawingml/2006/table">
            <a:tbl>
              <a:tblPr>
                <a:tableStyleId>{35758FB7-9AC5-4552-8A53-C91805E547FA}</a:tableStyleId>
              </a:tblPr>
              <a:tblGrid>
                <a:gridCol w="1034902"/>
                <a:gridCol w="1223986"/>
                <a:gridCol w="1295400"/>
                <a:gridCol w="1270248"/>
                <a:gridCol w="1368152"/>
                <a:gridCol w="1224136"/>
                <a:gridCol w="1368153"/>
              </a:tblGrid>
              <a:tr h="14142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Жылдар</a:t>
                      </a: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Штаттық кестеге сәйкес  бірліктер</a:t>
                      </a: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Штат бойынша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қамтылу</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Қызмет жасап жатқан дар саны</a:t>
                      </a: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Қосымша қызметтегілер</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Бала күтімі демалысындағылар</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10000 тұрғынға  шаққандағы қамтылу</a:t>
                      </a: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r h="38166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2016ж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143,5</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143,5</a:t>
                      </a:r>
                      <a:r>
                        <a:rPr kumimoji="0" lang="en-US" sz="1600" u="none" strike="noStrike" cap="none" normalizeH="0" baseline="0" dirty="0" smtClean="0">
                          <a:ln>
                            <a:noFill/>
                          </a:ln>
                          <a:solidFill>
                            <a:srgbClr val="FF0000"/>
                          </a:solidFill>
                          <a:effectLst/>
                          <a:latin typeface="Times New Roman" pitchFamily="18" charset="0"/>
                          <a:cs typeface="Times New Roman" pitchFamily="18" charset="0"/>
                        </a:rPr>
                        <a:t>-100%</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172</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43</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47,2</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r h="36309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2017ж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167</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167 – 100%</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b="0" i="0" u="none" strike="noStrike" cap="none" normalizeH="0" baseline="0" dirty="0" smtClean="0">
                          <a:ln>
                            <a:noFill/>
                          </a:ln>
                          <a:solidFill>
                            <a:srgbClr val="FF0000"/>
                          </a:solidFill>
                          <a:effectLst/>
                          <a:latin typeface="Times New Roman" pitchFamily="18" charset="0"/>
                          <a:cs typeface="Times New Roman" pitchFamily="18" charset="0"/>
                        </a:rPr>
                        <a:t>191</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1</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51</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51,2</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bl>
          </a:graphicData>
        </a:graphic>
      </p:graphicFrame>
      <p:sp>
        <p:nvSpPr>
          <p:cNvPr id="22594" name="Text Box 173"/>
          <p:cNvSpPr txBox="1">
            <a:spLocks noChangeArrowheads="1"/>
          </p:cNvSpPr>
          <p:nvPr/>
        </p:nvSpPr>
        <p:spPr bwMode="auto">
          <a:xfrm>
            <a:off x="468313" y="3573463"/>
            <a:ext cx="184150" cy="366712"/>
          </a:xfrm>
          <a:prstGeom prst="rect">
            <a:avLst/>
          </a:prstGeom>
          <a:noFill/>
          <a:ln w="9525">
            <a:noFill/>
            <a:miter lim="800000"/>
            <a:headEnd/>
            <a:tailEnd/>
          </a:ln>
        </p:spPr>
        <p:txBody>
          <a:bodyPr wrap="none">
            <a:spAutoFit/>
          </a:bodyPr>
          <a:lstStyle/>
          <a:p>
            <a:endParaRPr lang="ru-RU">
              <a:latin typeface="Tahoma" pitchFamily="34" charset="0"/>
            </a:endParaRPr>
          </a:p>
        </p:txBody>
      </p:sp>
      <p:sp>
        <p:nvSpPr>
          <p:cNvPr id="22595" name="Rectangle 174"/>
          <p:cNvSpPr>
            <a:spLocks noChangeArrowheads="1"/>
          </p:cNvSpPr>
          <p:nvPr/>
        </p:nvSpPr>
        <p:spPr bwMode="auto">
          <a:xfrm>
            <a:off x="357158" y="3786190"/>
            <a:ext cx="3797193" cy="461665"/>
          </a:xfrm>
          <a:prstGeom prst="rect">
            <a:avLst/>
          </a:prstGeom>
          <a:noFill/>
          <a:ln w="9525">
            <a:noFill/>
            <a:miter lim="800000"/>
            <a:headEnd/>
            <a:tailEnd/>
          </a:ln>
        </p:spPr>
        <p:txBody>
          <a:bodyPr wrap="none" anchor="ctr">
            <a:spAutoFit/>
          </a:bodyPr>
          <a:lstStyle/>
          <a:p>
            <a:r>
              <a:rPr lang="kk-KZ" sz="2400" b="1" i="1" u="sng" dirty="0">
                <a:solidFill>
                  <a:srgbClr val="FF0000"/>
                </a:solidFill>
                <a:latin typeface="Times New Roman" pitchFamily="18" charset="0"/>
                <a:cs typeface="Times New Roman" pitchFamily="18" charset="0"/>
              </a:rPr>
              <a:t>Орта буын </a:t>
            </a:r>
            <a:r>
              <a:rPr lang="kk-KZ" sz="2400" b="1" i="1" u="sng" dirty="0" smtClean="0">
                <a:solidFill>
                  <a:srgbClr val="FF0000"/>
                </a:solidFill>
                <a:latin typeface="Times New Roman" pitchFamily="18" charset="0"/>
                <a:cs typeface="Times New Roman" pitchFamily="18" charset="0"/>
              </a:rPr>
              <a:t>қызметкерлері</a:t>
            </a:r>
            <a:endParaRPr lang="kk-KZ" sz="2400" b="1" i="1" u="sng" dirty="0">
              <a:solidFill>
                <a:srgbClr val="FF0000"/>
              </a:solidFill>
              <a:latin typeface="Times New Roman" pitchFamily="18" charset="0"/>
              <a:cs typeface="Times New Roman" pitchFamily="18" charset="0"/>
            </a:endParaRPr>
          </a:p>
        </p:txBody>
      </p:sp>
      <p:sp>
        <p:nvSpPr>
          <p:cNvPr id="22596" name="Text Box 175"/>
          <p:cNvSpPr txBox="1">
            <a:spLocks noChangeArrowheads="1"/>
          </p:cNvSpPr>
          <p:nvPr/>
        </p:nvSpPr>
        <p:spPr bwMode="auto">
          <a:xfrm>
            <a:off x="214282" y="857232"/>
            <a:ext cx="4552950" cy="461665"/>
          </a:xfrm>
          <a:prstGeom prst="rect">
            <a:avLst/>
          </a:prstGeom>
          <a:noFill/>
          <a:ln w="9525">
            <a:noFill/>
            <a:miter lim="800000"/>
            <a:headEnd/>
            <a:tailEnd/>
          </a:ln>
        </p:spPr>
        <p:txBody>
          <a:bodyPr wrap="square">
            <a:spAutoFit/>
          </a:bodyPr>
          <a:lstStyle/>
          <a:p>
            <a:r>
              <a:rPr lang="kk-KZ" sz="2400" b="1" i="1" u="sng" dirty="0" smtClean="0">
                <a:solidFill>
                  <a:srgbClr val="FF0000"/>
                </a:solidFill>
                <a:latin typeface="Times New Roman" pitchFamily="18" charset="0"/>
                <a:cs typeface="Times New Roman" pitchFamily="18" charset="0"/>
              </a:rPr>
              <a:t>Дәрігерлер</a:t>
            </a:r>
            <a:endParaRPr lang="ru-RU" sz="2400" b="1" i="1" u="sng" dirty="0">
              <a:solidFill>
                <a:srgbClr val="FF0000"/>
              </a:solidFill>
              <a:latin typeface="Times New Roman" pitchFamily="18" charset="0"/>
              <a:cs typeface="Times New Roman" pitchFamily="18" charset="0"/>
            </a:endParaRPr>
          </a:p>
        </p:txBody>
      </p:sp>
      <p:sp>
        <p:nvSpPr>
          <p:cNvPr id="8" name="Прямоугольник 7"/>
          <p:cNvSpPr/>
          <p:nvPr/>
        </p:nvSpPr>
        <p:spPr>
          <a:xfrm>
            <a:off x="1214414" y="214290"/>
            <a:ext cx="6643734" cy="584775"/>
          </a:xfrm>
          <a:prstGeom prst="rect">
            <a:avLst/>
          </a:prstGeom>
        </p:spPr>
        <p:txBody>
          <a:bodyPr wrap="square">
            <a:spAutoFit/>
          </a:bodyPr>
          <a:lstStyle/>
          <a:p>
            <a:pPr lvl="0" algn="ctr"/>
            <a:r>
              <a:rPr lang="kk-KZ" sz="3200" b="1" cap="all" dirty="0" smtClean="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Мамандармен қамту</a:t>
            </a:r>
            <a:endParaRPr lang="ru-RU" sz="32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696189031"/>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5168" name="Group 176"/>
          <p:cNvGraphicFramePr>
            <a:graphicFrameLocks noGrp="1"/>
          </p:cNvGraphicFramePr>
          <p:nvPr>
            <p:ph sz="half" idx="1"/>
            <p:extLst>
              <p:ext uri="{D42A27DB-BD31-4B8C-83A1-F6EECF244321}">
                <p14:modId xmlns:p14="http://schemas.microsoft.com/office/powerpoint/2010/main" xmlns="" val="2631102296"/>
              </p:ext>
            </p:extLst>
          </p:nvPr>
        </p:nvGraphicFramePr>
        <p:xfrm>
          <a:off x="652463" y="914399"/>
          <a:ext cx="7491437" cy="1664007"/>
        </p:xfrm>
        <a:graphic>
          <a:graphicData uri="http://schemas.openxmlformats.org/drawingml/2006/table">
            <a:tbl>
              <a:tblPr>
                <a:tableStyleId>{35758FB7-9AC5-4552-8A53-C91805E547FA}</a:tableStyleId>
              </a:tblPr>
              <a:tblGrid>
                <a:gridCol w="2467897"/>
                <a:gridCol w="2189889"/>
                <a:gridCol w="2833651"/>
              </a:tblGrid>
              <a:tr h="457201">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Жылдар</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Жұмысқа алынғаны</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r h="414326">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Барлығы</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Жас маман</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r h="42748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2016ж  12 ай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b="0" i="0" u="none" strike="noStrike" cap="none" normalizeH="0" baseline="0" dirty="0" smtClean="0">
                          <a:ln>
                            <a:noFill/>
                          </a:ln>
                          <a:solidFill>
                            <a:srgbClr val="FF0000"/>
                          </a:solidFill>
                          <a:effectLst/>
                          <a:latin typeface="Times New Roman" pitchFamily="18" charset="0"/>
                          <a:cs typeface="Times New Roman" pitchFamily="18" charset="0"/>
                        </a:rPr>
                        <a:t>11</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b="0" i="0" u="none" strike="noStrike" cap="none" normalizeH="0" baseline="0" dirty="0" smtClean="0">
                          <a:ln>
                            <a:noFill/>
                          </a:ln>
                          <a:solidFill>
                            <a:srgbClr val="FF0000"/>
                          </a:solidFill>
                          <a:effectLst/>
                          <a:latin typeface="Times New Roman" pitchFamily="18" charset="0"/>
                          <a:cs typeface="Times New Roman" pitchFamily="18" charset="0"/>
                        </a:rPr>
                        <a:t>3</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r h="36499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2017ж  12 ай</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14</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2</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bl>
          </a:graphicData>
        </a:graphic>
      </p:graphicFrame>
      <p:graphicFrame>
        <p:nvGraphicFramePr>
          <p:cNvPr id="85170" name="Group 178"/>
          <p:cNvGraphicFramePr>
            <a:graphicFrameLocks noGrp="1"/>
          </p:cNvGraphicFramePr>
          <p:nvPr>
            <p:ph sz="half" idx="2"/>
            <p:extLst>
              <p:ext uri="{D42A27DB-BD31-4B8C-83A1-F6EECF244321}">
                <p14:modId xmlns:p14="http://schemas.microsoft.com/office/powerpoint/2010/main" xmlns="" val="1513610816"/>
              </p:ext>
            </p:extLst>
          </p:nvPr>
        </p:nvGraphicFramePr>
        <p:xfrm>
          <a:off x="652462" y="4191000"/>
          <a:ext cx="7491439" cy="1924821"/>
        </p:xfrm>
        <a:graphic>
          <a:graphicData uri="http://schemas.openxmlformats.org/drawingml/2006/table">
            <a:tbl>
              <a:tblPr>
                <a:tableStyleId>{35758FB7-9AC5-4552-8A53-C91805E547FA}</a:tableStyleId>
              </a:tblPr>
              <a:tblGrid>
                <a:gridCol w="2782293"/>
                <a:gridCol w="2354573"/>
                <a:gridCol w="2354573"/>
              </a:tblGrid>
              <a:tr h="485976">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Жылдар</a:t>
                      </a: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Жұмысқа алынғаны</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r h="615570">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Барлығы</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Жас маман</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r h="45009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2016ж  12 ай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b="0" i="0" u="none" strike="noStrike" cap="none" normalizeH="0" baseline="0" dirty="0" smtClean="0">
                          <a:ln>
                            <a:noFill/>
                          </a:ln>
                          <a:solidFill>
                            <a:srgbClr val="FF0000"/>
                          </a:solidFill>
                          <a:effectLst/>
                          <a:latin typeface="Times New Roman" pitchFamily="18" charset="0"/>
                          <a:cs typeface="Times New Roman" pitchFamily="18" charset="0"/>
                        </a:rPr>
                        <a:t>19</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b="0" i="0" u="none" strike="noStrike" cap="none" normalizeH="0" baseline="0" dirty="0" smtClean="0">
                          <a:ln>
                            <a:noFill/>
                          </a:ln>
                          <a:solidFill>
                            <a:srgbClr val="FF0000"/>
                          </a:solidFill>
                          <a:effectLst/>
                          <a:latin typeface="Times New Roman" pitchFamily="18" charset="0"/>
                          <a:cs typeface="Times New Roman" pitchFamily="18" charset="0"/>
                        </a:rPr>
                        <a:t>10</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r h="37318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2017ж  12 ай</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35</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19</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bl>
          </a:graphicData>
        </a:graphic>
      </p:graphicFrame>
      <p:sp>
        <p:nvSpPr>
          <p:cNvPr id="22594" name="Text Box 173"/>
          <p:cNvSpPr txBox="1">
            <a:spLocks noChangeArrowheads="1"/>
          </p:cNvSpPr>
          <p:nvPr/>
        </p:nvSpPr>
        <p:spPr bwMode="auto">
          <a:xfrm>
            <a:off x="468313" y="3573463"/>
            <a:ext cx="184150" cy="366712"/>
          </a:xfrm>
          <a:prstGeom prst="rect">
            <a:avLst/>
          </a:prstGeom>
          <a:noFill/>
          <a:ln w="9525">
            <a:noFill/>
            <a:miter lim="800000"/>
            <a:headEnd/>
            <a:tailEnd/>
          </a:ln>
        </p:spPr>
        <p:txBody>
          <a:bodyPr wrap="none">
            <a:spAutoFit/>
          </a:bodyPr>
          <a:lstStyle/>
          <a:p>
            <a:endParaRPr lang="ru-RU">
              <a:latin typeface="Tahoma" pitchFamily="34" charset="0"/>
            </a:endParaRPr>
          </a:p>
        </p:txBody>
      </p:sp>
      <p:sp>
        <p:nvSpPr>
          <p:cNvPr id="22595" name="Rectangle 174"/>
          <p:cNvSpPr>
            <a:spLocks noChangeArrowheads="1"/>
          </p:cNvSpPr>
          <p:nvPr/>
        </p:nvSpPr>
        <p:spPr bwMode="auto">
          <a:xfrm>
            <a:off x="679780" y="3475487"/>
            <a:ext cx="3797193" cy="461665"/>
          </a:xfrm>
          <a:prstGeom prst="rect">
            <a:avLst/>
          </a:prstGeom>
          <a:noFill/>
          <a:ln w="9525">
            <a:noFill/>
            <a:miter lim="800000"/>
            <a:headEnd/>
            <a:tailEnd/>
          </a:ln>
        </p:spPr>
        <p:txBody>
          <a:bodyPr wrap="none" anchor="ctr">
            <a:spAutoFit/>
          </a:bodyPr>
          <a:lstStyle/>
          <a:p>
            <a:r>
              <a:rPr lang="kk-KZ" sz="2400" b="1" i="1" u="sng" dirty="0">
                <a:solidFill>
                  <a:srgbClr val="FF0000"/>
                </a:solidFill>
                <a:latin typeface="Times New Roman" pitchFamily="18" charset="0"/>
                <a:cs typeface="Times New Roman" pitchFamily="18" charset="0"/>
              </a:rPr>
              <a:t>Орта буын </a:t>
            </a:r>
            <a:r>
              <a:rPr lang="kk-KZ" sz="2400" b="1" i="1" u="sng" dirty="0" smtClean="0">
                <a:solidFill>
                  <a:srgbClr val="FF0000"/>
                </a:solidFill>
                <a:latin typeface="Times New Roman" pitchFamily="18" charset="0"/>
                <a:cs typeface="Times New Roman" pitchFamily="18" charset="0"/>
              </a:rPr>
              <a:t>қызметкерлер</a:t>
            </a:r>
            <a:endParaRPr lang="kk-KZ" sz="2400" b="1" i="1" u="sng" dirty="0">
              <a:solidFill>
                <a:srgbClr val="FF0000"/>
              </a:solidFill>
              <a:latin typeface="Times New Roman" pitchFamily="18" charset="0"/>
              <a:cs typeface="Times New Roman" pitchFamily="18" charset="0"/>
            </a:endParaRPr>
          </a:p>
        </p:txBody>
      </p:sp>
      <p:sp>
        <p:nvSpPr>
          <p:cNvPr id="22596" name="Text Box 175"/>
          <p:cNvSpPr txBox="1">
            <a:spLocks noChangeArrowheads="1"/>
          </p:cNvSpPr>
          <p:nvPr/>
        </p:nvSpPr>
        <p:spPr bwMode="auto">
          <a:xfrm>
            <a:off x="652463" y="260349"/>
            <a:ext cx="3527425" cy="461963"/>
          </a:xfrm>
          <a:prstGeom prst="rect">
            <a:avLst/>
          </a:prstGeom>
          <a:noFill/>
          <a:ln w="9525">
            <a:noFill/>
            <a:miter lim="800000"/>
            <a:headEnd/>
            <a:tailEnd/>
          </a:ln>
        </p:spPr>
        <p:txBody>
          <a:bodyPr>
            <a:spAutoFit/>
          </a:bodyPr>
          <a:lstStyle/>
          <a:p>
            <a:r>
              <a:rPr lang="kk-KZ" sz="2400" b="1" i="1" u="sng" dirty="0" smtClean="0">
                <a:solidFill>
                  <a:srgbClr val="FF0000"/>
                </a:solidFill>
                <a:latin typeface="Times New Roman" pitchFamily="18" charset="0"/>
                <a:cs typeface="Times New Roman" pitchFamily="18" charset="0"/>
              </a:rPr>
              <a:t>Дәрігерлер</a:t>
            </a:r>
            <a:endParaRPr lang="ru-RU" sz="2400" b="1" i="1" u="sng" dirty="0">
              <a:solidFill>
                <a:srgbClr val="FF0000"/>
              </a:solidFill>
              <a:latin typeface="Times New Roman" pitchFamily="18" charset="0"/>
              <a:cs typeface="Times New Roman" pitchFamily="18" charset="0"/>
            </a:endParaRPr>
          </a:p>
        </p:txBody>
      </p:sp>
      <p:sp>
        <p:nvSpPr>
          <p:cNvPr id="64513" name="Rectangle 1"/>
          <p:cNvSpPr>
            <a:spLocks noChangeArrowheads="1"/>
          </p:cNvSpPr>
          <p:nvPr/>
        </p:nvSpPr>
        <p:spPr bwMode="auto">
          <a:xfrm>
            <a:off x="642910" y="2714620"/>
            <a:ext cx="7682447"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 </a:t>
            </a:r>
            <a:r>
              <a:rPr lang="ru-RU" sz="1600" dirty="0" err="1" smtClean="0">
                <a:solidFill>
                  <a:srgbClr val="FF0000"/>
                </a:solidFill>
                <a:latin typeface="Times New Roman" pitchFamily="18" charset="0"/>
                <a:ea typeface="Times New Roman" pitchFamily="18" charset="0"/>
                <a:cs typeface="Times New Roman" pitchFamily="18" charset="0"/>
              </a:rPr>
              <a:t>ж</a:t>
            </a:r>
            <a:r>
              <a:rPr kumimoji="0" lang="ru-RU" sz="1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ас</a:t>
            </a:r>
            <a:r>
              <a:rPr kumimoji="0" lang="kk-KZ"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маманға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 </a:t>
            </a:r>
            <a:r>
              <a:rPr kumimoji="0" lang="ru-RU" sz="1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жолғы</a:t>
            </a:r>
            <a:r>
              <a:rPr kumimoji="0" lang="ru-RU" sz="1600" b="0" i="0"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 көтерме ақы </a:t>
            </a:r>
            <a:r>
              <a:rPr kumimoji="0" lang="ru-RU" sz="16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lang="ru-RU" sz="1600" dirty="0" err="1" smtClean="0">
                <a:solidFill>
                  <a:srgbClr val="FF0000"/>
                </a:solidFill>
                <a:latin typeface="Times New Roman" pitchFamily="18" charset="0"/>
                <a:ea typeface="Times New Roman" pitchFamily="18" charset="0"/>
                <a:cs typeface="Times New Roman" pitchFamily="18" charset="0"/>
              </a:rPr>
              <a:t>пәтер жалдаудың </a:t>
            </a:r>
            <a:r>
              <a:rPr lang="ru-RU" sz="1600" dirty="0" smtClean="0">
                <a:solidFill>
                  <a:srgbClr val="FF0000"/>
                </a:solidFill>
                <a:latin typeface="Times New Roman" pitchFamily="18" charset="0"/>
                <a:ea typeface="Times New Roman" pitchFamily="18" charset="0"/>
                <a:cs typeface="Times New Roman" pitchFamily="18" charset="0"/>
              </a:rPr>
              <a:t>50% т</a:t>
            </a:r>
            <a:r>
              <a:rPr lang="kk-KZ" sz="1600" dirty="0" smtClean="0">
                <a:solidFill>
                  <a:srgbClr val="FF0000"/>
                </a:solidFill>
                <a:latin typeface="Times New Roman" pitchFamily="18" charset="0"/>
                <a:ea typeface="Times New Roman" pitchFamily="18" charset="0"/>
                <a:cs typeface="Times New Roman" pitchFamily="18" charset="0"/>
              </a:rPr>
              <a:t>өленіп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317,7 </a:t>
            </a:r>
            <a:r>
              <a:rPr kumimoji="0" lang="ru-RU" sz="1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мың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тенге </a:t>
            </a:r>
            <a:r>
              <a:rPr kumimoji="0" lang="ru-RU" sz="1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бөлінді</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566876844"/>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9236" name="Group 148"/>
          <p:cNvGraphicFramePr>
            <a:graphicFrameLocks noGrp="1"/>
          </p:cNvGraphicFramePr>
          <p:nvPr>
            <p:ph/>
            <p:extLst>
              <p:ext uri="{D42A27DB-BD31-4B8C-83A1-F6EECF244321}">
                <p14:modId xmlns:p14="http://schemas.microsoft.com/office/powerpoint/2010/main" xmlns="" val="3465795636"/>
              </p:ext>
            </p:extLst>
          </p:nvPr>
        </p:nvGraphicFramePr>
        <p:xfrm>
          <a:off x="285720" y="1357298"/>
          <a:ext cx="8606193" cy="2419684"/>
        </p:xfrm>
        <a:graphic>
          <a:graphicData uri="http://schemas.openxmlformats.org/drawingml/2006/table">
            <a:tbl>
              <a:tblPr>
                <a:tableStyleId>{35758FB7-9AC5-4552-8A53-C91805E547FA}</a:tableStyleId>
              </a:tblPr>
              <a:tblGrid>
                <a:gridCol w="1319661"/>
                <a:gridCol w="1202845"/>
                <a:gridCol w="1358683"/>
                <a:gridCol w="1181243"/>
                <a:gridCol w="1349991"/>
                <a:gridCol w="1181243"/>
                <a:gridCol w="1012527"/>
              </a:tblGrid>
              <a:tr h="1483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Жылдар</a:t>
                      </a: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Дәрігерлер саны</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Квалификациялық дәрежесі барлары</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Пайызы</a:t>
                      </a: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en-US" sz="160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u="none" strike="noStrike" cap="none" normalizeH="0" baseline="0" dirty="0" smtClean="0">
                          <a:ln>
                            <a:noFill/>
                          </a:ln>
                          <a:solidFill>
                            <a:srgbClr val="FF0000"/>
                          </a:solidFill>
                          <a:effectLst/>
                          <a:latin typeface="Times New Roman" pitchFamily="18" charset="0"/>
                          <a:cs typeface="Times New Roman" pitchFamily="18" charset="0"/>
                        </a:rPr>
                        <a:t>(%)</a:t>
                      </a:r>
                      <a:endParaRPr kumimoji="0" lang="ru-RU" sz="160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Жоғары дәрежелі</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Бірінші</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Екінші</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r h="3573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2016ж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66</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19</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28,7 %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9 -47,3%</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8 – 42,1</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cs typeface="Times New Roman" pitchFamily="18" charset="0"/>
                        </a:rPr>
                        <a:t>2 – 10,5%</a:t>
                      </a:r>
                      <a:endParaRPr kumimoji="0" lang="ru-RU" sz="16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cs typeface="Times New Roman" pitchFamily="18" charset="0"/>
                      </a:endParaRPr>
                    </a:p>
                  </a:txBody>
                  <a:tcPr horzOverflow="overflow"/>
                </a:tc>
              </a:tr>
              <a:tr h="3573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2017ж </a:t>
                      </a:r>
                      <a:r>
                        <a:rPr kumimoji="0" lang="en-US" sz="1600"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69</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22</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31,8%</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8 – 36%</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9 -40</a:t>
                      </a: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cs typeface="Times New Roman" pitchFamily="18" charset="0"/>
                        </a:rPr>
                        <a:t>5 – 22%</a:t>
                      </a:r>
                      <a:endParaRPr kumimoji="0" lang="ru-RU" sz="16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cs typeface="Times New Roman" pitchFamily="18" charset="0"/>
                      </a:endParaRPr>
                    </a:p>
                  </a:txBody>
                  <a:tcPr horzOverflow="overflow"/>
                </a:tc>
              </a:tr>
            </a:tbl>
          </a:graphicData>
        </a:graphic>
      </p:graphicFrame>
      <p:sp>
        <p:nvSpPr>
          <p:cNvPr id="23601" name="Text Box 142"/>
          <p:cNvSpPr txBox="1">
            <a:spLocks noChangeArrowheads="1"/>
          </p:cNvSpPr>
          <p:nvPr/>
        </p:nvSpPr>
        <p:spPr bwMode="auto">
          <a:xfrm>
            <a:off x="250824" y="188913"/>
            <a:ext cx="8607455" cy="461962"/>
          </a:xfrm>
          <a:prstGeom prst="rect">
            <a:avLst/>
          </a:prstGeom>
          <a:noFill/>
          <a:ln w="9525">
            <a:noFill/>
            <a:miter lim="800000"/>
            <a:headEnd/>
            <a:tailEnd/>
          </a:ln>
        </p:spPr>
        <p:txBody>
          <a:bodyPr wrap="square">
            <a:spAutoFit/>
          </a:bodyPr>
          <a:lstStyle/>
          <a:p>
            <a:pPr algn="ctr"/>
            <a:r>
              <a:rPr lang="kk-KZ" sz="2400" b="1" i="1" u="sng" dirty="0" smtClean="0">
                <a:solidFill>
                  <a:srgbClr val="FF0000"/>
                </a:solidFill>
                <a:latin typeface="Times New Roman" pitchFamily="18" charset="0"/>
              </a:rPr>
              <a:t>Жалпы сапалық көрсеткіш</a:t>
            </a:r>
            <a:endParaRPr lang="ru-RU" sz="2400" b="1" i="1" u="sng" dirty="0">
              <a:solidFill>
                <a:srgbClr val="FF0000"/>
              </a:solidFill>
              <a:latin typeface="Times New Roman" pitchFamily="18" charset="0"/>
            </a:endParaRPr>
          </a:p>
        </p:txBody>
      </p:sp>
      <p:graphicFrame>
        <p:nvGraphicFramePr>
          <p:cNvPr id="71" name="Таблица 70"/>
          <p:cNvGraphicFramePr>
            <a:graphicFrameLocks noGrp="1"/>
          </p:cNvGraphicFramePr>
          <p:nvPr>
            <p:extLst>
              <p:ext uri="{D42A27DB-BD31-4B8C-83A1-F6EECF244321}">
                <p14:modId xmlns:p14="http://schemas.microsoft.com/office/powerpoint/2010/main" xmlns="" val="3682578133"/>
              </p:ext>
            </p:extLst>
          </p:nvPr>
        </p:nvGraphicFramePr>
        <p:xfrm>
          <a:off x="285720" y="4429132"/>
          <a:ext cx="8606760" cy="2177483"/>
        </p:xfrm>
        <a:graphic>
          <a:graphicData uri="http://schemas.openxmlformats.org/drawingml/2006/table">
            <a:tbl>
              <a:tblPr>
                <a:tableStyleId>{35758FB7-9AC5-4552-8A53-C91805E547FA}</a:tableStyleId>
              </a:tblPr>
              <a:tblGrid>
                <a:gridCol w="1219433"/>
                <a:gridCol w="1142309"/>
                <a:gridCol w="1480942"/>
                <a:gridCol w="1161450"/>
                <a:gridCol w="1401512"/>
                <a:gridCol w="1154394"/>
                <a:gridCol w="1046720"/>
              </a:tblGrid>
              <a:tr h="129807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Жылдар</a:t>
                      </a: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ОБҚ саны</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Квалификациялық дәрежесі барлары</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Пайызы</a:t>
                      </a:r>
                      <a:endParaRPr kumimoji="0" lang="en-US" sz="160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kumimoji="0" lang="en-US" sz="1600" u="none" strike="noStrike" cap="none" normalizeH="0" baseline="0" dirty="0" smtClean="0">
                          <a:ln>
                            <a:noFill/>
                          </a:ln>
                          <a:solidFill>
                            <a:srgbClr val="FF0000"/>
                          </a:solidFill>
                          <a:effectLst/>
                          <a:latin typeface="Times New Roman" pitchFamily="18" charset="0"/>
                          <a:cs typeface="Times New Roman" pitchFamily="18" charset="0"/>
                        </a:rPr>
                        <a:t>(%)</a:t>
                      </a:r>
                      <a:endParaRPr kumimoji="0" lang="ru-RU" sz="160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Жоғары дәрежелі</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Бірінші</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Екінші</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r h="4397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2016ж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     172</a:t>
                      </a:r>
                      <a:endParaRPr kumimoji="0" lang="ru-RU"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46</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26,7%</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32 – 69,5%</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9 – 19,5%</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5 – 10,8%</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r h="4397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2017ж  </a:t>
                      </a:r>
                      <a:endParaRPr kumimoji="0" lang="ru-RU"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191</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b="0" i="0" u="none" strike="noStrike" cap="none" normalizeH="0" baseline="0" dirty="0" smtClean="0">
                          <a:ln>
                            <a:noFill/>
                          </a:ln>
                          <a:solidFill>
                            <a:srgbClr val="FF0000"/>
                          </a:solidFill>
                          <a:effectLst/>
                          <a:latin typeface="Times New Roman" pitchFamily="18" charset="0"/>
                          <a:cs typeface="Times New Roman" pitchFamily="18" charset="0"/>
                        </a:rPr>
                        <a:t>51</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26,7%</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36 – 70,5%</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10 – 19,6%</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5 – 9,8%</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bl>
          </a:graphicData>
        </a:graphic>
      </p:graphicFrame>
      <p:sp>
        <p:nvSpPr>
          <p:cNvPr id="23649" name="Text Box 79"/>
          <p:cNvSpPr txBox="1">
            <a:spLocks noChangeArrowheads="1"/>
          </p:cNvSpPr>
          <p:nvPr/>
        </p:nvSpPr>
        <p:spPr bwMode="auto">
          <a:xfrm>
            <a:off x="0" y="3857628"/>
            <a:ext cx="8893175" cy="461962"/>
          </a:xfrm>
          <a:prstGeom prst="rect">
            <a:avLst/>
          </a:prstGeom>
          <a:noFill/>
          <a:ln w="9525">
            <a:noFill/>
            <a:miter lim="800000"/>
            <a:headEnd/>
            <a:tailEnd/>
          </a:ln>
        </p:spPr>
        <p:txBody>
          <a:bodyPr>
            <a:spAutoFit/>
          </a:bodyPr>
          <a:lstStyle/>
          <a:p>
            <a:r>
              <a:rPr lang="kk-KZ" sz="2400" b="1" dirty="0">
                <a:latin typeface="Times New Roman" pitchFamily="18" charset="0"/>
              </a:rPr>
              <a:t>  </a:t>
            </a:r>
            <a:r>
              <a:rPr lang="kk-KZ" sz="2400" b="1" i="1" u="sng" dirty="0">
                <a:solidFill>
                  <a:srgbClr val="FF0000"/>
                </a:solidFill>
                <a:latin typeface="Times New Roman" pitchFamily="18" charset="0"/>
              </a:rPr>
              <a:t>Орта буын </a:t>
            </a:r>
            <a:r>
              <a:rPr lang="kk-KZ" sz="2400" b="1" i="1" u="sng" dirty="0" smtClean="0">
                <a:solidFill>
                  <a:srgbClr val="FF0000"/>
                </a:solidFill>
                <a:latin typeface="Times New Roman" pitchFamily="18" charset="0"/>
              </a:rPr>
              <a:t>қызметкерлері</a:t>
            </a:r>
            <a:endParaRPr lang="ru-RU" sz="2400" b="1" i="1" u="sng" dirty="0">
              <a:solidFill>
                <a:srgbClr val="FF0000"/>
              </a:solidFill>
              <a:latin typeface="Times New Roman" pitchFamily="18" charset="0"/>
            </a:endParaRPr>
          </a:p>
        </p:txBody>
      </p:sp>
      <p:sp>
        <p:nvSpPr>
          <p:cNvPr id="6" name="Прямоугольник 5"/>
          <p:cNvSpPr/>
          <p:nvPr/>
        </p:nvSpPr>
        <p:spPr>
          <a:xfrm>
            <a:off x="357158" y="857232"/>
            <a:ext cx="2786082" cy="461665"/>
          </a:xfrm>
          <a:prstGeom prst="rect">
            <a:avLst/>
          </a:prstGeom>
        </p:spPr>
        <p:txBody>
          <a:bodyPr wrap="square">
            <a:spAutoFit/>
          </a:bodyPr>
          <a:lstStyle/>
          <a:p>
            <a:r>
              <a:rPr lang="kk-KZ" sz="2400" b="1" i="1" u="sng" dirty="0" smtClean="0">
                <a:solidFill>
                  <a:srgbClr val="FF0000"/>
                </a:solidFill>
                <a:latin typeface="Times New Roman" pitchFamily="18" charset="0"/>
              </a:rPr>
              <a:t>Дәрігерлер</a:t>
            </a:r>
            <a:endParaRPr lang="ru-RU" sz="2400" dirty="0"/>
          </a:p>
        </p:txBody>
      </p:sp>
    </p:spTree>
    <p:extLst>
      <p:ext uri="{BB962C8B-B14F-4D97-AF65-F5344CB8AC3E}">
        <p14:creationId xmlns:p14="http://schemas.microsoft.com/office/powerpoint/2010/main" xmlns="" val="770713049"/>
      </p:ext>
    </p:extLst>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9236" name="Group 148"/>
          <p:cNvGraphicFramePr>
            <a:graphicFrameLocks noGrp="1"/>
          </p:cNvGraphicFramePr>
          <p:nvPr>
            <p:ph/>
            <p:extLst>
              <p:ext uri="{D42A27DB-BD31-4B8C-83A1-F6EECF244321}">
                <p14:modId xmlns:p14="http://schemas.microsoft.com/office/powerpoint/2010/main" xmlns="" val="3465795636"/>
              </p:ext>
            </p:extLst>
          </p:nvPr>
        </p:nvGraphicFramePr>
        <p:xfrm>
          <a:off x="285720" y="1285860"/>
          <a:ext cx="8606193" cy="2419684"/>
        </p:xfrm>
        <a:graphic>
          <a:graphicData uri="http://schemas.openxmlformats.org/drawingml/2006/table">
            <a:tbl>
              <a:tblPr>
                <a:tableStyleId>{35758FB7-9AC5-4552-8A53-C91805E547FA}</a:tableStyleId>
              </a:tblPr>
              <a:tblGrid>
                <a:gridCol w="1319661"/>
                <a:gridCol w="1202845"/>
                <a:gridCol w="1358683"/>
                <a:gridCol w="1181243"/>
                <a:gridCol w="1349991"/>
                <a:gridCol w="1181243"/>
                <a:gridCol w="1012527"/>
              </a:tblGrid>
              <a:tr h="1483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Жылдар</a:t>
                      </a: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Дәрігерлер саны</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Квалификациялық дәрежесі барлары</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Пайызы</a:t>
                      </a: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en-US" sz="160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u="none" strike="noStrike" cap="none" normalizeH="0" baseline="0" dirty="0" smtClean="0">
                          <a:ln>
                            <a:noFill/>
                          </a:ln>
                          <a:solidFill>
                            <a:srgbClr val="FF0000"/>
                          </a:solidFill>
                          <a:effectLst/>
                          <a:latin typeface="Times New Roman" pitchFamily="18" charset="0"/>
                          <a:cs typeface="Times New Roman" pitchFamily="18" charset="0"/>
                        </a:rPr>
                        <a:t>(%)</a:t>
                      </a:r>
                      <a:endParaRPr kumimoji="0" lang="ru-RU" sz="160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Жоғары дәрежелі</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Бірінші</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Екінші</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r h="3573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2016ж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sz="1600" dirty="0" smtClean="0">
                          <a:solidFill>
                            <a:srgbClr val="FF0000"/>
                          </a:solidFill>
                          <a:latin typeface="Times New Roman" pitchFamily="18" charset="0"/>
                          <a:cs typeface="Times New Roman" pitchFamily="18" charset="0"/>
                        </a:rPr>
                        <a:t>47</a:t>
                      </a:r>
                      <a:endParaRPr lang="ru-RU" sz="1600" dirty="0">
                        <a:solidFill>
                          <a:srgbClr val="FF0000"/>
                        </a:solidFill>
                        <a:latin typeface="Times New Roman" pitchFamily="18" charset="0"/>
                        <a:cs typeface="Times New Roman" pitchFamily="18" charset="0"/>
                      </a:endParaRPr>
                    </a:p>
                  </a:txBody>
                  <a:tcPr horzOverflow="overflow"/>
                </a:tc>
                <a:tc>
                  <a:txBody>
                    <a:bodyPr/>
                    <a:lstStyle/>
                    <a:p>
                      <a:pPr algn="ctr"/>
                      <a:r>
                        <a:rPr lang="ru-RU" sz="1600" dirty="0" smtClean="0">
                          <a:solidFill>
                            <a:srgbClr val="FF0000"/>
                          </a:solidFill>
                          <a:latin typeface="Times New Roman" pitchFamily="18" charset="0"/>
                          <a:cs typeface="Times New Roman" pitchFamily="18" charset="0"/>
                        </a:rPr>
                        <a:t>20</a:t>
                      </a:r>
                      <a:endParaRPr lang="ru-RU" sz="1600" dirty="0">
                        <a:solidFill>
                          <a:srgbClr val="FF0000"/>
                        </a:solidFill>
                        <a:latin typeface="Times New Roman" pitchFamily="18" charset="0"/>
                        <a:cs typeface="Times New Roman" pitchFamily="18" charset="0"/>
                      </a:endParaRPr>
                    </a:p>
                  </a:txBody>
                  <a:tcPr horzOverflow="overflow"/>
                </a:tc>
                <a:tc>
                  <a:txBody>
                    <a:bodyPr/>
                    <a:lstStyle/>
                    <a:p>
                      <a:pPr algn="ctr"/>
                      <a:r>
                        <a:rPr lang="ru-RU" sz="1600" dirty="0" smtClean="0">
                          <a:solidFill>
                            <a:srgbClr val="FF0000"/>
                          </a:solidFill>
                          <a:latin typeface="Times New Roman" pitchFamily="18" charset="0"/>
                          <a:cs typeface="Times New Roman" pitchFamily="18" charset="0"/>
                        </a:rPr>
                        <a:t>42,5%</a:t>
                      </a:r>
                      <a:endParaRPr lang="ru-RU" sz="1600" dirty="0">
                        <a:solidFill>
                          <a:srgbClr val="FF0000"/>
                        </a:solidFill>
                        <a:latin typeface="Times New Roman" pitchFamily="18" charset="0"/>
                        <a:cs typeface="Times New Roman" pitchFamily="18" charset="0"/>
                      </a:endParaRPr>
                    </a:p>
                  </a:txBody>
                  <a:tcPr horzOverflow="overflow"/>
                </a:tc>
                <a:tc>
                  <a:txBody>
                    <a:bodyPr/>
                    <a:lstStyle/>
                    <a:p>
                      <a:pPr algn="ctr"/>
                      <a:r>
                        <a:rPr lang="ru-RU" sz="1600" dirty="0" smtClean="0">
                          <a:solidFill>
                            <a:srgbClr val="FF0000"/>
                          </a:solidFill>
                          <a:latin typeface="Times New Roman" pitchFamily="18" charset="0"/>
                          <a:cs typeface="Times New Roman" pitchFamily="18" charset="0"/>
                        </a:rPr>
                        <a:t>9 – 45%</a:t>
                      </a:r>
                      <a:endParaRPr lang="ru-RU" sz="1600" dirty="0">
                        <a:solidFill>
                          <a:srgbClr val="FF0000"/>
                        </a:solidFill>
                        <a:latin typeface="Times New Roman" pitchFamily="18" charset="0"/>
                        <a:cs typeface="Times New Roman" pitchFamily="18" charset="0"/>
                      </a:endParaRPr>
                    </a:p>
                  </a:txBody>
                  <a:tcPr horzOverflow="overflow"/>
                </a:tc>
                <a:tc>
                  <a:txBody>
                    <a:bodyPr/>
                    <a:lstStyle/>
                    <a:p>
                      <a:pPr algn="ctr"/>
                      <a:r>
                        <a:rPr lang="ru-RU" sz="1600" dirty="0" smtClean="0">
                          <a:solidFill>
                            <a:srgbClr val="FF0000"/>
                          </a:solidFill>
                          <a:latin typeface="Times New Roman" pitchFamily="18" charset="0"/>
                          <a:cs typeface="Times New Roman" pitchFamily="18" charset="0"/>
                        </a:rPr>
                        <a:t>8 – 40%</a:t>
                      </a:r>
                      <a:endParaRPr lang="ru-RU" sz="1600" dirty="0">
                        <a:solidFill>
                          <a:srgbClr val="FF0000"/>
                        </a:solidFill>
                        <a:latin typeface="Times New Roman" pitchFamily="18" charset="0"/>
                        <a:cs typeface="Times New Roman" pitchFamily="18" charset="0"/>
                      </a:endParaRPr>
                    </a:p>
                  </a:txBody>
                  <a:tcPr horzOverflow="overflow"/>
                </a:tc>
                <a:tc>
                  <a:txBody>
                    <a:bodyPr/>
                    <a:lstStyle/>
                    <a:p>
                      <a:pPr algn="ctr"/>
                      <a:r>
                        <a:rPr lang="ru-RU" sz="1600" dirty="0" smtClean="0">
                          <a:solidFill>
                            <a:srgbClr val="FF0000"/>
                          </a:solidFill>
                          <a:latin typeface="Times New Roman" pitchFamily="18" charset="0"/>
                          <a:cs typeface="Times New Roman" pitchFamily="18" charset="0"/>
                        </a:rPr>
                        <a:t>3 – 15%</a:t>
                      </a:r>
                      <a:endParaRPr lang="ru-RU" sz="1600" dirty="0">
                        <a:solidFill>
                          <a:srgbClr val="FF0000"/>
                        </a:solidFill>
                        <a:latin typeface="Times New Roman" pitchFamily="18" charset="0"/>
                        <a:cs typeface="Times New Roman" pitchFamily="18" charset="0"/>
                      </a:endParaRPr>
                    </a:p>
                  </a:txBody>
                  <a:tcPr horzOverflow="overflow"/>
                </a:tc>
              </a:tr>
              <a:tr h="3573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2017ж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kk-KZ" sz="1600" dirty="0" smtClean="0">
                          <a:solidFill>
                            <a:srgbClr val="FF0000"/>
                          </a:solidFill>
                          <a:latin typeface="Times New Roman" pitchFamily="18" charset="0"/>
                          <a:cs typeface="Times New Roman" pitchFamily="18" charset="0"/>
                        </a:rPr>
                        <a:t>59</a:t>
                      </a:r>
                      <a:endParaRPr lang="ru-RU" sz="1600" dirty="0">
                        <a:solidFill>
                          <a:srgbClr val="FF0000"/>
                        </a:solidFill>
                        <a:latin typeface="Times New Roman" pitchFamily="18" charset="0"/>
                        <a:cs typeface="Times New Roman" pitchFamily="18" charset="0"/>
                      </a:endParaRPr>
                    </a:p>
                  </a:txBody>
                  <a:tcPr horzOverflow="overflow"/>
                </a:tc>
                <a:tc>
                  <a:txBody>
                    <a:bodyPr/>
                    <a:lstStyle/>
                    <a:p>
                      <a:pPr algn="ctr"/>
                      <a:r>
                        <a:rPr lang="ru-RU" sz="1600" dirty="0" smtClean="0">
                          <a:solidFill>
                            <a:srgbClr val="FF0000"/>
                          </a:solidFill>
                          <a:latin typeface="Times New Roman" pitchFamily="18" charset="0"/>
                          <a:cs typeface="Times New Roman" pitchFamily="18" charset="0"/>
                        </a:rPr>
                        <a:t>22</a:t>
                      </a:r>
                      <a:endParaRPr lang="ru-RU" sz="1600" dirty="0">
                        <a:solidFill>
                          <a:srgbClr val="FF0000"/>
                        </a:solidFill>
                        <a:latin typeface="Times New Roman" pitchFamily="18" charset="0"/>
                        <a:cs typeface="Times New Roman" pitchFamily="18" charset="0"/>
                      </a:endParaRPr>
                    </a:p>
                  </a:txBody>
                  <a:tcPr horzOverflow="overflow"/>
                </a:tc>
                <a:tc>
                  <a:txBody>
                    <a:bodyPr/>
                    <a:lstStyle/>
                    <a:p>
                      <a:pPr algn="ctr"/>
                      <a:r>
                        <a:rPr lang="ru-RU" sz="1600" dirty="0" smtClean="0">
                          <a:solidFill>
                            <a:srgbClr val="FF0000"/>
                          </a:solidFill>
                          <a:latin typeface="Times New Roman" pitchFamily="18" charset="0"/>
                          <a:cs typeface="Times New Roman" pitchFamily="18" charset="0"/>
                        </a:rPr>
                        <a:t>37,2%</a:t>
                      </a:r>
                      <a:endParaRPr lang="ru-RU" sz="1600" dirty="0">
                        <a:solidFill>
                          <a:srgbClr val="FF0000"/>
                        </a:solidFill>
                        <a:latin typeface="Times New Roman" pitchFamily="18" charset="0"/>
                        <a:cs typeface="Times New Roman" pitchFamily="18" charset="0"/>
                      </a:endParaRPr>
                    </a:p>
                  </a:txBody>
                  <a:tcPr horzOverflow="overflow"/>
                </a:tc>
                <a:tc>
                  <a:txBody>
                    <a:bodyPr/>
                    <a:lstStyle/>
                    <a:p>
                      <a:pPr algn="ctr"/>
                      <a:r>
                        <a:rPr lang="ru-RU" sz="1600" dirty="0" smtClean="0">
                          <a:solidFill>
                            <a:srgbClr val="FF0000"/>
                          </a:solidFill>
                          <a:latin typeface="Times New Roman" pitchFamily="18" charset="0"/>
                          <a:cs typeface="Times New Roman" pitchFamily="18" charset="0"/>
                        </a:rPr>
                        <a:t>8 – 36,3%</a:t>
                      </a:r>
                      <a:endParaRPr lang="ru-RU" sz="1600" dirty="0">
                        <a:solidFill>
                          <a:srgbClr val="FF0000"/>
                        </a:solidFill>
                        <a:latin typeface="Times New Roman" pitchFamily="18" charset="0"/>
                        <a:cs typeface="Times New Roman" pitchFamily="18" charset="0"/>
                      </a:endParaRPr>
                    </a:p>
                  </a:txBody>
                  <a:tcPr horzOverflow="overflow"/>
                </a:tc>
                <a:tc>
                  <a:txBody>
                    <a:bodyPr/>
                    <a:lstStyle/>
                    <a:p>
                      <a:pPr algn="ctr"/>
                      <a:r>
                        <a:rPr lang="ru-RU" sz="1600" dirty="0" smtClean="0">
                          <a:solidFill>
                            <a:srgbClr val="FF0000"/>
                          </a:solidFill>
                          <a:latin typeface="Times New Roman" pitchFamily="18" charset="0"/>
                          <a:cs typeface="Times New Roman" pitchFamily="18" charset="0"/>
                        </a:rPr>
                        <a:t>9 – 40,9</a:t>
                      </a:r>
                      <a:endParaRPr lang="ru-RU" sz="1600" dirty="0">
                        <a:solidFill>
                          <a:srgbClr val="FF0000"/>
                        </a:solidFill>
                        <a:latin typeface="Times New Roman" pitchFamily="18" charset="0"/>
                        <a:cs typeface="Times New Roman" pitchFamily="18" charset="0"/>
                      </a:endParaRPr>
                    </a:p>
                  </a:txBody>
                  <a:tcPr horzOverflow="overflow"/>
                </a:tc>
                <a:tc>
                  <a:txBody>
                    <a:bodyPr/>
                    <a:lstStyle/>
                    <a:p>
                      <a:pPr algn="ctr"/>
                      <a:r>
                        <a:rPr lang="ru-RU" sz="1600" dirty="0" smtClean="0">
                          <a:solidFill>
                            <a:srgbClr val="FF0000"/>
                          </a:solidFill>
                          <a:latin typeface="Times New Roman" pitchFamily="18" charset="0"/>
                          <a:cs typeface="Times New Roman" pitchFamily="18" charset="0"/>
                        </a:rPr>
                        <a:t>5 – 22,7%</a:t>
                      </a:r>
                      <a:endParaRPr lang="ru-RU" sz="1600" dirty="0">
                        <a:solidFill>
                          <a:srgbClr val="FF0000"/>
                        </a:solidFill>
                        <a:latin typeface="Times New Roman" pitchFamily="18" charset="0"/>
                        <a:cs typeface="Times New Roman" pitchFamily="18" charset="0"/>
                      </a:endParaRPr>
                    </a:p>
                  </a:txBody>
                  <a:tcPr horzOverflow="overflow"/>
                </a:tc>
              </a:tr>
            </a:tbl>
          </a:graphicData>
        </a:graphic>
      </p:graphicFrame>
      <p:sp>
        <p:nvSpPr>
          <p:cNvPr id="23601" name="Text Box 142"/>
          <p:cNvSpPr txBox="1">
            <a:spLocks noChangeArrowheads="1"/>
          </p:cNvSpPr>
          <p:nvPr/>
        </p:nvSpPr>
        <p:spPr bwMode="auto">
          <a:xfrm>
            <a:off x="250824" y="188913"/>
            <a:ext cx="8321703" cy="461962"/>
          </a:xfrm>
          <a:prstGeom prst="rect">
            <a:avLst/>
          </a:prstGeom>
          <a:noFill/>
          <a:ln w="9525">
            <a:noFill/>
            <a:miter lim="800000"/>
            <a:headEnd/>
            <a:tailEnd/>
          </a:ln>
        </p:spPr>
        <p:txBody>
          <a:bodyPr wrap="square">
            <a:spAutoFit/>
          </a:bodyPr>
          <a:lstStyle/>
          <a:p>
            <a:pPr algn="ctr"/>
            <a:r>
              <a:rPr lang="kk-KZ" sz="2400" b="1" i="1" u="sng" dirty="0" smtClean="0">
                <a:solidFill>
                  <a:srgbClr val="FF0000"/>
                </a:solidFill>
                <a:latin typeface="Times New Roman" pitchFamily="18" charset="0"/>
              </a:rPr>
              <a:t>5 жылдан жоғары еңбек өтілі бар қызметкерлер</a:t>
            </a:r>
            <a:endParaRPr lang="ru-RU" sz="2400" b="1" i="1" u="sng" dirty="0">
              <a:solidFill>
                <a:srgbClr val="FF0000"/>
              </a:solidFill>
              <a:latin typeface="Times New Roman" pitchFamily="18" charset="0"/>
            </a:endParaRPr>
          </a:p>
        </p:txBody>
      </p:sp>
      <p:graphicFrame>
        <p:nvGraphicFramePr>
          <p:cNvPr id="71" name="Таблица 70"/>
          <p:cNvGraphicFramePr>
            <a:graphicFrameLocks noGrp="1"/>
          </p:cNvGraphicFramePr>
          <p:nvPr>
            <p:extLst>
              <p:ext uri="{D42A27DB-BD31-4B8C-83A1-F6EECF244321}">
                <p14:modId xmlns:p14="http://schemas.microsoft.com/office/powerpoint/2010/main" xmlns="" val="3682578133"/>
              </p:ext>
            </p:extLst>
          </p:nvPr>
        </p:nvGraphicFramePr>
        <p:xfrm>
          <a:off x="214282" y="4429132"/>
          <a:ext cx="8606759" cy="2177483"/>
        </p:xfrm>
        <a:graphic>
          <a:graphicData uri="http://schemas.openxmlformats.org/drawingml/2006/table">
            <a:tbl>
              <a:tblPr>
                <a:tableStyleId>{35758FB7-9AC5-4552-8A53-C91805E547FA}</a:tableStyleId>
              </a:tblPr>
              <a:tblGrid>
                <a:gridCol w="1219433"/>
                <a:gridCol w="1142309"/>
                <a:gridCol w="1480942"/>
                <a:gridCol w="1161451"/>
                <a:gridCol w="1401511"/>
                <a:gridCol w="1154393"/>
                <a:gridCol w="1046720"/>
              </a:tblGrid>
              <a:tr h="129807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Жылдар</a:t>
                      </a: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ОБҚ саны</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Квалификациялық дәрежесі барлары</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Пайызы</a:t>
                      </a:r>
                      <a:endParaRPr kumimoji="0" lang="en-US" sz="160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kumimoji="0" lang="en-US" sz="1600" u="none" strike="noStrike" cap="none" normalizeH="0" baseline="0" dirty="0" smtClean="0">
                          <a:ln>
                            <a:noFill/>
                          </a:ln>
                          <a:solidFill>
                            <a:srgbClr val="FF0000"/>
                          </a:solidFill>
                          <a:effectLst/>
                          <a:latin typeface="Times New Roman" pitchFamily="18" charset="0"/>
                          <a:cs typeface="Times New Roman" pitchFamily="18" charset="0"/>
                        </a:rPr>
                        <a:t>(%)</a:t>
                      </a:r>
                      <a:endParaRPr kumimoji="0" lang="ru-RU" sz="160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Жоғары дәрежелі</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Бірінші</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Екінші</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r h="4397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2016ж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126</a:t>
                      </a:r>
                      <a:endParaRPr lang="ru-RU" dirty="0">
                        <a:solidFill>
                          <a:srgbClr val="FF0000"/>
                        </a:solidFill>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46</a:t>
                      </a:r>
                      <a:endParaRPr lang="ru-RU" dirty="0">
                        <a:solidFill>
                          <a:srgbClr val="FF0000"/>
                        </a:solidFill>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36,5%</a:t>
                      </a:r>
                      <a:endParaRPr lang="ru-RU" dirty="0">
                        <a:solidFill>
                          <a:srgbClr val="FF0000"/>
                        </a:solidFill>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31 – 67,3</a:t>
                      </a:r>
                      <a:endParaRPr lang="ru-RU" dirty="0">
                        <a:solidFill>
                          <a:srgbClr val="FF0000"/>
                        </a:solidFill>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9 – 19,5%</a:t>
                      </a:r>
                      <a:endParaRPr lang="ru-RU" dirty="0">
                        <a:solidFill>
                          <a:srgbClr val="FF0000"/>
                        </a:solidFill>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6 – 13%</a:t>
                      </a:r>
                      <a:endParaRPr lang="ru-RU" dirty="0">
                        <a:solidFill>
                          <a:srgbClr val="FF0000"/>
                        </a:solidFill>
                        <a:latin typeface="Times New Roman" pitchFamily="18" charset="0"/>
                        <a:cs typeface="Times New Roman" pitchFamily="18" charset="0"/>
                      </a:endParaRPr>
                    </a:p>
                  </a:txBody>
                  <a:tcPr horzOverflow="overflow"/>
                </a:tc>
              </a:tr>
              <a:tr h="4397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2017ж  </a:t>
                      </a:r>
                      <a:endParaRPr kumimoji="0" lang="ru-RU"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137</a:t>
                      </a:r>
                      <a:endParaRPr lang="ru-RU" dirty="0">
                        <a:solidFill>
                          <a:srgbClr val="FF0000"/>
                        </a:solidFill>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51</a:t>
                      </a:r>
                      <a:endParaRPr lang="ru-RU" dirty="0">
                        <a:solidFill>
                          <a:srgbClr val="FF0000"/>
                        </a:solidFill>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37,2%</a:t>
                      </a:r>
                      <a:endParaRPr lang="ru-RU" dirty="0">
                        <a:solidFill>
                          <a:srgbClr val="FF0000"/>
                        </a:solidFill>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36 – 70,5%</a:t>
                      </a:r>
                      <a:endParaRPr lang="ru-RU" dirty="0">
                        <a:solidFill>
                          <a:srgbClr val="FF0000"/>
                        </a:solidFill>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10 – 19,6</a:t>
                      </a:r>
                      <a:endParaRPr lang="ru-RU" dirty="0">
                        <a:solidFill>
                          <a:srgbClr val="FF0000"/>
                        </a:solidFill>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5 – 9,8%</a:t>
                      </a:r>
                      <a:endParaRPr lang="ru-RU" dirty="0">
                        <a:solidFill>
                          <a:srgbClr val="FF0000"/>
                        </a:solidFill>
                        <a:latin typeface="Times New Roman" pitchFamily="18" charset="0"/>
                        <a:cs typeface="Times New Roman" pitchFamily="18" charset="0"/>
                      </a:endParaRPr>
                    </a:p>
                  </a:txBody>
                  <a:tcPr horzOverflow="overflow"/>
                </a:tc>
              </a:tr>
            </a:tbl>
          </a:graphicData>
        </a:graphic>
      </p:graphicFrame>
      <p:sp>
        <p:nvSpPr>
          <p:cNvPr id="23649" name="Text Box 79"/>
          <p:cNvSpPr txBox="1">
            <a:spLocks noChangeArrowheads="1"/>
          </p:cNvSpPr>
          <p:nvPr/>
        </p:nvSpPr>
        <p:spPr bwMode="auto">
          <a:xfrm>
            <a:off x="0" y="3786190"/>
            <a:ext cx="8893175" cy="461962"/>
          </a:xfrm>
          <a:prstGeom prst="rect">
            <a:avLst/>
          </a:prstGeom>
          <a:noFill/>
          <a:ln w="9525">
            <a:noFill/>
            <a:miter lim="800000"/>
            <a:headEnd/>
            <a:tailEnd/>
          </a:ln>
        </p:spPr>
        <p:txBody>
          <a:bodyPr>
            <a:spAutoFit/>
          </a:bodyPr>
          <a:lstStyle/>
          <a:p>
            <a:r>
              <a:rPr lang="kk-KZ" sz="2400" b="1" dirty="0">
                <a:latin typeface="Times New Roman" pitchFamily="18" charset="0"/>
              </a:rPr>
              <a:t>  </a:t>
            </a:r>
            <a:r>
              <a:rPr lang="kk-KZ" sz="2400" b="1" i="1" u="sng" dirty="0">
                <a:solidFill>
                  <a:srgbClr val="FF0000"/>
                </a:solidFill>
                <a:latin typeface="Times New Roman" pitchFamily="18" charset="0"/>
              </a:rPr>
              <a:t>Орта буын </a:t>
            </a:r>
            <a:r>
              <a:rPr lang="kk-KZ" sz="2400" b="1" i="1" u="sng" dirty="0" smtClean="0">
                <a:solidFill>
                  <a:srgbClr val="FF0000"/>
                </a:solidFill>
                <a:latin typeface="Times New Roman" pitchFamily="18" charset="0"/>
              </a:rPr>
              <a:t>қызметкерлері</a:t>
            </a:r>
            <a:endParaRPr lang="ru-RU" sz="2400" b="1" i="1" u="sng" dirty="0">
              <a:solidFill>
                <a:srgbClr val="FF0000"/>
              </a:solidFill>
              <a:latin typeface="Times New Roman" pitchFamily="18" charset="0"/>
            </a:endParaRPr>
          </a:p>
        </p:txBody>
      </p:sp>
      <p:sp>
        <p:nvSpPr>
          <p:cNvPr id="6" name="Прямоугольник 5"/>
          <p:cNvSpPr/>
          <p:nvPr/>
        </p:nvSpPr>
        <p:spPr>
          <a:xfrm>
            <a:off x="357158" y="785794"/>
            <a:ext cx="1610826" cy="461665"/>
          </a:xfrm>
          <a:prstGeom prst="rect">
            <a:avLst/>
          </a:prstGeom>
        </p:spPr>
        <p:txBody>
          <a:bodyPr wrap="none">
            <a:spAutoFit/>
          </a:bodyPr>
          <a:lstStyle/>
          <a:p>
            <a:r>
              <a:rPr lang="kk-KZ" sz="2400" b="1" i="1" u="sng" dirty="0" smtClean="0">
                <a:solidFill>
                  <a:srgbClr val="FF0000"/>
                </a:solidFill>
                <a:latin typeface="Times New Roman" pitchFamily="18" charset="0"/>
              </a:rPr>
              <a:t>Дәрігерлер</a:t>
            </a:r>
            <a:endParaRPr lang="ru-RU" sz="2400" dirty="0"/>
          </a:p>
        </p:txBody>
      </p:sp>
    </p:spTree>
    <p:extLst>
      <p:ext uri="{BB962C8B-B14F-4D97-AF65-F5344CB8AC3E}">
        <p14:creationId xmlns:p14="http://schemas.microsoft.com/office/powerpoint/2010/main" xmlns="" val="770713049"/>
      </p:ext>
    </p:extLst>
  </p:cSld>
  <p:clrMapOvr>
    <a:masterClrMapping/>
  </p:clrMapOvr>
  <p:transition>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3288" name="Group 104"/>
          <p:cNvGraphicFramePr>
            <a:graphicFrameLocks noGrp="1"/>
          </p:cNvGraphicFramePr>
          <p:nvPr>
            <p:ph sz="half" idx="1"/>
            <p:extLst>
              <p:ext uri="{D42A27DB-BD31-4B8C-83A1-F6EECF244321}">
                <p14:modId xmlns:p14="http://schemas.microsoft.com/office/powerpoint/2010/main" xmlns="" val="3264900102"/>
              </p:ext>
            </p:extLst>
          </p:nvPr>
        </p:nvGraphicFramePr>
        <p:xfrm>
          <a:off x="428596" y="1500174"/>
          <a:ext cx="8001056" cy="1476892"/>
        </p:xfrm>
        <a:graphic>
          <a:graphicData uri="http://schemas.openxmlformats.org/drawingml/2006/table">
            <a:tbl>
              <a:tblPr>
                <a:tableStyleId>{35758FB7-9AC5-4552-8A53-C91805E547FA}</a:tableStyleId>
              </a:tblPr>
              <a:tblGrid>
                <a:gridCol w="1672865"/>
                <a:gridCol w="1314392"/>
                <a:gridCol w="1677117"/>
                <a:gridCol w="2074200"/>
                <a:gridCol w="1262482"/>
              </a:tblGrid>
              <a:tr h="57653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b="1" u="none" strike="noStrike" cap="none" normalizeH="0" baseline="0" dirty="0" smtClean="0">
                          <a:ln>
                            <a:noFill/>
                          </a:ln>
                          <a:solidFill>
                            <a:srgbClr val="FF0000"/>
                          </a:solidFill>
                          <a:effectLst/>
                          <a:latin typeface="Times New Roman" pitchFamily="18" charset="0"/>
                          <a:cs typeface="Times New Roman" pitchFamily="18" charset="0"/>
                        </a:rPr>
                        <a:t>Жылдар</a:t>
                      </a:r>
                      <a:endParaRPr kumimoji="0" lang="ru-RU" sz="14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b="1" u="none" strike="noStrike" cap="none" normalizeH="0" baseline="0" dirty="0" smtClean="0">
                          <a:ln>
                            <a:noFill/>
                          </a:ln>
                          <a:solidFill>
                            <a:srgbClr val="FF0000"/>
                          </a:solidFill>
                          <a:effectLst/>
                          <a:latin typeface="Times New Roman" pitchFamily="18" charset="0"/>
                          <a:cs typeface="Times New Roman" pitchFamily="18" charset="0"/>
                        </a:rPr>
                        <a:t>Жоспар</a:t>
                      </a:r>
                      <a:endParaRPr kumimoji="0" lang="ru-RU" sz="14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b="1" u="none" strike="noStrike" cap="none" normalizeH="0" baseline="0" dirty="0" smtClean="0">
                          <a:ln>
                            <a:noFill/>
                          </a:ln>
                          <a:solidFill>
                            <a:srgbClr val="FF0000"/>
                          </a:solidFill>
                          <a:effectLst/>
                          <a:latin typeface="Times New Roman" pitchFamily="18" charset="0"/>
                          <a:cs typeface="Times New Roman" pitchFamily="18" charset="0"/>
                        </a:rPr>
                        <a:t>Өткендері</a:t>
                      </a:r>
                      <a:endParaRPr kumimoji="0" lang="ru-RU" sz="14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b="1" u="none" strike="noStrike" cap="none" normalizeH="0" baseline="0" dirty="0" smtClean="0">
                          <a:ln>
                            <a:noFill/>
                          </a:ln>
                          <a:solidFill>
                            <a:srgbClr val="FF0000"/>
                          </a:solidFill>
                          <a:effectLst/>
                          <a:latin typeface="Times New Roman" pitchFamily="18" charset="0"/>
                          <a:cs typeface="Times New Roman" pitchFamily="18" charset="0"/>
                        </a:rPr>
                        <a:t>Орындалу пайызы</a:t>
                      </a:r>
                      <a:endParaRPr kumimoji="0" lang="ru-RU" sz="14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b="1" u="none" strike="noStrike" cap="none" normalizeH="0" baseline="0" dirty="0" smtClean="0">
                          <a:ln>
                            <a:noFill/>
                          </a:ln>
                          <a:solidFill>
                            <a:srgbClr val="FF0000"/>
                          </a:solidFill>
                          <a:effectLst/>
                          <a:latin typeface="Times New Roman" pitchFamily="18" charset="0"/>
                          <a:cs typeface="Times New Roman" pitchFamily="18" charset="0"/>
                        </a:rPr>
                        <a:t>Сомасы</a:t>
                      </a:r>
                      <a:endParaRPr kumimoji="0" lang="ru-RU" sz="14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r h="4629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2016ж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u="none" strike="noStrike" cap="none" normalizeH="0" baseline="0" dirty="0" smtClean="0">
                          <a:ln>
                            <a:noFill/>
                          </a:ln>
                          <a:solidFill>
                            <a:srgbClr val="FF0000"/>
                          </a:solidFill>
                          <a:effectLst/>
                          <a:latin typeface="Times New Roman" pitchFamily="18" charset="0"/>
                          <a:cs typeface="Times New Roman" pitchFamily="18" charset="0"/>
                        </a:rPr>
                        <a:t>25</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u="none" strike="noStrike" cap="none" normalizeH="0" baseline="0" dirty="0" smtClean="0">
                          <a:ln>
                            <a:noFill/>
                          </a:ln>
                          <a:solidFill>
                            <a:srgbClr val="FF0000"/>
                          </a:solidFill>
                          <a:effectLst/>
                          <a:latin typeface="Times New Roman" pitchFamily="18" charset="0"/>
                          <a:cs typeface="Times New Roman" pitchFamily="18" charset="0"/>
                        </a:rPr>
                        <a:t>25</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u="none" strike="noStrike" cap="none" normalizeH="0" baseline="0" dirty="0" smtClean="0">
                          <a:ln>
                            <a:noFill/>
                          </a:ln>
                          <a:solidFill>
                            <a:srgbClr val="FF0000"/>
                          </a:solidFill>
                          <a:effectLst/>
                          <a:latin typeface="Times New Roman" pitchFamily="18" charset="0"/>
                          <a:cs typeface="Times New Roman" pitchFamily="18" charset="0"/>
                        </a:rPr>
                        <a:t>100</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u="none" strike="noStrike" cap="none" normalizeH="0" baseline="0" dirty="0" smtClean="0">
                          <a:ln>
                            <a:noFill/>
                          </a:ln>
                          <a:solidFill>
                            <a:srgbClr val="FF0000"/>
                          </a:solidFill>
                          <a:effectLst/>
                          <a:latin typeface="Times New Roman" pitchFamily="18" charset="0"/>
                          <a:cs typeface="Times New Roman" pitchFamily="18" charset="0"/>
                        </a:rPr>
                        <a:t>5 720,9</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r h="43743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2017ж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sz="1400" dirty="0" smtClean="0">
                          <a:solidFill>
                            <a:srgbClr val="FF0000"/>
                          </a:solidFill>
                          <a:latin typeface="Times New Roman" pitchFamily="18" charset="0"/>
                          <a:cs typeface="Times New Roman" pitchFamily="18" charset="0"/>
                        </a:rPr>
                        <a:t>63</a:t>
                      </a:r>
                      <a:endParaRPr lang="ru-RU" sz="1400" dirty="0">
                        <a:solidFill>
                          <a:srgbClr val="FF0000"/>
                        </a:solidFill>
                        <a:latin typeface="Times New Roman" pitchFamily="18" charset="0"/>
                        <a:cs typeface="Times New Roman" pitchFamily="18" charset="0"/>
                      </a:endParaRPr>
                    </a:p>
                  </a:txBody>
                  <a:tcPr horzOverflow="overflow"/>
                </a:tc>
                <a:tc>
                  <a:txBody>
                    <a:bodyPr/>
                    <a:lstStyle/>
                    <a:p>
                      <a:pPr algn="ctr"/>
                      <a:r>
                        <a:rPr lang="ru-RU" sz="1400" dirty="0" smtClean="0">
                          <a:solidFill>
                            <a:srgbClr val="FF0000"/>
                          </a:solidFill>
                          <a:latin typeface="Times New Roman" pitchFamily="18" charset="0"/>
                          <a:cs typeface="Times New Roman" pitchFamily="18" charset="0"/>
                        </a:rPr>
                        <a:t>63</a:t>
                      </a:r>
                      <a:endParaRPr lang="ru-RU" sz="1400" dirty="0">
                        <a:solidFill>
                          <a:srgbClr val="FF0000"/>
                        </a:solidFill>
                        <a:latin typeface="Times New Roman" pitchFamily="18" charset="0"/>
                        <a:cs typeface="Times New Roman" pitchFamily="18" charset="0"/>
                      </a:endParaRPr>
                    </a:p>
                  </a:txBody>
                  <a:tcPr horzOverflow="overflow"/>
                </a:tc>
                <a:tc>
                  <a:txBody>
                    <a:bodyPr/>
                    <a:lstStyle/>
                    <a:p>
                      <a:pPr algn="ctr"/>
                      <a:r>
                        <a:rPr lang="ru-RU" sz="1400" dirty="0" smtClean="0">
                          <a:solidFill>
                            <a:srgbClr val="FF0000"/>
                          </a:solidFill>
                          <a:latin typeface="Times New Roman" pitchFamily="18" charset="0"/>
                          <a:cs typeface="Times New Roman" pitchFamily="18" charset="0"/>
                        </a:rPr>
                        <a:t>100</a:t>
                      </a:r>
                      <a:endParaRPr lang="ru-RU" sz="1400" dirty="0">
                        <a:solidFill>
                          <a:srgbClr val="FF0000"/>
                        </a:solidFill>
                        <a:latin typeface="Times New Roman" pitchFamily="18" charset="0"/>
                        <a:cs typeface="Times New Roman" pitchFamily="18" charset="0"/>
                      </a:endParaRPr>
                    </a:p>
                  </a:txBody>
                  <a:tcPr horzOverflow="overflow"/>
                </a:tc>
                <a:tc>
                  <a:txBody>
                    <a:bodyPr/>
                    <a:lstStyle/>
                    <a:p>
                      <a:pPr algn="ctr"/>
                      <a:r>
                        <a:rPr lang="ru-RU" sz="1400" dirty="0" smtClean="0">
                          <a:solidFill>
                            <a:srgbClr val="FF0000"/>
                          </a:solidFill>
                          <a:latin typeface="Times New Roman" pitchFamily="18" charset="0"/>
                          <a:cs typeface="Times New Roman" pitchFamily="18" charset="0"/>
                        </a:rPr>
                        <a:t>6 856,6</a:t>
                      </a:r>
                      <a:endParaRPr lang="ru-RU" sz="1400" dirty="0">
                        <a:solidFill>
                          <a:srgbClr val="FF0000"/>
                        </a:solidFill>
                        <a:latin typeface="Times New Roman" pitchFamily="18" charset="0"/>
                        <a:cs typeface="Times New Roman" pitchFamily="18" charset="0"/>
                      </a:endParaRPr>
                    </a:p>
                  </a:txBody>
                  <a:tcPr horzOverflow="overflow"/>
                </a:tc>
              </a:tr>
            </a:tbl>
          </a:graphicData>
        </a:graphic>
      </p:graphicFrame>
      <p:graphicFrame>
        <p:nvGraphicFramePr>
          <p:cNvPr id="93283" name="Group 99"/>
          <p:cNvGraphicFramePr>
            <a:graphicFrameLocks noGrp="1"/>
          </p:cNvGraphicFramePr>
          <p:nvPr>
            <p:ph sz="half" idx="2"/>
            <p:extLst>
              <p:ext uri="{D42A27DB-BD31-4B8C-83A1-F6EECF244321}">
                <p14:modId xmlns:p14="http://schemas.microsoft.com/office/powerpoint/2010/main" xmlns="" val="2868278528"/>
              </p:ext>
            </p:extLst>
          </p:nvPr>
        </p:nvGraphicFramePr>
        <p:xfrm>
          <a:off x="428596" y="4267200"/>
          <a:ext cx="7929619" cy="1755420"/>
        </p:xfrm>
        <a:graphic>
          <a:graphicData uri="http://schemas.openxmlformats.org/drawingml/2006/table">
            <a:tbl>
              <a:tblPr>
                <a:tableStyleId>{35758FB7-9AC5-4552-8A53-C91805E547FA}</a:tableStyleId>
              </a:tblPr>
              <a:tblGrid>
                <a:gridCol w="1557522"/>
                <a:gridCol w="1426792"/>
                <a:gridCol w="1904896"/>
                <a:gridCol w="2052630"/>
                <a:gridCol w="987779"/>
              </a:tblGrid>
              <a:tr h="71482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b="1" u="none" strike="noStrike" cap="none" normalizeH="0" baseline="0" dirty="0" smtClean="0">
                          <a:ln>
                            <a:noFill/>
                          </a:ln>
                          <a:solidFill>
                            <a:srgbClr val="FF0000"/>
                          </a:solidFill>
                          <a:effectLst/>
                          <a:latin typeface="Times New Roman" pitchFamily="18" charset="0"/>
                          <a:cs typeface="Times New Roman" pitchFamily="18" charset="0"/>
                        </a:rPr>
                        <a:t>Жылдар</a:t>
                      </a:r>
                      <a:endParaRPr kumimoji="0" lang="ru-RU" sz="14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b="1" u="none" strike="noStrike" cap="none" normalizeH="0" baseline="0" dirty="0" smtClean="0">
                          <a:ln>
                            <a:noFill/>
                          </a:ln>
                          <a:solidFill>
                            <a:srgbClr val="FF0000"/>
                          </a:solidFill>
                          <a:effectLst/>
                          <a:latin typeface="Times New Roman" pitchFamily="18" charset="0"/>
                          <a:cs typeface="Times New Roman" pitchFamily="18" charset="0"/>
                        </a:rPr>
                        <a:t>Жоспар</a:t>
                      </a:r>
                      <a:endParaRPr kumimoji="0" lang="ru-RU" sz="14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b="1" u="none" strike="noStrike" cap="none" normalizeH="0" baseline="0" dirty="0" smtClean="0">
                          <a:ln>
                            <a:noFill/>
                          </a:ln>
                          <a:solidFill>
                            <a:srgbClr val="FF0000"/>
                          </a:solidFill>
                          <a:effectLst/>
                          <a:latin typeface="Times New Roman" pitchFamily="18" charset="0"/>
                          <a:cs typeface="Times New Roman" pitchFamily="18" charset="0"/>
                        </a:rPr>
                        <a:t>Өткендері</a:t>
                      </a:r>
                      <a:endParaRPr kumimoji="0" lang="ru-RU" sz="14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b="1" u="none" strike="noStrike" cap="none" normalizeH="0" baseline="0" dirty="0" smtClean="0">
                          <a:ln>
                            <a:noFill/>
                          </a:ln>
                          <a:solidFill>
                            <a:srgbClr val="FF0000"/>
                          </a:solidFill>
                          <a:effectLst/>
                          <a:latin typeface="Times New Roman" pitchFamily="18" charset="0"/>
                          <a:cs typeface="Times New Roman" pitchFamily="18" charset="0"/>
                        </a:rPr>
                        <a:t>Орындалу пайызы</a:t>
                      </a:r>
                      <a:endParaRPr kumimoji="0" lang="ru-RU" sz="14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b="1" u="none" strike="noStrike" cap="none" normalizeH="0" baseline="0" dirty="0" smtClean="0">
                          <a:ln>
                            <a:noFill/>
                          </a:ln>
                          <a:solidFill>
                            <a:srgbClr val="FF0000"/>
                          </a:solidFill>
                          <a:effectLst/>
                          <a:latin typeface="Times New Roman" pitchFamily="18" charset="0"/>
                          <a:cs typeface="Times New Roman" pitchFamily="18" charset="0"/>
                        </a:rPr>
                        <a:t>Сомасы</a:t>
                      </a:r>
                      <a:endParaRPr kumimoji="0" lang="ru-RU" sz="14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r h="5202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b="0" u="none" strike="noStrike" cap="none" normalizeH="0" baseline="0" dirty="0" smtClean="0">
                          <a:ln>
                            <a:noFill/>
                          </a:ln>
                          <a:solidFill>
                            <a:srgbClr val="FF0000"/>
                          </a:solidFill>
                          <a:effectLst/>
                          <a:latin typeface="Times New Roman" pitchFamily="18" charset="0"/>
                          <a:cs typeface="Times New Roman" pitchFamily="18" charset="0"/>
                        </a:rPr>
                        <a:t>2016ж </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b="0" u="none" strike="noStrike" cap="none" normalizeH="0" baseline="0" dirty="0" smtClean="0">
                          <a:ln>
                            <a:noFill/>
                          </a:ln>
                          <a:solidFill>
                            <a:srgbClr val="FF0000"/>
                          </a:solidFill>
                          <a:effectLst/>
                          <a:latin typeface="Times New Roman" pitchFamily="18" charset="0"/>
                          <a:cs typeface="Times New Roman" pitchFamily="18" charset="0"/>
                        </a:rPr>
                        <a:t>37</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b="0" u="none" strike="noStrike" cap="none" normalizeH="0" baseline="0" dirty="0" smtClean="0">
                          <a:ln>
                            <a:noFill/>
                          </a:ln>
                          <a:solidFill>
                            <a:srgbClr val="FF0000"/>
                          </a:solidFill>
                          <a:effectLst/>
                          <a:latin typeface="Times New Roman" pitchFamily="18" charset="0"/>
                          <a:cs typeface="Times New Roman" pitchFamily="18" charset="0"/>
                        </a:rPr>
                        <a:t>37</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400" b="0" u="none" strike="noStrike" cap="none" normalizeH="0" baseline="0" dirty="0" smtClean="0">
                          <a:ln>
                            <a:noFill/>
                          </a:ln>
                          <a:solidFill>
                            <a:srgbClr val="FF0000"/>
                          </a:solidFill>
                          <a:effectLst/>
                          <a:latin typeface="Times New Roman" pitchFamily="18" charset="0"/>
                          <a:cs typeface="Times New Roman" pitchFamily="18" charset="0"/>
                        </a:rPr>
                        <a:t>100</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b="0" u="none" strike="noStrike" cap="none" normalizeH="0" baseline="0" dirty="0" smtClean="0">
                          <a:ln>
                            <a:noFill/>
                          </a:ln>
                          <a:solidFill>
                            <a:srgbClr val="FF0000"/>
                          </a:solidFill>
                          <a:effectLst/>
                          <a:latin typeface="Times New Roman" pitchFamily="18" charset="0"/>
                          <a:cs typeface="Times New Roman" pitchFamily="18" charset="0"/>
                        </a:rPr>
                        <a:t>1 017,3</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r>
              <a:tr h="5202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b="0" u="none" strike="noStrike" cap="none" normalizeH="0" baseline="0" dirty="0" smtClean="0">
                          <a:ln>
                            <a:noFill/>
                          </a:ln>
                          <a:solidFill>
                            <a:srgbClr val="FF0000"/>
                          </a:solidFill>
                          <a:effectLst/>
                          <a:latin typeface="Times New Roman" pitchFamily="18" charset="0"/>
                          <a:cs typeface="Times New Roman" pitchFamily="18" charset="0"/>
                        </a:rPr>
                        <a:t>2017ж  </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sz="1400" b="0" dirty="0" smtClean="0">
                          <a:solidFill>
                            <a:srgbClr val="FF0000"/>
                          </a:solidFill>
                          <a:latin typeface="Times New Roman" pitchFamily="18" charset="0"/>
                          <a:cs typeface="Times New Roman" pitchFamily="18" charset="0"/>
                        </a:rPr>
                        <a:t>45</a:t>
                      </a:r>
                      <a:endParaRPr lang="ru-RU" sz="1400" b="0" dirty="0">
                        <a:solidFill>
                          <a:srgbClr val="FF0000"/>
                        </a:solidFill>
                        <a:latin typeface="Times New Roman" pitchFamily="18" charset="0"/>
                        <a:cs typeface="Times New Roman" pitchFamily="18" charset="0"/>
                      </a:endParaRPr>
                    </a:p>
                  </a:txBody>
                  <a:tcPr horzOverflow="overflow"/>
                </a:tc>
                <a:tc>
                  <a:txBody>
                    <a:bodyPr/>
                    <a:lstStyle/>
                    <a:p>
                      <a:pPr algn="ctr"/>
                      <a:r>
                        <a:rPr lang="ru-RU" sz="1400" b="0" dirty="0" smtClean="0">
                          <a:solidFill>
                            <a:srgbClr val="FF0000"/>
                          </a:solidFill>
                          <a:latin typeface="Times New Roman" pitchFamily="18" charset="0"/>
                          <a:cs typeface="Times New Roman" pitchFamily="18" charset="0"/>
                        </a:rPr>
                        <a:t>45</a:t>
                      </a:r>
                      <a:endParaRPr lang="ru-RU" sz="1400" b="0" dirty="0">
                        <a:solidFill>
                          <a:srgbClr val="FF0000"/>
                        </a:solidFill>
                        <a:latin typeface="Times New Roman" pitchFamily="18" charset="0"/>
                        <a:cs typeface="Times New Roman" pitchFamily="18" charset="0"/>
                      </a:endParaRPr>
                    </a:p>
                  </a:txBody>
                  <a:tcPr horzOverflow="overflow"/>
                </a:tc>
                <a:tc>
                  <a:txBody>
                    <a:bodyPr/>
                    <a:lstStyle/>
                    <a:p>
                      <a:pPr algn="ctr"/>
                      <a:r>
                        <a:rPr lang="ru-RU" sz="1400" b="0" dirty="0" smtClean="0">
                          <a:solidFill>
                            <a:srgbClr val="FF0000"/>
                          </a:solidFill>
                          <a:latin typeface="Times New Roman" pitchFamily="18" charset="0"/>
                          <a:cs typeface="Times New Roman" pitchFamily="18" charset="0"/>
                        </a:rPr>
                        <a:t>100</a:t>
                      </a:r>
                      <a:endParaRPr lang="ru-RU" sz="1400" b="0" dirty="0">
                        <a:solidFill>
                          <a:srgbClr val="FF0000"/>
                        </a:solidFill>
                        <a:latin typeface="Times New Roman" pitchFamily="18" charset="0"/>
                        <a:cs typeface="Times New Roman" pitchFamily="18" charset="0"/>
                      </a:endParaRPr>
                    </a:p>
                  </a:txBody>
                  <a:tcPr horzOverflow="overflow"/>
                </a:tc>
                <a:tc>
                  <a:txBody>
                    <a:bodyPr/>
                    <a:lstStyle/>
                    <a:p>
                      <a:pPr algn="ctr"/>
                      <a:r>
                        <a:rPr lang="ru-RU" sz="1400" b="0" dirty="0" smtClean="0">
                          <a:solidFill>
                            <a:srgbClr val="FF0000"/>
                          </a:solidFill>
                          <a:latin typeface="Times New Roman" pitchFamily="18" charset="0"/>
                          <a:cs typeface="Times New Roman" pitchFamily="18" charset="0"/>
                        </a:rPr>
                        <a:t>1 261,4</a:t>
                      </a:r>
                      <a:endParaRPr lang="ru-RU" sz="1400" b="0" dirty="0">
                        <a:solidFill>
                          <a:srgbClr val="FF0000"/>
                        </a:solidFill>
                        <a:latin typeface="Times New Roman" pitchFamily="18" charset="0"/>
                        <a:cs typeface="Times New Roman" pitchFamily="18" charset="0"/>
                      </a:endParaRPr>
                    </a:p>
                  </a:txBody>
                  <a:tcPr horzOverflow="overflow"/>
                </a:tc>
              </a:tr>
            </a:tbl>
          </a:graphicData>
        </a:graphic>
      </p:graphicFrame>
      <p:sp>
        <p:nvSpPr>
          <p:cNvPr id="3129" name="Text Box 102"/>
          <p:cNvSpPr txBox="1">
            <a:spLocks noChangeArrowheads="1"/>
          </p:cNvSpPr>
          <p:nvPr/>
        </p:nvSpPr>
        <p:spPr bwMode="auto">
          <a:xfrm>
            <a:off x="428596" y="571480"/>
            <a:ext cx="8286808" cy="460375"/>
          </a:xfrm>
          <a:prstGeom prst="rect">
            <a:avLst/>
          </a:prstGeom>
          <a:noFill/>
          <a:ln w="9525">
            <a:noFill/>
            <a:miter lim="800000"/>
            <a:headEnd/>
            <a:tailEnd/>
          </a:ln>
        </p:spPr>
        <p:txBody>
          <a:bodyPr wrap="square">
            <a:spAutoFit/>
          </a:bodyPr>
          <a:lstStyle/>
          <a:p>
            <a:r>
              <a:rPr lang="kk-KZ" sz="2400" b="1" i="1" u="sng" dirty="0" smtClean="0">
                <a:solidFill>
                  <a:srgbClr val="FF0000"/>
                </a:solidFill>
                <a:latin typeface="Times New Roman" pitchFamily="18" charset="0"/>
              </a:rPr>
              <a:t>Дәрігерлер</a:t>
            </a:r>
            <a:endParaRPr lang="ru-RU" sz="2400" b="1" i="1" u="sng" dirty="0">
              <a:solidFill>
                <a:srgbClr val="FF0000"/>
              </a:solidFill>
              <a:latin typeface="Times New Roman" pitchFamily="18" charset="0"/>
            </a:endParaRPr>
          </a:p>
        </p:txBody>
      </p:sp>
      <p:sp>
        <p:nvSpPr>
          <p:cNvPr id="3130" name="Text Box 103"/>
          <p:cNvSpPr txBox="1">
            <a:spLocks noChangeArrowheads="1"/>
          </p:cNvSpPr>
          <p:nvPr/>
        </p:nvSpPr>
        <p:spPr bwMode="auto">
          <a:xfrm>
            <a:off x="428596" y="3573016"/>
            <a:ext cx="8072494" cy="461665"/>
          </a:xfrm>
          <a:prstGeom prst="rect">
            <a:avLst/>
          </a:prstGeom>
          <a:noFill/>
          <a:ln w="9525">
            <a:noFill/>
            <a:miter lim="800000"/>
            <a:headEnd/>
            <a:tailEnd/>
          </a:ln>
        </p:spPr>
        <p:txBody>
          <a:bodyPr wrap="square">
            <a:spAutoFit/>
          </a:bodyPr>
          <a:lstStyle/>
          <a:p>
            <a:r>
              <a:rPr lang="kk-KZ" sz="2400" b="1" i="1" u="sng" dirty="0">
                <a:solidFill>
                  <a:srgbClr val="FF0000"/>
                </a:solidFill>
                <a:latin typeface="Times New Roman" pitchFamily="18" charset="0"/>
              </a:rPr>
              <a:t>Орта буын </a:t>
            </a:r>
            <a:r>
              <a:rPr lang="kk-KZ" sz="2400" b="1" i="1" u="sng" dirty="0" smtClean="0">
                <a:solidFill>
                  <a:srgbClr val="FF0000"/>
                </a:solidFill>
                <a:latin typeface="Times New Roman" pitchFamily="18" charset="0"/>
              </a:rPr>
              <a:t>қызметкерлері</a:t>
            </a:r>
            <a:endParaRPr lang="ru-RU" sz="2400" b="1" i="1" u="sng" dirty="0">
              <a:solidFill>
                <a:srgbClr val="FF0000"/>
              </a:solidFill>
              <a:latin typeface="Times New Roman" pitchFamily="18" charset="0"/>
            </a:endParaRPr>
          </a:p>
        </p:txBody>
      </p:sp>
      <p:sp>
        <p:nvSpPr>
          <p:cNvPr id="6" name="Прямоугольник 5"/>
          <p:cNvSpPr/>
          <p:nvPr/>
        </p:nvSpPr>
        <p:spPr>
          <a:xfrm>
            <a:off x="2571736" y="142852"/>
            <a:ext cx="5286412" cy="461665"/>
          </a:xfrm>
          <a:prstGeom prst="rect">
            <a:avLst/>
          </a:prstGeom>
        </p:spPr>
        <p:txBody>
          <a:bodyPr wrap="square">
            <a:spAutoFit/>
          </a:bodyPr>
          <a:lstStyle/>
          <a:p>
            <a:r>
              <a:rPr lang="kk-KZ" sz="2400" b="1" i="1" dirty="0" smtClean="0">
                <a:solidFill>
                  <a:srgbClr val="FF0000"/>
                </a:solidFill>
                <a:latin typeface="Times New Roman" pitchFamily="18" charset="0"/>
              </a:rPr>
              <a:t>Біліктілік  арттыру</a:t>
            </a:r>
            <a:endParaRPr lang="ru-RU" sz="2400" dirty="0"/>
          </a:p>
        </p:txBody>
      </p:sp>
    </p:spTree>
    <p:extLst>
      <p:ext uri="{BB962C8B-B14F-4D97-AF65-F5344CB8AC3E}">
        <p14:creationId xmlns:p14="http://schemas.microsoft.com/office/powerpoint/2010/main" xmlns="" val="3164269057"/>
      </p:ext>
    </p:extLst>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57158" y="1142984"/>
          <a:ext cx="8572560" cy="5188371"/>
        </p:xfrm>
        <a:graphic>
          <a:graphicData uri="http://schemas.openxmlformats.org/drawingml/2006/table">
            <a:tbl>
              <a:tblPr firstRow="1" bandRow="1">
                <a:tableStyleId>{7DF18680-E054-41AD-8BC1-D1AEF772440D}</a:tableStyleId>
              </a:tblPr>
              <a:tblGrid>
                <a:gridCol w="491110"/>
                <a:gridCol w="2294972"/>
                <a:gridCol w="2714644"/>
                <a:gridCol w="3071834"/>
              </a:tblGrid>
              <a:tr h="428628">
                <a:tc>
                  <a:txBody>
                    <a:bodyPr/>
                    <a:lstStyle/>
                    <a:p>
                      <a:pPr algn="ctr"/>
                      <a:r>
                        <a:rPr lang="kk-KZ" sz="1600" b="1" dirty="0" smtClean="0">
                          <a:solidFill>
                            <a:srgbClr val="FF0000"/>
                          </a:solidFill>
                          <a:latin typeface="Times New Roman" pitchFamily="18" charset="0"/>
                          <a:cs typeface="Times New Roman" pitchFamily="18" charset="0"/>
                        </a:rPr>
                        <a:t>№</a:t>
                      </a:r>
                      <a:endParaRPr lang="ru-RU" sz="1600" b="1" dirty="0">
                        <a:solidFill>
                          <a:srgbClr val="FF0000"/>
                        </a:solidFill>
                        <a:latin typeface="Times New Roman" pitchFamily="18" charset="0"/>
                        <a:cs typeface="Times New Roman" pitchFamily="18" charset="0"/>
                      </a:endParaRPr>
                    </a:p>
                  </a:txBody>
                  <a:tcPr/>
                </a:tc>
                <a:tc>
                  <a:txBody>
                    <a:bodyPr/>
                    <a:lstStyle/>
                    <a:p>
                      <a:pPr algn="ctr"/>
                      <a:r>
                        <a:rPr lang="kk-KZ" sz="1600" b="1" dirty="0" smtClean="0">
                          <a:solidFill>
                            <a:srgbClr val="FF0000"/>
                          </a:solidFill>
                          <a:latin typeface="Times New Roman" pitchFamily="18" charset="0"/>
                          <a:cs typeface="Times New Roman" pitchFamily="18" charset="0"/>
                        </a:rPr>
                        <a:t>Аты жөні</a:t>
                      </a:r>
                      <a:endParaRPr lang="ru-RU" sz="1600" b="1" dirty="0">
                        <a:solidFill>
                          <a:srgbClr val="FF0000"/>
                        </a:solidFill>
                        <a:latin typeface="Times New Roman" pitchFamily="18" charset="0"/>
                        <a:cs typeface="Times New Roman" pitchFamily="18" charset="0"/>
                      </a:endParaRPr>
                    </a:p>
                  </a:txBody>
                  <a:tcPr/>
                </a:tc>
                <a:tc>
                  <a:txBody>
                    <a:bodyPr/>
                    <a:lstStyle/>
                    <a:p>
                      <a:pPr algn="ctr"/>
                      <a:r>
                        <a:rPr lang="kk-KZ" sz="1600" b="1" dirty="0" smtClean="0">
                          <a:solidFill>
                            <a:srgbClr val="FF0000"/>
                          </a:solidFill>
                          <a:latin typeface="Times New Roman" pitchFamily="18" charset="0"/>
                          <a:cs typeface="Times New Roman" pitchFamily="18" charset="0"/>
                        </a:rPr>
                        <a:t>Лауазымы</a:t>
                      </a:r>
                      <a:endParaRPr lang="ru-RU" sz="1600" b="1" dirty="0">
                        <a:solidFill>
                          <a:srgbClr val="FF0000"/>
                        </a:solidFill>
                        <a:latin typeface="Times New Roman" pitchFamily="18" charset="0"/>
                        <a:cs typeface="Times New Roman" pitchFamily="18" charset="0"/>
                      </a:endParaRPr>
                    </a:p>
                  </a:txBody>
                  <a:tcPr/>
                </a:tc>
                <a:tc>
                  <a:txBody>
                    <a:bodyPr/>
                    <a:lstStyle/>
                    <a:p>
                      <a:pPr algn="ctr"/>
                      <a:r>
                        <a:rPr lang="kk-KZ" sz="1600" b="1" dirty="0" smtClean="0">
                          <a:solidFill>
                            <a:srgbClr val="FF0000"/>
                          </a:solidFill>
                          <a:latin typeface="Times New Roman" pitchFamily="18" charset="0"/>
                          <a:cs typeface="Times New Roman" pitchFamily="18" charset="0"/>
                        </a:rPr>
                        <a:t>Қайта</a:t>
                      </a:r>
                      <a:r>
                        <a:rPr lang="kk-KZ" sz="1600" b="1" baseline="0" dirty="0" smtClean="0">
                          <a:solidFill>
                            <a:srgbClr val="FF0000"/>
                          </a:solidFill>
                          <a:latin typeface="Times New Roman" pitchFamily="18" charset="0"/>
                          <a:cs typeface="Times New Roman" pitchFamily="18" charset="0"/>
                        </a:rPr>
                        <a:t> даярлау тақырыбы</a:t>
                      </a:r>
                      <a:endParaRPr lang="ru-RU" sz="1600" b="1" dirty="0">
                        <a:solidFill>
                          <a:srgbClr val="FF0000"/>
                        </a:solidFill>
                        <a:latin typeface="Times New Roman" pitchFamily="18" charset="0"/>
                        <a:cs typeface="Times New Roman" pitchFamily="18" charset="0"/>
                      </a:endParaRPr>
                    </a:p>
                  </a:txBody>
                  <a:tcPr/>
                </a:tc>
              </a:tr>
              <a:tr h="500066">
                <a:tc gridSpan="4">
                  <a:txBody>
                    <a:bodyPr/>
                    <a:lstStyle/>
                    <a:p>
                      <a:pPr algn="l"/>
                      <a:r>
                        <a:rPr lang="ru-RU" sz="1600" b="1" dirty="0" smtClean="0">
                          <a:solidFill>
                            <a:srgbClr val="FF0000"/>
                          </a:solidFill>
                          <a:latin typeface="Times New Roman" pitchFamily="18" charset="0"/>
                          <a:cs typeface="Times New Roman" pitchFamily="18" charset="0"/>
                        </a:rPr>
                        <a:t>  2016 </a:t>
                      </a:r>
                      <a:r>
                        <a:rPr lang="ru-RU" sz="1600" b="1" dirty="0" err="1" smtClean="0">
                          <a:solidFill>
                            <a:srgbClr val="FF0000"/>
                          </a:solidFill>
                          <a:latin typeface="Times New Roman" pitchFamily="18" charset="0"/>
                          <a:cs typeface="Times New Roman" pitchFamily="18" charset="0"/>
                        </a:rPr>
                        <a:t>жыл</a:t>
                      </a:r>
                      <a:endParaRPr lang="ru-RU" sz="1600" b="1" dirty="0">
                        <a:solidFill>
                          <a:srgbClr val="FF0000"/>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441030">
                <a:tc>
                  <a:txBody>
                    <a:bodyPr/>
                    <a:lstStyle/>
                    <a:p>
                      <a:pPr algn="ctr"/>
                      <a:r>
                        <a:rPr lang="ru-RU" sz="1600" b="0" dirty="0" smtClean="0">
                          <a:solidFill>
                            <a:srgbClr val="FF0000"/>
                          </a:solidFill>
                          <a:latin typeface="Times New Roman" pitchFamily="18" charset="0"/>
                          <a:cs typeface="Times New Roman" pitchFamily="18" charset="0"/>
                        </a:rPr>
                        <a:t>1</a:t>
                      </a:r>
                      <a:endParaRPr lang="ru-RU" sz="1600" b="0" dirty="0">
                        <a:solidFill>
                          <a:srgbClr val="FF0000"/>
                        </a:solidFill>
                        <a:latin typeface="Times New Roman" pitchFamily="18" charset="0"/>
                        <a:cs typeface="Times New Roman" pitchFamily="18" charset="0"/>
                      </a:endParaRPr>
                    </a:p>
                  </a:txBody>
                  <a:tcPr/>
                </a:tc>
                <a:tc>
                  <a:txBody>
                    <a:bodyPr/>
                    <a:lstStyle/>
                    <a:p>
                      <a:pPr algn="l"/>
                      <a:r>
                        <a:rPr lang="ru-RU" sz="1600" b="0" dirty="0" err="1" smtClean="0">
                          <a:solidFill>
                            <a:srgbClr val="FF0000"/>
                          </a:solidFill>
                          <a:latin typeface="Times New Roman" pitchFamily="18" charset="0"/>
                          <a:cs typeface="Times New Roman" pitchFamily="18" charset="0"/>
                        </a:rPr>
                        <a:t>Машрикова</a:t>
                      </a:r>
                      <a:r>
                        <a:rPr lang="ru-RU" sz="1600" b="0" dirty="0" smtClean="0">
                          <a:solidFill>
                            <a:srgbClr val="FF0000"/>
                          </a:solidFill>
                          <a:latin typeface="Times New Roman" pitchFamily="18" charset="0"/>
                          <a:cs typeface="Times New Roman" pitchFamily="18" charset="0"/>
                        </a:rPr>
                        <a:t> М</a:t>
                      </a:r>
                      <a:r>
                        <a:rPr lang="kk-KZ" sz="1600" b="0" dirty="0" smtClean="0">
                          <a:solidFill>
                            <a:srgbClr val="FF0000"/>
                          </a:solidFill>
                          <a:latin typeface="Times New Roman" pitchFamily="18" charset="0"/>
                          <a:cs typeface="Times New Roman" pitchFamily="18" charset="0"/>
                        </a:rPr>
                        <a:t>.Д</a:t>
                      </a:r>
                      <a:endParaRPr lang="ru-RU" sz="1600" b="0" dirty="0">
                        <a:solidFill>
                          <a:srgbClr val="FF0000"/>
                        </a:solidFill>
                        <a:latin typeface="Times New Roman" pitchFamily="18" charset="0"/>
                        <a:cs typeface="Times New Roman" pitchFamily="18" charset="0"/>
                      </a:endParaRPr>
                    </a:p>
                  </a:txBody>
                  <a:tcPr/>
                </a:tc>
                <a:tc>
                  <a:txBody>
                    <a:bodyPr/>
                    <a:lstStyle/>
                    <a:p>
                      <a:pPr algn="ctr"/>
                      <a:r>
                        <a:rPr lang="kk-KZ" sz="1600" b="0" dirty="0" smtClean="0">
                          <a:solidFill>
                            <a:srgbClr val="FF0000"/>
                          </a:solidFill>
                          <a:latin typeface="Times New Roman" pitchFamily="18" charset="0"/>
                          <a:cs typeface="Times New Roman" pitchFamily="18" charset="0"/>
                        </a:rPr>
                        <a:t>ЖТД</a:t>
                      </a:r>
                      <a:endParaRPr lang="ru-RU" sz="1600" b="0" dirty="0">
                        <a:solidFill>
                          <a:srgbClr val="FF0000"/>
                        </a:solidFill>
                        <a:latin typeface="Times New Roman" pitchFamily="18" charset="0"/>
                        <a:cs typeface="Times New Roman" pitchFamily="18" charset="0"/>
                      </a:endParaRPr>
                    </a:p>
                  </a:txBody>
                  <a:tcPr/>
                </a:tc>
                <a:tc>
                  <a:txBody>
                    <a:bodyPr/>
                    <a:lstStyle/>
                    <a:p>
                      <a:pPr algn="ctr"/>
                      <a:r>
                        <a:rPr lang="kk-KZ" sz="1600" b="0" dirty="0" smtClean="0">
                          <a:solidFill>
                            <a:srgbClr val="FF0000"/>
                          </a:solidFill>
                          <a:latin typeface="Times New Roman" pitchFamily="18" charset="0"/>
                          <a:cs typeface="Times New Roman" pitchFamily="18" charset="0"/>
                        </a:rPr>
                        <a:t> Медициналық </a:t>
                      </a:r>
                      <a:r>
                        <a:rPr lang="kk-KZ" sz="1600" b="0" baseline="0" dirty="0" smtClean="0">
                          <a:solidFill>
                            <a:srgbClr val="FF0000"/>
                          </a:solidFill>
                          <a:latin typeface="Times New Roman" pitchFamily="18" charset="0"/>
                          <a:cs typeface="Times New Roman" pitchFamily="18" charset="0"/>
                        </a:rPr>
                        <a:t> р</a:t>
                      </a:r>
                      <a:r>
                        <a:rPr lang="kk-KZ" sz="1600" b="0" dirty="0" smtClean="0">
                          <a:solidFill>
                            <a:srgbClr val="FF0000"/>
                          </a:solidFill>
                          <a:latin typeface="Times New Roman" pitchFamily="18" charset="0"/>
                          <a:cs typeface="Times New Roman" pitchFamily="18" charset="0"/>
                        </a:rPr>
                        <a:t>еабилитология </a:t>
                      </a:r>
                      <a:endParaRPr lang="ru-RU" sz="1600" b="0" dirty="0">
                        <a:solidFill>
                          <a:srgbClr val="FF0000"/>
                        </a:solidFill>
                        <a:latin typeface="Times New Roman" pitchFamily="18" charset="0"/>
                        <a:cs typeface="Times New Roman" pitchFamily="18" charset="0"/>
                      </a:endParaRPr>
                    </a:p>
                  </a:txBody>
                  <a:tcPr/>
                </a:tc>
              </a:tr>
              <a:tr h="441030">
                <a:tc>
                  <a:txBody>
                    <a:bodyPr/>
                    <a:lstStyle/>
                    <a:p>
                      <a:pPr algn="ctr"/>
                      <a:r>
                        <a:rPr lang="ru-RU" sz="1600" b="0" dirty="0" smtClean="0">
                          <a:solidFill>
                            <a:srgbClr val="FF0000"/>
                          </a:solidFill>
                          <a:latin typeface="Times New Roman" pitchFamily="18" charset="0"/>
                          <a:cs typeface="Times New Roman" pitchFamily="18" charset="0"/>
                        </a:rPr>
                        <a:t>2</a:t>
                      </a:r>
                      <a:endParaRPr lang="ru-RU" sz="1600" b="0" dirty="0">
                        <a:solidFill>
                          <a:srgbClr val="FF0000"/>
                        </a:solidFill>
                        <a:latin typeface="Times New Roman" pitchFamily="18" charset="0"/>
                        <a:cs typeface="Times New Roman" pitchFamily="18" charset="0"/>
                      </a:endParaRPr>
                    </a:p>
                  </a:txBody>
                  <a:tcPr/>
                </a:tc>
                <a:tc>
                  <a:txBody>
                    <a:bodyPr/>
                    <a:lstStyle/>
                    <a:p>
                      <a:pPr algn="l"/>
                      <a:r>
                        <a:rPr lang="kk-KZ" sz="1600" b="0" dirty="0" smtClean="0">
                          <a:solidFill>
                            <a:srgbClr val="FF0000"/>
                          </a:solidFill>
                          <a:latin typeface="Times New Roman" pitchFamily="18" charset="0"/>
                          <a:cs typeface="Times New Roman" pitchFamily="18" charset="0"/>
                        </a:rPr>
                        <a:t>Муханова А.А</a:t>
                      </a:r>
                      <a:endParaRPr lang="ru-RU" sz="1600" b="0" dirty="0">
                        <a:solidFill>
                          <a:srgbClr val="FF0000"/>
                        </a:solidFill>
                        <a:latin typeface="Times New Roman" pitchFamily="18" charset="0"/>
                        <a:cs typeface="Times New Roman" pitchFamily="18" charset="0"/>
                      </a:endParaRPr>
                    </a:p>
                  </a:txBody>
                  <a:tcPr/>
                </a:tc>
                <a:tc>
                  <a:txBody>
                    <a:bodyPr/>
                    <a:lstStyle/>
                    <a:p>
                      <a:pPr algn="ctr"/>
                      <a:r>
                        <a:rPr lang="kk-KZ" sz="1600" b="0" dirty="0" smtClean="0">
                          <a:solidFill>
                            <a:srgbClr val="FF0000"/>
                          </a:solidFill>
                          <a:latin typeface="Times New Roman" pitchFamily="18" charset="0"/>
                          <a:cs typeface="Times New Roman" pitchFamily="18" charset="0"/>
                        </a:rPr>
                        <a:t>ЖТД</a:t>
                      </a:r>
                      <a:endParaRPr lang="ru-RU" sz="1600" b="0" dirty="0">
                        <a:solidFill>
                          <a:srgbClr val="FF0000"/>
                        </a:solidFill>
                        <a:latin typeface="Times New Roman" pitchFamily="18" charset="0"/>
                        <a:cs typeface="Times New Roman" pitchFamily="18" charset="0"/>
                      </a:endParaRPr>
                    </a:p>
                  </a:txBody>
                  <a:tcPr/>
                </a:tc>
                <a:tc>
                  <a:txBody>
                    <a:bodyPr/>
                    <a:lstStyle/>
                    <a:p>
                      <a:pPr algn="ctr"/>
                      <a:r>
                        <a:rPr lang="kk-KZ" sz="1600" b="0" dirty="0" smtClean="0">
                          <a:solidFill>
                            <a:srgbClr val="FF0000"/>
                          </a:solidFill>
                          <a:latin typeface="Times New Roman" pitchFamily="18" charset="0"/>
                          <a:cs typeface="Times New Roman" pitchFamily="18" charset="0"/>
                        </a:rPr>
                        <a:t>Кәсіптік</a:t>
                      </a:r>
                      <a:r>
                        <a:rPr lang="kk-KZ" sz="1600" b="0" baseline="0" dirty="0" smtClean="0">
                          <a:solidFill>
                            <a:srgbClr val="FF0000"/>
                          </a:solidFill>
                          <a:latin typeface="Times New Roman" pitchFamily="18" charset="0"/>
                          <a:cs typeface="Times New Roman" pitchFamily="18" charset="0"/>
                        </a:rPr>
                        <a:t> патология</a:t>
                      </a:r>
                      <a:endParaRPr lang="ru-RU" sz="1600" b="0" dirty="0">
                        <a:solidFill>
                          <a:srgbClr val="FF0000"/>
                        </a:solidFill>
                        <a:latin typeface="Times New Roman" pitchFamily="18" charset="0"/>
                        <a:cs typeface="Times New Roman" pitchFamily="18" charset="0"/>
                      </a:endParaRPr>
                    </a:p>
                  </a:txBody>
                  <a:tcPr/>
                </a:tc>
              </a:tr>
              <a:tr h="441030">
                <a:tc gridSpan="4">
                  <a:txBody>
                    <a:bodyPr/>
                    <a:lstStyle/>
                    <a:p>
                      <a:pPr algn="l"/>
                      <a:r>
                        <a:rPr lang="ru-RU" sz="1600" b="1" dirty="0" smtClean="0">
                          <a:solidFill>
                            <a:srgbClr val="FF0000"/>
                          </a:solidFill>
                          <a:latin typeface="Times New Roman" pitchFamily="18" charset="0"/>
                          <a:cs typeface="Times New Roman" pitchFamily="18" charset="0"/>
                        </a:rPr>
                        <a:t> 2017 </a:t>
                      </a:r>
                      <a:r>
                        <a:rPr lang="ru-RU" sz="1600" b="1" dirty="0" err="1" smtClean="0">
                          <a:solidFill>
                            <a:srgbClr val="FF0000"/>
                          </a:solidFill>
                          <a:latin typeface="Times New Roman" pitchFamily="18" charset="0"/>
                          <a:cs typeface="Times New Roman" pitchFamily="18" charset="0"/>
                        </a:rPr>
                        <a:t>жыл</a:t>
                      </a:r>
                      <a:endParaRPr lang="ru-RU" sz="1600" b="1" dirty="0">
                        <a:solidFill>
                          <a:srgbClr val="FF0000"/>
                        </a:solidFill>
                        <a:latin typeface="Times New Roman" pitchFamily="18" charset="0"/>
                        <a:cs typeface="Times New Roman" pitchFamily="18" charset="0"/>
                      </a:endParaRPr>
                    </a:p>
                  </a:txBody>
                  <a:tcPr/>
                </a:tc>
                <a:tc hMerge="1">
                  <a:txBody>
                    <a:bodyPr/>
                    <a:lstStyle/>
                    <a:p>
                      <a:endParaRPr lang="ru-RU" sz="1600" dirty="0"/>
                    </a:p>
                  </a:txBody>
                  <a:tcPr/>
                </a:tc>
                <a:tc hMerge="1">
                  <a:txBody>
                    <a:bodyPr/>
                    <a:lstStyle/>
                    <a:p>
                      <a:endParaRPr lang="ru-RU" sz="1600" dirty="0"/>
                    </a:p>
                  </a:txBody>
                  <a:tcPr/>
                </a:tc>
                <a:tc hMerge="1">
                  <a:txBody>
                    <a:bodyPr/>
                    <a:lstStyle/>
                    <a:p>
                      <a:endParaRPr lang="ru-RU" sz="1600" dirty="0"/>
                    </a:p>
                  </a:txBody>
                  <a:tcPr/>
                </a:tc>
              </a:tr>
              <a:tr h="441030">
                <a:tc>
                  <a:txBody>
                    <a:bodyPr/>
                    <a:lstStyle/>
                    <a:p>
                      <a:pPr algn="ctr"/>
                      <a:r>
                        <a:rPr lang="kk-KZ" sz="1600" b="0" dirty="0" smtClean="0">
                          <a:solidFill>
                            <a:srgbClr val="FF0000"/>
                          </a:solidFill>
                          <a:latin typeface="Times New Roman" pitchFamily="18" charset="0"/>
                          <a:cs typeface="Times New Roman" pitchFamily="18" charset="0"/>
                        </a:rPr>
                        <a:t>1</a:t>
                      </a:r>
                      <a:endParaRPr lang="ru-RU" sz="1600" b="0" dirty="0">
                        <a:solidFill>
                          <a:srgbClr val="FF0000"/>
                        </a:solidFill>
                        <a:latin typeface="Times New Roman" pitchFamily="18" charset="0"/>
                        <a:cs typeface="Times New Roman" pitchFamily="18" charset="0"/>
                      </a:endParaRPr>
                    </a:p>
                  </a:txBody>
                  <a:tcPr/>
                </a:tc>
                <a:tc>
                  <a:txBody>
                    <a:bodyPr/>
                    <a:lstStyle/>
                    <a:p>
                      <a:pPr algn="l"/>
                      <a:r>
                        <a:rPr lang="kk-KZ" sz="1600" b="0" dirty="0" smtClean="0">
                          <a:solidFill>
                            <a:srgbClr val="FF0000"/>
                          </a:solidFill>
                          <a:latin typeface="Times New Roman" pitchFamily="18" charset="0"/>
                          <a:cs typeface="Times New Roman" pitchFamily="18" charset="0"/>
                        </a:rPr>
                        <a:t>Абилова А</a:t>
                      </a:r>
                      <a:r>
                        <a:rPr lang="kk-KZ" sz="1600" b="0" baseline="0" dirty="0" smtClean="0">
                          <a:solidFill>
                            <a:srgbClr val="FF0000"/>
                          </a:solidFill>
                          <a:latin typeface="Times New Roman" pitchFamily="18" charset="0"/>
                          <a:cs typeface="Times New Roman" pitchFamily="18" charset="0"/>
                        </a:rPr>
                        <a:t> .И </a:t>
                      </a:r>
                      <a:endParaRPr lang="ru-RU" sz="1600" b="0" dirty="0">
                        <a:solidFill>
                          <a:srgbClr val="FF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600" b="0" baseline="0" dirty="0" smtClean="0">
                          <a:solidFill>
                            <a:srgbClr val="FF0000"/>
                          </a:solidFill>
                          <a:latin typeface="Times New Roman" pitchFamily="18" charset="0"/>
                          <a:cs typeface="Times New Roman" pitchFamily="18" charset="0"/>
                        </a:rPr>
                        <a:t>ЖТД</a:t>
                      </a:r>
                      <a:endParaRPr lang="ru-RU" sz="1600" b="0" dirty="0" smtClean="0">
                        <a:solidFill>
                          <a:srgbClr val="FF0000"/>
                        </a:solidFill>
                        <a:latin typeface="Times New Roman" pitchFamily="18" charset="0"/>
                        <a:cs typeface="Times New Roman" pitchFamily="18" charset="0"/>
                      </a:endParaRPr>
                    </a:p>
                  </a:txBody>
                  <a:tcPr/>
                </a:tc>
                <a:tc>
                  <a:txBody>
                    <a:bodyPr/>
                    <a:lstStyle/>
                    <a:p>
                      <a:pPr algn="ctr"/>
                      <a:r>
                        <a:rPr lang="kk-KZ" sz="1600" b="0" dirty="0" smtClean="0">
                          <a:solidFill>
                            <a:srgbClr val="FF0000"/>
                          </a:solidFill>
                          <a:latin typeface="Times New Roman" pitchFamily="18" charset="0"/>
                          <a:cs typeface="Times New Roman" pitchFamily="18" charset="0"/>
                        </a:rPr>
                        <a:t>Гастроэнтерология</a:t>
                      </a:r>
                      <a:r>
                        <a:rPr lang="kk-KZ" sz="1600" b="0" baseline="0" dirty="0" smtClean="0">
                          <a:solidFill>
                            <a:srgbClr val="FF0000"/>
                          </a:solidFill>
                          <a:latin typeface="Times New Roman" pitchFamily="18" charset="0"/>
                          <a:cs typeface="Times New Roman" pitchFamily="18" charset="0"/>
                        </a:rPr>
                        <a:t> </a:t>
                      </a:r>
                      <a:endParaRPr lang="ru-RU" sz="1600" b="0" dirty="0">
                        <a:solidFill>
                          <a:srgbClr val="FF0000"/>
                        </a:solidFill>
                        <a:latin typeface="Times New Roman" pitchFamily="18" charset="0"/>
                        <a:cs typeface="Times New Roman" pitchFamily="18" charset="0"/>
                      </a:endParaRPr>
                    </a:p>
                  </a:txBody>
                  <a:tcPr/>
                </a:tc>
              </a:tr>
              <a:tr h="500066">
                <a:tc>
                  <a:txBody>
                    <a:bodyPr/>
                    <a:lstStyle/>
                    <a:p>
                      <a:pPr algn="ctr"/>
                      <a:r>
                        <a:rPr lang="kk-KZ" sz="1600" b="0" dirty="0" smtClean="0">
                          <a:solidFill>
                            <a:srgbClr val="FF0000"/>
                          </a:solidFill>
                          <a:latin typeface="Times New Roman" pitchFamily="18" charset="0"/>
                          <a:cs typeface="Times New Roman" pitchFamily="18" charset="0"/>
                        </a:rPr>
                        <a:t>2</a:t>
                      </a:r>
                      <a:endParaRPr lang="ru-RU" sz="1600" b="0" dirty="0">
                        <a:solidFill>
                          <a:srgbClr val="FF0000"/>
                        </a:solidFill>
                        <a:latin typeface="Times New Roman" pitchFamily="18" charset="0"/>
                        <a:cs typeface="Times New Roman" pitchFamily="18" charset="0"/>
                      </a:endParaRPr>
                    </a:p>
                  </a:txBody>
                  <a:tcPr/>
                </a:tc>
                <a:tc>
                  <a:txBody>
                    <a:bodyPr/>
                    <a:lstStyle/>
                    <a:p>
                      <a:pPr algn="l"/>
                      <a:r>
                        <a:rPr lang="kk-KZ" sz="1600" b="0" dirty="0" smtClean="0">
                          <a:solidFill>
                            <a:srgbClr val="FF0000"/>
                          </a:solidFill>
                          <a:latin typeface="Times New Roman" pitchFamily="18" charset="0"/>
                          <a:cs typeface="Times New Roman" pitchFamily="18" charset="0"/>
                        </a:rPr>
                        <a:t>Есмурзин А.А</a:t>
                      </a:r>
                      <a:endParaRPr lang="ru-RU" sz="1600" b="0" dirty="0">
                        <a:solidFill>
                          <a:srgbClr val="FF0000"/>
                        </a:solidFill>
                        <a:latin typeface="Times New Roman" pitchFamily="18" charset="0"/>
                        <a:cs typeface="Times New Roman" pitchFamily="18" charset="0"/>
                      </a:endParaRPr>
                    </a:p>
                  </a:txBody>
                  <a:tcPr/>
                </a:tc>
                <a:tc>
                  <a:txBody>
                    <a:bodyPr/>
                    <a:lstStyle/>
                    <a:p>
                      <a:pPr algn="ctr"/>
                      <a:r>
                        <a:rPr lang="kk-KZ" sz="1600" b="0" dirty="0" smtClean="0">
                          <a:solidFill>
                            <a:srgbClr val="FF0000"/>
                          </a:solidFill>
                          <a:latin typeface="Times New Roman" pitchFamily="18" charset="0"/>
                          <a:cs typeface="Times New Roman" pitchFamily="18" charset="0"/>
                        </a:rPr>
                        <a:t>Дәрігер</a:t>
                      </a:r>
                      <a:r>
                        <a:rPr lang="kk-KZ" sz="1600" b="0" baseline="0" dirty="0" smtClean="0">
                          <a:solidFill>
                            <a:srgbClr val="FF0000"/>
                          </a:solidFill>
                          <a:latin typeface="Times New Roman" pitchFamily="18" charset="0"/>
                          <a:cs typeface="Times New Roman" pitchFamily="18" charset="0"/>
                        </a:rPr>
                        <a:t> фтизиатр</a:t>
                      </a:r>
                      <a:endParaRPr lang="ru-RU" sz="1600" b="0" dirty="0">
                        <a:solidFill>
                          <a:srgbClr val="FF0000"/>
                        </a:solidFill>
                        <a:latin typeface="Times New Roman" pitchFamily="18" charset="0"/>
                        <a:cs typeface="Times New Roman" pitchFamily="18" charset="0"/>
                      </a:endParaRPr>
                    </a:p>
                  </a:txBody>
                  <a:tcPr/>
                </a:tc>
                <a:tc>
                  <a:txBody>
                    <a:bodyPr/>
                    <a:lstStyle/>
                    <a:p>
                      <a:pPr algn="ctr"/>
                      <a:r>
                        <a:rPr lang="kk-KZ" sz="1600" b="0" dirty="0" smtClean="0">
                          <a:solidFill>
                            <a:srgbClr val="FF0000"/>
                          </a:solidFill>
                          <a:latin typeface="Times New Roman" pitchFamily="18" charset="0"/>
                          <a:cs typeface="Times New Roman" pitchFamily="18" charset="0"/>
                        </a:rPr>
                        <a:t>Жалпы рентгенология</a:t>
                      </a:r>
                      <a:endParaRPr lang="ru-RU" sz="1600" b="0" dirty="0">
                        <a:solidFill>
                          <a:srgbClr val="FF0000"/>
                        </a:solidFill>
                        <a:latin typeface="Times New Roman" pitchFamily="18" charset="0"/>
                        <a:cs typeface="Times New Roman" pitchFamily="18" charset="0"/>
                      </a:endParaRPr>
                    </a:p>
                  </a:txBody>
                  <a:tcPr/>
                </a:tc>
              </a:tr>
              <a:tr h="428628">
                <a:tc>
                  <a:txBody>
                    <a:bodyPr/>
                    <a:lstStyle/>
                    <a:p>
                      <a:pPr algn="ctr"/>
                      <a:r>
                        <a:rPr lang="kk-KZ" sz="1600" b="0" dirty="0" smtClean="0">
                          <a:solidFill>
                            <a:srgbClr val="FF0000"/>
                          </a:solidFill>
                          <a:latin typeface="Times New Roman" pitchFamily="18" charset="0"/>
                          <a:cs typeface="Times New Roman" pitchFamily="18" charset="0"/>
                        </a:rPr>
                        <a:t>3</a:t>
                      </a:r>
                      <a:endParaRPr lang="ru-RU" sz="1600" b="0" dirty="0">
                        <a:solidFill>
                          <a:srgbClr val="FF0000"/>
                        </a:solidFill>
                        <a:latin typeface="Times New Roman" pitchFamily="18" charset="0"/>
                        <a:cs typeface="Times New Roman" pitchFamily="18" charset="0"/>
                      </a:endParaRPr>
                    </a:p>
                  </a:txBody>
                  <a:tcPr/>
                </a:tc>
                <a:tc>
                  <a:txBody>
                    <a:bodyPr/>
                    <a:lstStyle/>
                    <a:p>
                      <a:pPr algn="l"/>
                      <a:r>
                        <a:rPr lang="kk-KZ" sz="1600" b="0" dirty="0" smtClean="0">
                          <a:solidFill>
                            <a:srgbClr val="FF0000"/>
                          </a:solidFill>
                          <a:latin typeface="Times New Roman" pitchFamily="18" charset="0"/>
                          <a:cs typeface="Times New Roman" pitchFamily="18" charset="0"/>
                        </a:rPr>
                        <a:t>Ибрашева А.С</a:t>
                      </a:r>
                      <a:endParaRPr lang="ru-RU" sz="1600" b="0" dirty="0">
                        <a:solidFill>
                          <a:srgbClr val="FF0000"/>
                        </a:solidFill>
                        <a:latin typeface="Times New Roman" pitchFamily="18" charset="0"/>
                        <a:cs typeface="Times New Roman" pitchFamily="18" charset="0"/>
                      </a:endParaRPr>
                    </a:p>
                  </a:txBody>
                  <a:tcPr/>
                </a:tc>
                <a:tc>
                  <a:txBody>
                    <a:bodyPr/>
                    <a:lstStyle/>
                    <a:p>
                      <a:pPr algn="ctr"/>
                      <a:r>
                        <a:rPr lang="kk-KZ" sz="1600" b="0" dirty="0" smtClean="0">
                          <a:solidFill>
                            <a:srgbClr val="FF0000"/>
                          </a:solidFill>
                          <a:latin typeface="Times New Roman" pitchFamily="18" charset="0"/>
                          <a:cs typeface="Times New Roman" pitchFamily="18" charset="0"/>
                        </a:rPr>
                        <a:t>Терапевт</a:t>
                      </a:r>
                      <a:endParaRPr lang="ru-RU" sz="1600" b="0" dirty="0">
                        <a:solidFill>
                          <a:srgbClr val="FF0000"/>
                        </a:solidFill>
                        <a:latin typeface="Times New Roman" pitchFamily="18" charset="0"/>
                        <a:cs typeface="Times New Roman" pitchFamily="18" charset="0"/>
                      </a:endParaRPr>
                    </a:p>
                  </a:txBody>
                  <a:tcPr/>
                </a:tc>
                <a:tc>
                  <a:txBody>
                    <a:bodyPr/>
                    <a:lstStyle/>
                    <a:p>
                      <a:pPr algn="ctr"/>
                      <a:r>
                        <a:rPr lang="kk-KZ" sz="1600" b="0" dirty="0" smtClean="0">
                          <a:solidFill>
                            <a:srgbClr val="FF0000"/>
                          </a:solidFill>
                          <a:latin typeface="Times New Roman" pitchFamily="18" charset="0"/>
                          <a:cs typeface="Times New Roman" pitchFamily="18" charset="0"/>
                        </a:rPr>
                        <a:t>Аллергология</a:t>
                      </a:r>
                      <a:r>
                        <a:rPr lang="kk-KZ" sz="1600" b="0" baseline="0" dirty="0" smtClean="0">
                          <a:solidFill>
                            <a:srgbClr val="FF0000"/>
                          </a:solidFill>
                          <a:latin typeface="Times New Roman" pitchFamily="18" charset="0"/>
                          <a:cs typeface="Times New Roman" pitchFamily="18" charset="0"/>
                        </a:rPr>
                        <a:t>  және иммунология</a:t>
                      </a:r>
                      <a:endParaRPr lang="ru-RU" sz="1600" b="0" dirty="0">
                        <a:solidFill>
                          <a:srgbClr val="FF0000"/>
                        </a:solidFill>
                        <a:latin typeface="Times New Roman" pitchFamily="18" charset="0"/>
                        <a:cs typeface="Times New Roman" pitchFamily="18" charset="0"/>
                      </a:endParaRPr>
                    </a:p>
                  </a:txBody>
                  <a:tcPr/>
                </a:tc>
              </a:tr>
              <a:tr h="571504">
                <a:tc>
                  <a:txBody>
                    <a:bodyPr/>
                    <a:lstStyle/>
                    <a:p>
                      <a:pPr algn="ctr"/>
                      <a:r>
                        <a:rPr lang="kk-KZ" sz="1600" b="0" dirty="0" smtClean="0">
                          <a:solidFill>
                            <a:srgbClr val="FF0000"/>
                          </a:solidFill>
                          <a:latin typeface="Times New Roman" pitchFamily="18" charset="0"/>
                          <a:cs typeface="Times New Roman" pitchFamily="18" charset="0"/>
                        </a:rPr>
                        <a:t>4</a:t>
                      </a:r>
                      <a:endParaRPr lang="ru-RU" sz="1600" b="0" dirty="0">
                        <a:solidFill>
                          <a:srgbClr val="FF0000"/>
                        </a:solidFill>
                        <a:latin typeface="Times New Roman" pitchFamily="18" charset="0"/>
                        <a:cs typeface="Times New Roman" pitchFamily="18" charset="0"/>
                      </a:endParaRPr>
                    </a:p>
                  </a:txBody>
                  <a:tcPr/>
                </a:tc>
                <a:tc>
                  <a:txBody>
                    <a:bodyPr/>
                    <a:lstStyle/>
                    <a:p>
                      <a:pPr algn="l"/>
                      <a:r>
                        <a:rPr lang="kk-KZ" sz="1600" b="0" dirty="0" smtClean="0">
                          <a:solidFill>
                            <a:srgbClr val="FF0000"/>
                          </a:solidFill>
                          <a:latin typeface="Times New Roman" pitchFamily="18" charset="0"/>
                          <a:cs typeface="Times New Roman" pitchFamily="18" charset="0"/>
                        </a:rPr>
                        <a:t>Супугалиев</a:t>
                      </a:r>
                      <a:r>
                        <a:rPr lang="kk-KZ" sz="1600" b="0" baseline="0" dirty="0" smtClean="0">
                          <a:solidFill>
                            <a:srgbClr val="FF0000"/>
                          </a:solidFill>
                          <a:latin typeface="Times New Roman" pitchFamily="18" charset="0"/>
                          <a:cs typeface="Times New Roman" pitchFamily="18" charset="0"/>
                        </a:rPr>
                        <a:t> Г.З</a:t>
                      </a:r>
                      <a:endParaRPr lang="ru-RU" sz="1600" b="0" dirty="0">
                        <a:solidFill>
                          <a:srgbClr val="FF0000"/>
                        </a:solidFill>
                        <a:latin typeface="Times New Roman" pitchFamily="18" charset="0"/>
                        <a:cs typeface="Times New Roman" pitchFamily="18" charset="0"/>
                      </a:endParaRPr>
                    </a:p>
                  </a:txBody>
                  <a:tcPr/>
                </a:tc>
                <a:tc>
                  <a:txBody>
                    <a:bodyPr/>
                    <a:lstStyle/>
                    <a:p>
                      <a:pPr algn="ctr"/>
                      <a:r>
                        <a:rPr lang="kk-KZ" sz="1600" b="0" dirty="0" smtClean="0">
                          <a:solidFill>
                            <a:srgbClr val="FF0000"/>
                          </a:solidFill>
                          <a:latin typeface="Times New Roman" pitchFamily="18" charset="0"/>
                          <a:cs typeface="Times New Roman" pitchFamily="18" charset="0"/>
                        </a:rPr>
                        <a:t>Хирург</a:t>
                      </a:r>
                      <a:endParaRPr lang="ru-RU" sz="1600" b="0" dirty="0">
                        <a:solidFill>
                          <a:srgbClr val="FF0000"/>
                        </a:solidFill>
                        <a:latin typeface="Times New Roman" pitchFamily="18" charset="0"/>
                        <a:cs typeface="Times New Roman" pitchFamily="18" charset="0"/>
                      </a:endParaRPr>
                    </a:p>
                  </a:txBody>
                  <a:tcPr/>
                </a:tc>
                <a:tc>
                  <a:txBody>
                    <a:bodyPr/>
                    <a:lstStyle/>
                    <a:p>
                      <a:pPr algn="ctr"/>
                      <a:r>
                        <a:rPr lang="kk-KZ" sz="1600" b="0" dirty="0" smtClean="0">
                          <a:solidFill>
                            <a:srgbClr val="FF0000"/>
                          </a:solidFill>
                          <a:latin typeface="Times New Roman" pitchFamily="18" charset="0"/>
                          <a:cs typeface="Times New Roman" pitchFamily="18" charset="0"/>
                        </a:rPr>
                        <a:t>Онкология / маммология, химиотерапия/ </a:t>
                      </a:r>
                      <a:endParaRPr lang="ru-RU" sz="1600" b="0" dirty="0">
                        <a:solidFill>
                          <a:srgbClr val="FF0000"/>
                        </a:solidFill>
                        <a:latin typeface="Times New Roman" pitchFamily="18" charset="0"/>
                        <a:cs typeface="Times New Roman" pitchFamily="18" charset="0"/>
                      </a:endParaRPr>
                    </a:p>
                  </a:txBody>
                  <a:tcPr/>
                </a:tc>
              </a:tr>
              <a:tr h="837251">
                <a:tc>
                  <a:txBody>
                    <a:bodyPr/>
                    <a:lstStyle/>
                    <a:p>
                      <a:pPr algn="ctr"/>
                      <a:r>
                        <a:rPr lang="kk-KZ" sz="1600" b="0" dirty="0" smtClean="0">
                          <a:solidFill>
                            <a:srgbClr val="FF0000"/>
                          </a:solidFill>
                          <a:latin typeface="Times New Roman" pitchFamily="18" charset="0"/>
                          <a:cs typeface="Times New Roman" pitchFamily="18" charset="0"/>
                        </a:rPr>
                        <a:t>5</a:t>
                      </a:r>
                      <a:endParaRPr lang="ru-RU" sz="1600" b="0" dirty="0">
                        <a:solidFill>
                          <a:srgbClr val="FF0000"/>
                        </a:solidFill>
                        <a:latin typeface="Times New Roman" pitchFamily="18" charset="0"/>
                        <a:cs typeface="Times New Roman" pitchFamily="18" charset="0"/>
                      </a:endParaRPr>
                    </a:p>
                  </a:txBody>
                  <a:tcPr/>
                </a:tc>
                <a:tc>
                  <a:txBody>
                    <a:bodyPr/>
                    <a:lstStyle/>
                    <a:p>
                      <a:pPr algn="l"/>
                      <a:r>
                        <a:rPr lang="kk-KZ" sz="1600" b="0" dirty="0" smtClean="0">
                          <a:solidFill>
                            <a:srgbClr val="FF0000"/>
                          </a:solidFill>
                          <a:latin typeface="Times New Roman" pitchFamily="18" charset="0"/>
                          <a:cs typeface="Times New Roman" pitchFamily="18" charset="0"/>
                        </a:rPr>
                        <a:t>Қарымсақ</a:t>
                      </a:r>
                      <a:r>
                        <a:rPr lang="kk-KZ" sz="1600" b="0" baseline="0" dirty="0" smtClean="0">
                          <a:solidFill>
                            <a:srgbClr val="FF0000"/>
                          </a:solidFill>
                          <a:latin typeface="Times New Roman" pitchFamily="18" charset="0"/>
                          <a:cs typeface="Times New Roman" pitchFamily="18" charset="0"/>
                        </a:rPr>
                        <a:t> С.Р</a:t>
                      </a:r>
                      <a:endParaRPr lang="ru-RU" sz="1600" b="0" dirty="0">
                        <a:solidFill>
                          <a:srgbClr val="FF0000"/>
                        </a:solidFill>
                        <a:latin typeface="Times New Roman" pitchFamily="18" charset="0"/>
                        <a:cs typeface="Times New Roman" pitchFamily="18" charset="0"/>
                      </a:endParaRPr>
                    </a:p>
                  </a:txBody>
                  <a:tcPr/>
                </a:tc>
                <a:tc>
                  <a:txBody>
                    <a:bodyPr/>
                    <a:lstStyle/>
                    <a:p>
                      <a:pPr algn="ctr"/>
                      <a:r>
                        <a:rPr lang="kk-KZ" sz="1600" b="0" dirty="0" smtClean="0">
                          <a:solidFill>
                            <a:srgbClr val="FF0000"/>
                          </a:solidFill>
                          <a:latin typeface="Times New Roman" pitchFamily="18" charset="0"/>
                          <a:cs typeface="Times New Roman" pitchFamily="18" charset="0"/>
                        </a:rPr>
                        <a:t>Терапевт</a:t>
                      </a:r>
                      <a:endParaRPr lang="ru-RU" sz="1600" b="0" dirty="0">
                        <a:solidFill>
                          <a:srgbClr val="FF0000"/>
                        </a:solidFill>
                        <a:latin typeface="Times New Roman" pitchFamily="18" charset="0"/>
                        <a:cs typeface="Times New Roman" pitchFamily="18" charset="0"/>
                      </a:endParaRPr>
                    </a:p>
                  </a:txBody>
                  <a:tcPr/>
                </a:tc>
                <a:tc>
                  <a:txBody>
                    <a:bodyPr/>
                    <a:lstStyle/>
                    <a:p>
                      <a:pPr algn="ctr"/>
                      <a:r>
                        <a:rPr lang="kk-KZ" sz="1600" b="0" dirty="0" smtClean="0">
                          <a:solidFill>
                            <a:srgbClr val="FF0000"/>
                          </a:solidFill>
                          <a:latin typeface="Times New Roman" pitchFamily="18" charset="0"/>
                          <a:cs typeface="Times New Roman" pitchFamily="18" charset="0"/>
                        </a:rPr>
                        <a:t>Дәстүрлі медицина </a:t>
                      </a:r>
                      <a:r>
                        <a:rPr lang="ru-RU" sz="1600" b="0" dirty="0" smtClean="0">
                          <a:solidFill>
                            <a:srgbClr val="FF0000"/>
                          </a:solidFill>
                          <a:latin typeface="Times New Roman" pitchFamily="18" charset="0"/>
                          <a:cs typeface="Times New Roman" pitchFamily="18" charset="0"/>
                        </a:rPr>
                        <a:t>(</a:t>
                      </a:r>
                      <a:r>
                        <a:rPr lang="ru-RU" sz="1600" b="0" dirty="0" err="1" smtClean="0">
                          <a:solidFill>
                            <a:srgbClr val="FF0000"/>
                          </a:solidFill>
                          <a:latin typeface="Times New Roman" pitchFamily="18" charset="0"/>
                          <a:cs typeface="Times New Roman" pitchFamily="18" charset="0"/>
                        </a:rPr>
                        <a:t>мануальды</a:t>
                      </a:r>
                      <a:r>
                        <a:rPr lang="ru-RU" sz="1600" b="0" baseline="0" dirty="0" smtClean="0">
                          <a:solidFill>
                            <a:srgbClr val="FF0000"/>
                          </a:solidFill>
                          <a:latin typeface="Times New Roman" pitchFamily="18" charset="0"/>
                          <a:cs typeface="Times New Roman" pitchFamily="18" charset="0"/>
                        </a:rPr>
                        <a:t> терапия</a:t>
                      </a:r>
                      <a:r>
                        <a:rPr lang="ru-RU" sz="1600" b="0" dirty="0" smtClean="0">
                          <a:solidFill>
                            <a:srgbClr val="FF0000"/>
                          </a:solidFill>
                          <a:latin typeface="Times New Roman" pitchFamily="18" charset="0"/>
                          <a:cs typeface="Times New Roman" pitchFamily="18" charset="0"/>
                        </a:rPr>
                        <a:t>)</a:t>
                      </a:r>
                      <a:endParaRPr lang="ru-RU" sz="1600" b="0" dirty="0">
                        <a:solidFill>
                          <a:srgbClr val="FF0000"/>
                        </a:solidFill>
                        <a:latin typeface="Times New Roman" pitchFamily="18" charset="0"/>
                        <a:cs typeface="Times New Roman" pitchFamily="18" charset="0"/>
                      </a:endParaRPr>
                    </a:p>
                  </a:txBody>
                  <a:tcPr/>
                </a:tc>
              </a:tr>
            </a:tbl>
          </a:graphicData>
        </a:graphic>
      </p:graphicFrame>
      <p:sp>
        <p:nvSpPr>
          <p:cNvPr id="5" name="Прямоугольник 4"/>
          <p:cNvSpPr/>
          <p:nvPr/>
        </p:nvSpPr>
        <p:spPr>
          <a:xfrm>
            <a:off x="0" y="428604"/>
            <a:ext cx="8786842" cy="523220"/>
          </a:xfrm>
          <a:prstGeom prst="rect">
            <a:avLst/>
          </a:prstGeom>
          <a:noFill/>
        </p:spPr>
        <p:txBody>
          <a:bodyPr wrap="square" lIns="91440" tIns="45720" rIns="91440" bIns="45720">
            <a:spAutoFit/>
          </a:bodyPr>
          <a:lstStyle/>
          <a:p>
            <a:pPr algn="ctr"/>
            <a:r>
              <a:rPr lang="kk-KZ" sz="2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Қайта даярлаудан өткен дәрігерлер</a:t>
            </a:r>
            <a:endParaRPr lang="ru-RU" sz="28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76400" y="304800"/>
            <a:ext cx="5562600" cy="646331"/>
          </a:xfrm>
          <a:prstGeom prst="rect">
            <a:avLst/>
          </a:prstGeom>
          <a:noFill/>
        </p:spPr>
        <p:txBody>
          <a:bodyPr wrap="square" lIns="91440" tIns="45720" rIns="91440" bIns="45720">
            <a:spAutoFit/>
          </a:bodyPr>
          <a:lstStyle/>
          <a:p>
            <a:pPr algn="ctr"/>
            <a:r>
              <a:rPr lang="kk-KZ"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ХАЛЫҚ САНЫ</a:t>
            </a:r>
            <a:endParaRPr lang="ru-RU"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7" name="Содержимое 6"/>
          <p:cNvGraphicFramePr>
            <a:graphicFrameLocks noGrp="1"/>
          </p:cNvGraphicFramePr>
          <p:nvPr>
            <p:ph idx="1"/>
            <p:extLst>
              <p:ext uri="{D42A27DB-BD31-4B8C-83A1-F6EECF244321}">
                <p14:modId xmlns="" xmlns:p14="http://schemas.microsoft.com/office/powerpoint/2010/main" val="267090170"/>
              </p:ext>
            </p:extLst>
          </p:nvPr>
        </p:nvGraphicFramePr>
        <p:xfrm>
          <a:off x="214284" y="1143000"/>
          <a:ext cx="8777319" cy="2106375"/>
        </p:xfrm>
        <a:graphic>
          <a:graphicData uri="http://schemas.openxmlformats.org/drawingml/2006/table">
            <a:tbl>
              <a:tblPr firstRow="1" bandRow="1">
                <a:tableStyleId>{7DF18680-E054-41AD-8BC1-D1AEF772440D}</a:tableStyleId>
              </a:tblPr>
              <a:tblGrid>
                <a:gridCol w="973340"/>
                <a:gridCol w="1241236"/>
                <a:gridCol w="1143008"/>
                <a:gridCol w="1214446"/>
                <a:gridCol w="1382817"/>
                <a:gridCol w="1428174"/>
                <a:gridCol w="1394298"/>
              </a:tblGrid>
              <a:tr h="543617">
                <a:tc rowSpan="2">
                  <a:txBody>
                    <a:bodyPr/>
                    <a:lstStyle/>
                    <a:p>
                      <a:pPr algn="ctr"/>
                      <a:r>
                        <a:rPr lang="kk-KZ" sz="1400" dirty="0" smtClean="0">
                          <a:solidFill>
                            <a:srgbClr val="FF0000"/>
                          </a:solidFill>
                          <a:latin typeface="Times New Roman" pitchFamily="18" charset="0"/>
                          <a:cs typeface="Times New Roman" pitchFamily="18" charset="0"/>
                        </a:rPr>
                        <a:t>Жылдар</a:t>
                      </a:r>
                      <a:endParaRPr lang="ru-RU" sz="1400" i="1" dirty="0">
                        <a:solidFill>
                          <a:srgbClr val="FF0000"/>
                        </a:solidFill>
                        <a:latin typeface="Times New Roman" pitchFamily="18" charset="0"/>
                        <a:cs typeface="Times New Roman" pitchFamily="18" charset="0"/>
                      </a:endParaRPr>
                    </a:p>
                  </a:txBody>
                  <a:tcPr/>
                </a:tc>
                <a:tc rowSpan="2">
                  <a:txBody>
                    <a:bodyPr/>
                    <a:lstStyle/>
                    <a:p>
                      <a:pPr algn="ctr"/>
                      <a:r>
                        <a:rPr lang="kk-KZ" sz="1400" dirty="0" smtClean="0">
                          <a:solidFill>
                            <a:srgbClr val="FF0000"/>
                          </a:solidFill>
                          <a:latin typeface="Times New Roman" pitchFamily="18" charset="0"/>
                          <a:cs typeface="Times New Roman" pitchFamily="18" charset="0"/>
                        </a:rPr>
                        <a:t>Бекітілген тұрғындар саны</a:t>
                      </a:r>
                      <a:endParaRPr lang="ru-RU" sz="1400" i="1" dirty="0">
                        <a:solidFill>
                          <a:srgbClr val="FF0000"/>
                        </a:solidFill>
                        <a:latin typeface="Times New Roman" pitchFamily="18" charset="0"/>
                        <a:cs typeface="Times New Roman" pitchFamily="18" charset="0"/>
                      </a:endParaRPr>
                    </a:p>
                  </a:txBody>
                  <a:tcPr/>
                </a:tc>
                <a:tc gridSpan="2">
                  <a:txBody>
                    <a:bodyPr/>
                    <a:lstStyle/>
                    <a:p>
                      <a:pPr algn="ctr"/>
                      <a:r>
                        <a:rPr lang="kk-KZ" sz="1400" dirty="0" smtClean="0">
                          <a:solidFill>
                            <a:srgbClr val="FF0000"/>
                          </a:solidFill>
                          <a:latin typeface="Times New Roman" pitchFamily="18" charset="0"/>
                          <a:cs typeface="Times New Roman" pitchFamily="18" charset="0"/>
                        </a:rPr>
                        <a:t>Ересектер</a:t>
                      </a:r>
                      <a:endParaRPr lang="ru-RU" sz="1400" i="1" dirty="0">
                        <a:solidFill>
                          <a:srgbClr val="FF0000"/>
                        </a:solidFill>
                        <a:latin typeface="Times New Roman" pitchFamily="18" charset="0"/>
                        <a:cs typeface="Times New Roman" pitchFamily="18" charset="0"/>
                      </a:endParaRPr>
                    </a:p>
                  </a:txBody>
                  <a:tcPr/>
                </a:tc>
                <a:tc hMerge="1">
                  <a:txBody>
                    <a:bodyPr/>
                    <a:lstStyle/>
                    <a:p>
                      <a:endParaRPr lang="ru-RU"/>
                    </a:p>
                  </a:txBody>
                  <a:tcPr/>
                </a:tc>
                <a:tc rowSpan="2">
                  <a:txBody>
                    <a:bodyPr/>
                    <a:lstStyle/>
                    <a:p>
                      <a:pPr algn="ctr"/>
                      <a:r>
                        <a:rPr lang="kk-KZ" sz="1400" dirty="0" smtClean="0">
                          <a:solidFill>
                            <a:srgbClr val="FF0000"/>
                          </a:solidFill>
                          <a:latin typeface="Times New Roman" pitchFamily="18" charset="0"/>
                          <a:cs typeface="Times New Roman" pitchFamily="18" charset="0"/>
                        </a:rPr>
                        <a:t>Жас-</a:t>
                      </a:r>
                    </a:p>
                    <a:p>
                      <a:pPr algn="ctr"/>
                      <a:r>
                        <a:rPr lang="kk-KZ" sz="1400" dirty="0" smtClean="0">
                          <a:solidFill>
                            <a:srgbClr val="FF0000"/>
                          </a:solidFill>
                          <a:latin typeface="Times New Roman" pitchFamily="18" charset="0"/>
                          <a:cs typeface="Times New Roman" pitchFamily="18" charset="0"/>
                        </a:rPr>
                        <a:t>өспірімдер</a:t>
                      </a:r>
                      <a:endParaRPr lang="ru-RU" sz="1400" i="1" dirty="0">
                        <a:solidFill>
                          <a:srgbClr val="FF0000"/>
                        </a:solidFill>
                        <a:latin typeface="Times New Roman" pitchFamily="18" charset="0"/>
                        <a:cs typeface="Times New Roman" pitchFamily="18" charset="0"/>
                      </a:endParaRPr>
                    </a:p>
                  </a:txBody>
                  <a:tcPr/>
                </a:tc>
                <a:tc rowSpan="2">
                  <a:txBody>
                    <a:bodyPr/>
                    <a:lstStyle/>
                    <a:p>
                      <a:pPr algn="ctr"/>
                      <a:r>
                        <a:rPr lang="kk-KZ" sz="1400" dirty="0" smtClean="0">
                          <a:solidFill>
                            <a:srgbClr val="FF0000"/>
                          </a:solidFill>
                          <a:latin typeface="Times New Roman" pitchFamily="18" charset="0"/>
                          <a:cs typeface="Times New Roman" pitchFamily="18" charset="0"/>
                        </a:rPr>
                        <a:t>0-14жасқа дейінгі</a:t>
                      </a:r>
                      <a:r>
                        <a:rPr lang="kk-KZ" sz="1400" baseline="0" dirty="0" smtClean="0">
                          <a:solidFill>
                            <a:srgbClr val="FF0000"/>
                          </a:solidFill>
                          <a:latin typeface="Times New Roman" pitchFamily="18" charset="0"/>
                          <a:cs typeface="Times New Roman" pitchFamily="18" charset="0"/>
                        </a:rPr>
                        <a:t> балалар</a:t>
                      </a:r>
                      <a:endParaRPr lang="ru-RU" sz="1400" i="1" dirty="0">
                        <a:solidFill>
                          <a:srgbClr val="FF0000"/>
                        </a:solidFill>
                        <a:latin typeface="Times New Roman" pitchFamily="18" charset="0"/>
                        <a:cs typeface="Times New Roman" pitchFamily="18" charset="0"/>
                      </a:endParaRPr>
                    </a:p>
                  </a:txBody>
                  <a:tcPr/>
                </a:tc>
                <a:tc rowSpan="2">
                  <a:txBody>
                    <a:bodyPr/>
                    <a:lstStyle/>
                    <a:p>
                      <a:pPr algn="ctr"/>
                      <a:r>
                        <a:rPr lang="kk-KZ" sz="1400" dirty="0" smtClean="0">
                          <a:solidFill>
                            <a:srgbClr val="FF0000"/>
                          </a:solidFill>
                          <a:latin typeface="Times New Roman" pitchFamily="18" charset="0"/>
                          <a:cs typeface="Times New Roman" pitchFamily="18" charset="0"/>
                        </a:rPr>
                        <a:t>Босану жасындағы</a:t>
                      </a:r>
                      <a:r>
                        <a:rPr lang="kk-KZ" sz="1400" baseline="0" dirty="0" smtClean="0">
                          <a:solidFill>
                            <a:srgbClr val="FF0000"/>
                          </a:solidFill>
                          <a:latin typeface="Times New Roman" pitchFamily="18" charset="0"/>
                          <a:cs typeface="Times New Roman" pitchFamily="18" charset="0"/>
                        </a:rPr>
                        <a:t> әйелдер</a:t>
                      </a:r>
                      <a:endParaRPr lang="ru-RU" sz="1400" i="1" dirty="0">
                        <a:solidFill>
                          <a:srgbClr val="FF0000"/>
                        </a:solidFill>
                        <a:latin typeface="Times New Roman" pitchFamily="18" charset="0"/>
                        <a:cs typeface="Times New Roman" pitchFamily="18" charset="0"/>
                      </a:endParaRPr>
                    </a:p>
                  </a:txBody>
                  <a:tcPr/>
                </a:tc>
              </a:tr>
              <a:tr h="543617">
                <a:tc vMerge="1">
                  <a:txBody>
                    <a:bodyPr/>
                    <a:lstStyle/>
                    <a:p>
                      <a:endParaRPr lang="ru-RU"/>
                    </a:p>
                  </a:txBody>
                  <a:tcPr/>
                </a:tc>
                <a:tc vMerge="1">
                  <a:txBody>
                    <a:bodyPr/>
                    <a:lstStyle/>
                    <a:p>
                      <a:endParaRPr lang="ru-RU"/>
                    </a:p>
                  </a:txBody>
                  <a:tcPr/>
                </a:tc>
                <a:tc>
                  <a:txBody>
                    <a:bodyPr/>
                    <a:lstStyle/>
                    <a:p>
                      <a:pPr algn="ctr"/>
                      <a:r>
                        <a:rPr lang="kk-KZ" sz="1400" dirty="0" smtClean="0">
                          <a:solidFill>
                            <a:srgbClr val="FF0000"/>
                          </a:solidFill>
                          <a:latin typeface="Times New Roman" pitchFamily="18" charset="0"/>
                          <a:cs typeface="Times New Roman" pitchFamily="18" charset="0"/>
                        </a:rPr>
                        <a:t>Ер</a:t>
                      </a:r>
                      <a:endParaRPr lang="ru-RU" sz="1400" i="1"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Әйел</a:t>
                      </a:r>
                      <a:endParaRPr lang="ru-RU" sz="1400" i="1" dirty="0">
                        <a:solidFill>
                          <a:srgbClr val="FF0000"/>
                        </a:solidFill>
                        <a:latin typeface="Times New Roman" pitchFamily="18" charset="0"/>
                        <a:cs typeface="Times New Roman" pitchFamily="18" charset="0"/>
                      </a:endParaRPr>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458401">
                <a:tc>
                  <a:txBody>
                    <a:bodyPr/>
                    <a:lstStyle/>
                    <a:p>
                      <a:pPr algn="ctr"/>
                      <a:r>
                        <a:rPr lang="kk-KZ" sz="1400" dirty="0" smtClean="0">
                          <a:solidFill>
                            <a:srgbClr val="FF0000"/>
                          </a:solidFill>
                          <a:latin typeface="Times New Roman" pitchFamily="18" charset="0"/>
                          <a:cs typeface="Times New Roman" pitchFamily="18" charset="0"/>
                        </a:rPr>
                        <a:t>2016</a:t>
                      </a:r>
                      <a:endParaRPr lang="ru-RU" sz="1400" b="0" i="1" dirty="0">
                        <a:solidFill>
                          <a:srgbClr val="FF0000"/>
                        </a:solidFill>
                        <a:latin typeface="Times New Roman" pitchFamily="18" charset="0"/>
                        <a:cs typeface="Times New Roman" pitchFamily="18" charset="0"/>
                      </a:endParaRPr>
                    </a:p>
                  </a:txBody>
                  <a:tcPr/>
                </a:tc>
                <a:tc>
                  <a:txBody>
                    <a:bodyPr/>
                    <a:lstStyle/>
                    <a:p>
                      <a:pPr algn="ctr"/>
                      <a:r>
                        <a:rPr lang="kk-KZ" sz="1400" b="0" i="0" dirty="0" smtClean="0">
                          <a:solidFill>
                            <a:srgbClr val="FF0000"/>
                          </a:solidFill>
                          <a:latin typeface="Times New Roman" pitchFamily="18" charset="0"/>
                          <a:cs typeface="Times New Roman" pitchFamily="18" charset="0"/>
                        </a:rPr>
                        <a:t>36428</a:t>
                      </a:r>
                      <a:endParaRPr lang="ru-RU" sz="1400" b="0" i="0"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17332</a:t>
                      </a:r>
                      <a:endParaRPr lang="ru-RU" sz="1400"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19096</a:t>
                      </a:r>
                      <a:endParaRPr lang="ru-RU" sz="1400" dirty="0">
                        <a:solidFill>
                          <a:srgbClr val="FF0000"/>
                        </a:solidFill>
                        <a:latin typeface="Times New Roman" pitchFamily="18" charset="0"/>
                        <a:cs typeface="Times New Roman" pitchFamily="18" charset="0"/>
                      </a:endParaRPr>
                    </a:p>
                  </a:txBody>
                  <a:tcPr/>
                </a:tc>
                <a:tc>
                  <a:txBody>
                    <a:bodyPr/>
                    <a:lstStyle/>
                    <a:p>
                      <a:pPr algn="ctr"/>
                      <a:r>
                        <a:rPr lang="kk-KZ" sz="1400" b="0" i="0" dirty="0" smtClean="0">
                          <a:solidFill>
                            <a:srgbClr val="FF0000"/>
                          </a:solidFill>
                          <a:latin typeface="Times New Roman" pitchFamily="18" charset="0"/>
                          <a:cs typeface="Times New Roman" pitchFamily="18" charset="0"/>
                        </a:rPr>
                        <a:t>1190</a:t>
                      </a:r>
                      <a:endParaRPr lang="ru-RU" sz="1400" b="0" i="0" dirty="0">
                        <a:solidFill>
                          <a:srgbClr val="FF0000"/>
                        </a:solidFill>
                        <a:latin typeface="Times New Roman" pitchFamily="18" charset="0"/>
                        <a:cs typeface="Times New Roman" pitchFamily="18" charset="0"/>
                      </a:endParaRPr>
                    </a:p>
                  </a:txBody>
                  <a:tcPr/>
                </a:tc>
                <a:tc>
                  <a:txBody>
                    <a:bodyPr/>
                    <a:lstStyle/>
                    <a:p>
                      <a:pPr algn="ctr"/>
                      <a:r>
                        <a:rPr lang="kk-KZ" sz="1400" b="0" i="0" dirty="0" smtClean="0">
                          <a:solidFill>
                            <a:srgbClr val="FF0000"/>
                          </a:solidFill>
                          <a:latin typeface="Times New Roman" pitchFamily="18" charset="0"/>
                          <a:cs typeface="Times New Roman" pitchFamily="18" charset="0"/>
                        </a:rPr>
                        <a:t>11502</a:t>
                      </a:r>
                      <a:endParaRPr lang="ru-RU" sz="1400" b="0" i="0" dirty="0">
                        <a:solidFill>
                          <a:srgbClr val="FF0000"/>
                        </a:solidFill>
                        <a:latin typeface="Times New Roman" pitchFamily="18" charset="0"/>
                        <a:cs typeface="Times New Roman" pitchFamily="18" charset="0"/>
                      </a:endParaRPr>
                    </a:p>
                  </a:txBody>
                  <a:tcPr/>
                </a:tc>
                <a:tc>
                  <a:txBody>
                    <a:bodyPr/>
                    <a:lstStyle/>
                    <a:p>
                      <a:pPr algn="ctr"/>
                      <a:r>
                        <a:rPr lang="kk-KZ" sz="1400" b="0" i="0" dirty="0" smtClean="0">
                          <a:solidFill>
                            <a:srgbClr val="FF0000"/>
                          </a:solidFill>
                          <a:latin typeface="Times New Roman" pitchFamily="18" charset="0"/>
                          <a:cs typeface="Times New Roman" pitchFamily="18" charset="0"/>
                        </a:rPr>
                        <a:t>10065</a:t>
                      </a:r>
                      <a:endParaRPr lang="ru-RU" sz="1400" b="0" i="0" dirty="0">
                        <a:solidFill>
                          <a:srgbClr val="FF0000"/>
                        </a:solidFill>
                        <a:latin typeface="Times New Roman" pitchFamily="18" charset="0"/>
                        <a:cs typeface="Times New Roman" pitchFamily="18" charset="0"/>
                      </a:endParaRPr>
                    </a:p>
                  </a:txBody>
                  <a:tcPr/>
                </a:tc>
              </a:tr>
              <a:tr h="560740">
                <a:tc>
                  <a:txBody>
                    <a:bodyPr/>
                    <a:lstStyle/>
                    <a:p>
                      <a:pPr algn="ctr"/>
                      <a:r>
                        <a:rPr lang="kk-KZ" sz="1400" dirty="0" smtClean="0">
                          <a:solidFill>
                            <a:srgbClr val="FF0000"/>
                          </a:solidFill>
                          <a:latin typeface="Times New Roman" pitchFamily="18" charset="0"/>
                          <a:cs typeface="Times New Roman" pitchFamily="18" charset="0"/>
                        </a:rPr>
                        <a:t>2017</a:t>
                      </a:r>
                      <a:endParaRPr lang="ru-RU" sz="1400" b="0" i="1"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37255</a:t>
                      </a:r>
                      <a:endParaRPr lang="ru-RU" sz="1400" b="0" i="0" dirty="0">
                        <a:solidFill>
                          <a:srgbClr val="FF0000"/>
                        </a:solidFill>
                        <a:latin typeface="Times New Roman" pitchFamily="18" charset="0"/>
                        <a:cs typeface="Times New Roman" pitchFamily="18" charset="0"/>
                      </a:endParaRPr>
                    </a:p>
                  </a:txBody>
                  <a:tcPr/>
                </a:tc>
                <a:tc>
                  <a:txBody>
                    <a:bodyPr/>
                    <a:lstStyle/>
                    <a:p>
                      <a:pPr algn="ctr"/>
                      <a:r>
                        <a:rPr lang="kk-KZ" sz="1400" b="0" i="0" dirty="0" smtClean="0">
                          <a:solidFill>
                            <a:srgbClr val="FF0000"/>
                          </a:solidFill>
                          <a:latin typeface="Times New Roman" pitchFamily="18" charset="0"/>
                          <a:cs typeface="Times New Roman" pitchFamily="18" charset="0"/>
                        </a:rPr>
                        <a:t>17803</a:t>
                      </a:r>
                      <a:endParaRPr lang="ru-RU" sz="1400" b="0" i="0" dirty="0">
                        <a:solidFill>
                          <a:srgbClr val="FF0000"/>
                        </a:solidFill>
                        <a:latin typeface="Times New Roman" pitchFamily="18" charset="0"/>
                        <a:cs typeface="Times New Roman" pitchFamily="18" charset="0"/>
                      </a:endParaRPr>
                    </a:p>
                  </a:txBody>
                  <a:tcPr/>
                </a:tc>
                <a:tc>
                  <a:txBody>
                    <a:bodyPr/>
                    <a:lstStyle/>
                    <a:p>
                      <a:pPr algn="ctr"/>
                      <a:r>
                        <a:rPr lang="kk-KZ" sz="1400" b="0" i="0" dirty="0" smtClean="0">
                          <a:solidFill>
                            <a:srgbClr val="FF0000"/>
                          </a:solidFill>
                          <a:latin typeface="Times New Roman" pitchFamily="18" charset="0"/>
                          <a:cs typeface="Times New Roman" pitchFamily="18" charset="0"/>
                        </a:rPr>
                        <a:t>19452</a:t>
                      </a:r>
                      <a:endParaRPr lang="ru-RU" sz="1400" b="0" i="0" dirty="0">
                        <a:solidFill>
                          <a:srgbClr val="FF0000"/>
                        </a:solidFill>
                        <a:latin typeface="Times New Roman" pitchFamily="18" charset="0"/>
                        <a:cs typeface="Times New Roman" pitchFamily="18" charset="0"/>
                      </a:endParaRPr>
                    </a:p>
                  </a:txBody>
                  <a:tcPr/>
                </a:tc>
                <a:tc>
                  <a:txBody>
                    <a:bodyPr/>
                    <a:lstStyle/>
                    <a:p>
                      <a:pPr algn="ctr"/>
                      <a:r>
                        <a:rPr lang="kk-KZ" sz="1400" b="0" i="0" dirty="0" smtClean="0">
                          <a:solidFill>
                            <a:srgbClr val="FF0000"/>
                          </a:solidFill>
                          <a:latin typeface="Times New Roman" pitchFamily="18" charset="0"/>
                          <a:cs typeface="Times New Roman" pitchFamily="18" charset="0"/>
                        </a:rPr>
                        <a:t>1391</a:t>
                      </a:r>
                      <a:endParaRPr lang="ru-RU" sz="1400" b="0" i="0" dirty="0">
                        <a:solidFill>
                          <a:srgbClr val="FF0000"/>
                        </a:solidFill>
                        <a:latin typeface="Times New Roman" pitchFamily="18" charset="0"/>
                        <a:cs typeface="Times New Roman" pitchFamily="18" charset="0"/>
                      </a:endParaRPr>
                    </a:p>
                  </a:txBody>
                  <a:tcPr/>
                </a:tc>
                <a:tc>
                  <a:txBody>
                    <a:bodyPr/>
                    <a:lstStyle/>
                    <a:p>
                      <a:pPr algn="ctr"/>
                      <a:r>
                        <a:rPr lang="kk-KZ" sz="1400" b="0" i="0" dirty="0" smtClean="0">
                          <a:solidFill>
                            <a:srgbClr val="FF0000"/>
                          </a:solidFill>
                          <a:latin typeface="Times New Roman" pitchFamily="18" charset="0"/>
                          <a:cs typeface="Times New Roman" pitchFamily="18" charset="0"/>
                        </a:rPr>
                        <a:t>11987</a:t>
                      </a:r>
                      <a:endParaRPr lang="ru-RU" sz="1400" b="0" i="0" dirty="0">
                        <a:solidFill>
                          <a:srgbClr val="FF0000"/>
                        </a:solidFill>
                        <a:latin typeface="Times New Roman" pitchFamily="18" charset="0"/>
                        <a:cs typeface="Times New Roman" pitchFamily="18" charset="0"/>
                      </a:endParaRPr>
                    </a:p>
                  </a:txBody>
                  <a:tcPr/>
                </a:tc>
                <a:tc>
                  <a:txBody>
                    <a:bodyPr/>
                    <a:lstStyle/>
                    <a:p>
                      <a:pPr algn="ctr"/>
                      <a:r>
                        <a:rPr lang="kk-KZ" sz="1400" b="0" i="0" dirty="0" smtClean="0">
                          <a:solidFill>
                            <a:srgbClr val="FF0000"/>
                          </a:solidFill>
                          <a:latin typeface="Times New Roman" pitchFamily="18" charset="0"/>
                          <a:cs typeface="Times New Roman" pitchFamily="18" charset="0"/>
                        </a:rPr>
                        <a:t>10081</a:t>
                      </a:r>
                      <a:endParaRPr lang="ru-RU" sz="1400" b="0" i="0" dirty="0">
                        <a:solidFill>
                          <a:srgbClr val="FF0000"/>
                        </a:solidFill>
                        <a:latin typeface="Times New Roman" pitchFamily="18" charset="0"/>
                        <a:cs typeface="Times New Roman" pitchFamily="18" charset="0"/>
                      </a:endParaRPr>
                    </a:p>
                  </a:txBody>
                  <a:tcPr/>
                </a:tc>
              </a:tr>
            </a:tbl>
          </a:graphicData>
        </a:graphic>
      </p:graphicFrame>
      <p:sp>
        <p:nvSpPr>
          <p:cNvPr id="2" name="Прямоугольник 1"/>
          <p:cNvSpPr/>
          <p:nvPr/>
        </p:nvSpPr>
        <p:spPr>
          <a:xfrm>
            <a:off x="914400" y="3786190"/>
            <a:ext cx="7162800" cy="369332"/>
          </a:xfrm>
          <a:prstGeom prst="rect">
            <a:avLst/>
          </a:prstGeom>
        </p:spPr>
        <p:txBody>
          <a:bodyPr wrap="square">
            <a:spAutoFit/>
          </a:bodyPr>
          <a:lstStyle/>
          <a:p>
            <a:pPr algn="ctr"/>
            <a:r>
              <a:rPr lang="ru-RU" b="1" u="sng" dirty="0" smtClean="0">
                <a:solidFill>
                  <a:srgbClr val="FF0000"/>
                </a:solidFill>
                <a:latin typeface="Times New Roman" pitchFamily="18" charset="0"/>
                <a:cs typeface="Times New Roman" pitchFamily="18" charset="0"/>
              </a:rPr>
              <a:t>2017  </a:t>
            </a:r>
            <a:r>
              <a:rPr lang="ru-RU" b="1" u="sng" dirty="0" err="1" smtClean="0">
                <a:solidFill>
                  <a:srgbClr val="FF0000"/>
                </a:solidFill>
                <a:latin typeface="Times New Roman" pitchFamily="18" charset="0"/>
                <a:cs typeface="Times New Roman" pitchFamily="18" charset="0"/>
              </a:rPr>
              <a:t>Жылы</a:t>
            </a:r>
            <a:r>
              <a:rPr lang="ru-RU" b="1" u="sng" dirty="0" smtClean="0">
                <a:solidFill>
                  <a:srgbClr val="FF0000"/>
                </a:solidFill>
                <a:latin typeface="Times New Roman" pitchFamily="18" charset="0"/>
                <a:cs typeface="Times New Roman" pitchFamily="18" charset="0"/>
              </a:rPr>
              <a:t>  </a:t>
            </a:r>
            <a:r>
              <a:rPr lang="kk-KZ" b="1" u="sng" dirty="0" smtClean="0">
                <a:solidFill>
                  <a:srgbClr val="FF0000"/>
                </a:solidFill>
                <a:latin typeface="Times New Roman" pitchFamily="18" charset="0"/>
                <a:cs typeface="Times New Roman" pitchFamily="18" charset="0"/>
              </a:rPr>
              <a:t>12</a:t>
            </a:r>
            <a:r>
              <a:rPr lang="ru-RU" b="1" u="sng" dirty="0" smtClean="0">
                <a:solidFill>
                  <a:srgbClr val="FF0000"/>
                </a:solidFill>
                <a:latin typeface="Times New Roman" pitchFamily="18" charset="0"/>
                <a:cs typeface="Times New Roman" pitchFamily="18" charset="0"/>
              </a:rPr>
              <a:t> ай </a:t>
            </a:r>
            <a:r>
              <a:rPr lang="ru-RU" b="1" u="sng" dirty="0" err="1" smtClean="0">
                <a:solidFill>
                  <a:srgbClr val="FF0000"/>
                </a:solidFill>
                <a:latin typeface="Times New Roman" pitchFamily="18" charset="0"/>
                <a:cs typeface="Times New Roman" pitchFamily="18" charset="0"/>
              </a:rPr>
              <a:t>бойынша</a:t>
            </a:r>
            <a:r>
              <a:rPr lang="ru-RU" b="1" u="sng" dirty="0" smtClean="0">
                <a:solidFill>
                  <a:srgbClr val="FF0000"/>
                </a:solidFill>
                <a:latin typeface="Times New Roman" pitchFamily="18" charset="0"/>
                <a:cs typeface="Times New Roman" pitchFamily="18" charset="0"/>
              </a:rPr>
              <a:t> </a:t>
            </a:r>
            <a:r>
              <a:rPr lang="ru-RU" b="1" u="sng" dirty="0" err="1">
                <a:solidFill>
                  <a:srgbClr val="FF0000"/>
                </a:solidFill>
                <a:latin typeface="Times New Roman" pitchFamily="18" charset="0"/>
                <a:cs typeface="Times New Roman" pitchFamily="18" charset="0"/>
              </a:rPr>
              <a:t>тіркелген</a:t>
            </a:r>
            <a:r>
              <a:rPr lang="ru-RU" b="1" u="sng" dirty="0">
                <a:solidFill>
                  <a:srgbClr val="FF0000"/>
                </a:solidFill>
                <a:latin typeface="Times New Roman" pitchFamily="18" charset="0"/>
                <a:cs typeface="Times New Roman" pitchFamily="18" charset="0"/>
              </a:rPr>
              <a:t> </a:t>
            </a:r>
            <a:r>
              <a:rPr lang="ru-RU" b="1" u="sng" dirty="0" err="1">
                <a:solidFill>
                  <a:srgbClr val="FF0000"/>
                </a:solidFill>
                <a:latin typeface="Times New Roman" pitchFamily="18" charset="0"/>
                <a:cs typeface="Times New Roman" pitchFamily="18" charset="0"/>
              </a:rPr>
              <a:t>халық есебі</a:t>
            </a:r>
            <a:endParaRPr lang="ru-RU" b="1" u="sng" dirty="0">
              <a:solidFill>
                <a:srgbClr val="FF0000"/>
              </a:solidFill>
              <a:latin typeface="Times New Roman" pitchFamily="18" charset="0"/>
              <a:cs typeface="Times New Roman" pitchFamily="18" charset="0"/>
            </a:endParaRPr>
          </a:p>
        </p:txBody>
      </p:sp>
      <p:graphicFrame>
        <p:nvGraphicFramePr>
          <p:cNvPr id="8" name="Объект 3"/>
          <p:cNvGraphicFramePr>
            <a:graphicFrameLocks/>
          </p:cNvGraphicFramePr>
          <p:nvPr>
            <p:extLst>
              <p:ext uri="{D42A27DB-BD31-4B8C-83A1-F6EECF244321}">
                <p14:modId xmlns="" xmlns:p14="http://schemas.microsoft.com/office/powerpoint/2010/main" val="1113270672"/>
              </p:ext>
            </p:extLst>
          </p:nvPr>
        </p:nvGraphicFramePr>
        <p:xfrm>
          <a:off x="214284" y="4648200"/>
          <a:ext cx="8701117" cy="1686454"/>
        </p:xfrm>
        <a:graphic>
          <a:graphicData uri="http://schemas.openxmlformats.org/drawingml/2006/table">
            <a:tbl>
              <a:tblPr firstRow="1" bandRow="1">
                <a:tableStyleId>{7DF18680-E054-41AD-8BC1-D1AEF772440D}</a:tableStyleId>
              </a:tblPr>
              <a:tblGrid>
                <a:gridCol w="857254"/>
                <a:gridCol w="859208"/>
                <a:gridCol w="783866"/>
                <a:gridCol w="536490"/>
                <a:gridCol w="660178"/>
                <a:gridCol w="1056284"/>
                <a:gridCol w="858231"/>
                <a:gridCol w="675031"/>
                <a:gridCol w="711343"/>
                <a:gridCol w="853315"/>
                <a:gridCol w="849917"/>
              </a:tblGrid>
              <a:tr h="548640">
                <a:tc rowSpan="2">
                  <a:txBody>
                    <a:bodyPr/>
                    <a:lstStyle/>
                    <a:p>
                      <a:r>
                        <a:rPr lang="en-US" sz="1100" b="0" baseline="0" dirty="0" smtClean="0">
                          <a:solidFill>
                            <a:srgbClr val="FF0000"/>
                          </a:solidFill>
                          <a:latin typeface="Times New Roman" pitchFamily="18" charset="0"/>
                          <a:cs typeface="Times New Roman" pitchFamily="18" charset="0"/>
                        </a:rPr>
                        <a:t>01.01.17</a:t>
                      </a:r>
                      <a:r>
                        <a:rPr lang="ru-RU" sz="1100" b="0" baseline="0" dirty="0" smtClean="0">
                          <a:solidFill>
                            <a:srgbClr val="FF0000"/>
                          </a:solidFill>
                          <a:latin typeface="Times New Roman" pitchFamily="18" charset="0"/>
                          <a:cs typeface="Times New Roman" pitchFamily="18" charset="0"/>
                        </a:rPr>
                        <a:t>ж</a:t>
                      </a:r>
                      <a:r>
                        <a:rPr lang="kk-KZ" sz="1100" b="0" baseline="0" dirty="0" smtClean="0">
                          <a:solidFill>
                            <a:srgbClr val="FF0000"/>
                          </a:solidFill>
                          <a:latin typeface="Times New Roman" pitchFamily="18" charset="0"/>
                          <a:cs typeface="Times New Roman" pitchFamily="18" charset="0"/>
                        </a:rPr>
                        <a:t> халық саны</a:t>
                      </a:r>
                      <a:endParaRPr lang="ru-RU" sz="1100" b="0" i="1" dirty="0">
                        <a:solidFill>
                          <a:srgbClr val="FF0000"/>
                        </a:solidFill>
                        <a:latin typeface="Times New Roman" pitchFamily="18" charset="0"/>
                        <a:cs typeface="Times New Roman" pitchFamily="18" charset="0"/>
                      </a:endParaRPr>
                    </a:p>
                  </a:txBody>
                  <a:tcPr/>
                </a:tc>
                <a:tc rowSpan="2">
                  <a:txBody>
                    <a:bodyPr/>
                    <a:lstStyle/>
                    <a:p>
                      <a:r>
                        <a:rPr lang="kk-KZ" sz="1100" b="0" dirty="0" smtClean="0">
                          <a:solidFill>
                            <a:srgbClr val="FF0000"/>
                          </a:solidFill>
                          <a:latin typeface="Times New Roman" pitchFamily="18" charset="0"/>
                          <a:cs typeface="Times New Roman" pitchFamily="18" charset="0"/>
                        </a:rPr>
                        <a:t>Есеп жылы тіркелген халық</a:t>
                      </a:r>
                      <a:endParaRPr lang="ru-RU" sz="1100" b="0" i="1" dirty="0">
                        <a:solidFill>
                          <a:srgbClr val="FF0000"/>
                        </a:solidFill>
                        <a:latin typeface="Times New Roman" pitchFamily="18" charset="0"/>
                        <a:cs typeface="Times New Roman" pitchFamily="18" charset="0"/>
                      </a:endParaRPr>
                    </a:p>
                  </a:txBody>
                  <a:tcPr/>
                </a:tc>
                <a:tc gridSpan="4">
                  <a:txBody>
                    <a:bodyPr/>
                    <a:lstStyle/>
                    <a:p>
                      <a:pPr algn="ctr"/>
                      <a:r>
                        <a:rPr lang="kk-KZ" sz="1100" b="0" dirty="0" smtClean="0">
                          <a:solidFill>
                            <a:srgbClr val="FF0000"/>
                          </a:solidFill>
                          <a:latin typeface="Times New Roman" pitchFamily="18" charset="0"/>
                          <a:cs typeface="Times New Roman" pitchFamily="18" charset="0"/>
                        </a:rPr>
                        <a:t>Оның ішінде</a:t>
                      </a:r>
                      <a:endParaRPr lang="ru-RU" sz="1100" b="0" i="1" dirty="0">
                        <a:solidFill>
                          <a:srgbClr val="FF0000"/>
                        </a:solidFill>
                        <a:latin typeface="Times New Roman" pitchFamily="18" charset="0"/>
                        <a:cs typeface="Times New Roman" pitchFamily="18" charset="0"/>
                      </a:endParaRPr>
                    </a:p>
                  </a:txBody>
                  <a:tcPr/>
                </a:tc>
                <a:tc hMerge="1">
                  <a:txBody>
                    <a:bodyPr/>
                    <a:lstStyle/>
                    <a:p>
                      <a:endParaRPr lang="ru-RU" sz="1600" i="1" dirty="0">
                        <a:solidFill>
                          <a:srgbClr val="FF0000"/>
                        </a:solidFill>
                        <a:latin typeface="Times New Roman" pitchFamily="18" charset="0"/>
                        <a:cs typeface="Times New Roman" pitchFamily="18" charset="0"/>
                      </a:endParaRPr>
                    </a:p>
                  </a:txBody>
                  <a:tcPr/>
                </a:tc>
                <a:tc hMerge="1">
                  <a:txBody>
                    <a:bodyPr/>
                    <a:lstStyle/>
                    <a:p>
                      <a:endParaRPr lang="ru-RU" sz="1600" i="1" dirty="0">
                        <a:solidFill>
                          <a:srgbClr val="FF0000"/>
                        </a:solidFill>
                        <a:latin typeface="Times New Roman" pitchFamily="18" charset="0"/>
                        <a:cs typeface="Times New Roman" pitchFamily="18" charset="0"/>
                      </a:endParaRPr>
                    </a:p>
                  </a:txBody>
                  <a:tcPr/>
                </a:tc>
                <a:tc hMerge="1">
                  <a:txBody>
                    <a:bodyPr/>
                    <a:lstStyle/>
                    <a:p>
                      <a:endParaRPr lang="ru-RU" sz="1600" i="1" dirty="0">
                        <a:solidFill>
                          <a:srgbClr val="FF0000"/>
                        </a:solidFill>
                        <a:latin typeface="Times New Roman" pitchFamily="18" charset="0"/>
                        <a:cs typeface="Times New Roman" pitchFamily="18" charset="0"/>
                      </a:endParaRPr>
                    </a:p>
                  </a:txBody>
                  <a:tcPr/>
                </a:tc>
                <a:tc rowSpan="2">
                  <a:txBody>
                    <a:bodyPr/>
                    <a:lstStyle/>
                    <a:p>
                      <a:endParaRPr lang="kk-KZ" sz="1100" b="0" dirty="0" smtClean="0">
                        <a:solidFill>
                          <a:srgbClr val="FF0000"/>
                        </a:solidFill>
                        <a:latin typeface="Times New Roman" pitchFamily="18" charset="0"/>
                        <a:cs typeface="Times New Roman" pitchFamily="18" charset="0"/>
                      </a:endParaRPr>
                    </a:p>
                    <a:p>
                      <a:r>
                        <a:rPr lang="kk-KZ" sz="1100" b="0" dirty="0" smtClean="0">
                          <a:solidFill>
                            <a:srgbClr val="FF0000"/>
                          </a:solidFill>
                          <a:latin typeface="Times New Roman" pitchFamily="18" charset="0"/>
                          <a:cs typeface="Times New Roman" pitchFamily="18" charset="0"/>
                        </a:rPr>
                        <a:t>Есеп жылында шыққан халық</a:t>
                      </a:r>
                      <a:endParaRPr lang="ru-RU" sz="1100" b="0" i="1" dirty="0">
                        <a:solidFill>
                          <a:srgbClr val="FF0000"/>
                        </a:solidFill>
                        <a:latin typeface="Times New Roman" pitchFamily="18" charset="0"/>
                        <a:cs typeface="Times New Roman" pitchFamily="18"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100" b="0" dirty="0" smtClean="0">
                          <a:solidFill>
                            <a:srgbClr val="FF0000"/>
                          </a:solidFill>
                          <a:latin typeface="Times New Roman" pitchFamily="18" charset="0"/>
                          <a:cs typeface="Times New Roman" pitchFamily="18" charset="0"/>
                        </a:rPr>
                        <a:t>Оның ішінде</a:t>
                      </a:r>
                      <a:endParaRPr lang="ru-RU" sz="1100" b="0" dirty="0" smtClean="0">
                        <a:solidFill>
                          <a:srgbClr val="FF0000"/>
                        </a:solidFill>
                        <a:latin typeface="Times New Roman" pitchFamily="18" charset="0"/>
                        <a:cs typeface="Times New Roman" pitchFamily="18" charset="0"/>
                      </a:endParaRPr>
                    </a:p>
                    <a:p>
                      <a:endParaRPr lang="ru-RU" sz="1100" b="0" dirty="0">
                        <a:solidFill>
                          <a:srgbClr val="FF0000"/>
                        </a:solidFill>
                        <a:latin typeface="Times New Roman" pitchFamily="18" charset="0"/>
                        <a:cs typeface="Times New Roman" pitchFamily="18" charset="0"/>
                      </a:endParaRPr>
                    </a:p>
                  </a:txBody>
                  <a:tcPr/>
                </a:tc>
                <a:tc hMerge="1">
                  <a:txBody>
                    <a:bodyPr/>
                    <a:lstStyle/>
                    <a:p>
                      <a:endParaRPr lang="ru-RU" dirty="0"/>
                    </a:p>
                  </a:txBody>
                  <a:tcPr/>
                </a:tc>
                <a:tc>
                  <a:txBody>
                    <a:bodyPr/>
                    <a:lstStyle/>
                    <a:p>
                      <a:endParaRPr lang="ru-RU" sz="1100" b="0" dirty="0">
                        <a:solidFill>
                          <a:srgbClr val="FF0000"/>
                        </a:solidFill>
                        <a:latin typeface="Times New Roman" pitchFamily="18" charset="0"/>
                        <a:cs typeface="Times New Roman" pitchFamily="18" charset="0"/>
                      </a:endParaRPr>
                    </a:p>
                  </a:txBody>
                  <a:tcPr/>
                </a:tc>
                <a:tc rowSpan="2">
                  <a:txBody>
                    <a:bodyPr/>
                    <a:lstStyle/>
                    <a:p>
                      <a:endParaRPr lang="kk-KZ" sz="1100" b="0" dirty="0" smtClean="0">
                        <a:solidFill>
                          <a:srgbClr val="FF0000"/>
                        </a:solidFill>
                        <a:latin typeface="Times New Roman" pitchFamily="18" charset="0"/>
                        <a:cs typeface="Times New Roman" pitchFamily="18" charset="0"/>
                      </a:endParaRPr>
                    </a:p>
                    <a:p>
                      <a:r>
                        <a:rPr lang="kk-KZ" sz="1100" b="0" dirty="0" smtClean="0">
                          <a:solidFill>
                            <a:srgbClr val="FF0000"/>
                          </a:solidFill>
                          <a:latin typeface="Times New Roman" pitchFamily="18" charset="0"/>
                          <a:cs typeface="Times New Roman" pitchFamily="18" charset="0"/>
                        </a:rPr>
                        <a:t>Есеп жылы</a:t>
                      </a:r>
                      <a:r>
                        <a:rPr lang="kk-KZ" sz="1100" b="0" baseline="0" dirty="0" smtClean="0">
                          <a:solidFill>
                            <a:srgbClr val="FF0000"/>
                          </a:solidFill>
                          <a:latin typeface="Times New Roman" pitchFamily="18" charset="0"/>
                          <a:cs typeface="Times New Roman" pitchFamily="18" charset="0"/>
                        </a:rPr>
                        <a:t> 12 айдағы халық саны</a:t>
                      </a:r>
                      <a:endParaRPr lang="ru-RU" sz="1100" b="0" i="1" dirty="0">
                        <a:solidFill>
                          <a:srgbClr val="FF0000"/>
                        </a:solidFill>
                        <a:latin typeface="Times New Roman" pitchFamily="18" charset="0"/>
                        <a:cs typeface="Times New Roman" pitchFamily="18" charset="0"/>
                      </a:endParaRPr>
                    </a:p>
                  </a:txBody>
                  <a:tcPr/>
                </a:tc>
              </a:tr>
              <a:tr h="533400">
                <a:tc vMerge="1">
                  <a:txBody>
                    <a:bodyPr/>
                    <a:lstStyle/>
                    <a:p>
                      <a:endParaRPr lang="ru-RU"/>
                    </a:p>
                  </a:txBody>
                  <a:tcPr/>
                </a:tc>
                <a:tc vMerge="1">
                  <a:txBody>
                    <a:bodyPr/>
                    <a:lstStyle/>
                    <a:p>
                      <a:endParaRPr lang="ru-RU"/>
                    </a:p>
                  </a:txBody>
                  <a:tcPr/>
                </a:tc>
                <a:tc>
                  <a:txBody>
                    <a:bodyPr/>
                    <a:lstStyle/>
                    <a:p>
                      <a:r>
                        <a:rPr lang="kk-KZ" sz="1100" b="0" dirty="0" smtClean="0">
                          <a:solidFill>
                            <a:srgbClr val="FF0000"/>
                          </a:solidFill>
                          <a:latin typeface="Times New Roman" pitchFamily="18" charset="0"/>
                          <a:cs typeface="Times New Roman" pitchFamily="18" charset="0"/>
                        </a:rPr>
                        <a:t>Еркін тіркелу</a:t>
                      </a:r>
                      <a:endParaRPr lang="ru-RU" sz="1100" b="0" i="1" dirty="0">
                        <a:solidFill>
                          <a:srgbClr val="FF0000"/>
                        </a:solidFill>
                        <a:latin typeface="Times New Roman" pitchFamily="18" charset="0"/>
                        <a:cs typeface="Times New Roman" pitchFamily="18" charset="0"/>
                      </a:endParaRPr>
                    </a:p>
                  </a:txBody>
                  <a:tcPr/>
                </a:tc>
                <a:tc>
                  <a:txBody>
                    <a:bodyPr/>
                    <a:lstStyle/>
                    <a:p>
                      <a:r>
                        <a:rPr lang="kk-KZ" sz="1100" b="0" dirty="0" smtClean="0">
                          <a:solidFill>
                            <a:srgbClr val="FF0000"/>
                          </a:solidFill>
                          <a:latin typeface="Times New Roman" pitchFamily="18" charset="0"/>
                          <a:cs typeface="Times New Roman" pitchFamily="18" charset="0"/>
                        </a:rPr>
                        <a:t>Көшіп келу</a:t>
                      </a:r>
                      <a:endParaRPr lang="ru-RU" sz="1100" b="0" i="1" dirty="0">
                        <a:solidFill>
                          <a:srgbClr val="FF0000"/>
                        </a:solidFill>
                        <a:latin typeface="Times New Roman" pitchFamily="18" charset="0"/>
                        <a:cs typeface="Times New Roman" pitchFamily="18" charset="0"/>
                      </a:endParaRPr>
                    </a:p>
                  </a:txBody>
                  <a:tcPr/>
                </a:tc>
                <a:tc>
                  <a:txBody>
                    <a:bodyPr/>
                    <a:lstStyle/>
                    <a:p>
                      <a:r>
                        <a:rPr lang="en-US" sz="1100" b="0" dirty="0" smtClean="0">
                          <a:solidFill>
                            <a:srgbClr val="FF0000"/>
                          </a:solidFill>
                          <a:latin typeface="Times New Roman" pitchFamily="18" charset="0"/>
                          <a:cs typeface="Times New Roman" pitchFamily="18" charset="0"/>
                        </a:rPr>
                        <a:t>E</a:t>
                      </a:r>
                      <a:r>
                        <a:rPr lang="en-US" sz="1100" b="0" baseline="0" dirty="0" smtClean="0">
                          <a:solidFill>
                            <a:srgbClr val="FF0000"/>
                          </a:solidFill>
                          <a:latin typeface="Times New Roman" pitchFamily="18" charset="0"/>
                          <a:cs typeface="Times New Roman" pitchFamily="18" charset="0"/>
                        </a:rPr>
                        <a:t> – </a:t>
                      </a:r>
                      <a:r>
                        <a:rPr lang="en-US" sz="1100" b="0" baseline="0" dirty="0" err="1" smtClean="0">
                          <a:solidFill>
                            <a:srgbClr val="FF0000"/>
                          </a:solidFill>
                          <a:latin typeface="Times New Roman" pitchFamily="18" charset="0"/>
                          <a:cs typeface="Times New Roman" pitchFamily="18" charset="0"/>
                        </a:rPr>
                        <a:t>gov</a:t>
                      </a:r>
                      <a:r>
                        <a:rPr lang="en-US" sz="1100" b="0" baseline="0" dirty="0" smtClean="0">
                          <a:solidFill>
                            <a:srgbClr val="FF0000"/>
                          </a:solidFill>
                          <a:latin typeface="Times New Roman" pitchFamily="18" charset="0"/>
                          <a:cs typeface="Times New Roman" pitchFamily="18" charset="0"/>
                        </a:rPr>
                        <a:t> </a:t>
                      </a:r>
                      <a:r>
                        <a:rPr lang="kk-KZ" sz="1100" b="0" baseline="0" dirty="0" smtClean="0">
                          <a:solidFill>
                            <a:srgbClr val="FF0000"/>
                          </a:solidFill>
                          <a:latin typeface="Times New Roman" pitchFamily="18" charset="0"/>
                          <a:cs typeface="Times New Roman" pitchFamily="18" charset="0"/>
                        </a:rPr>
                        <a:t>арқылы</a:t>
                      </a:r>
                      <a:endParaRPr lang="ru-RU" sz="1100" b="0" i="1" dirty="0">
                        <a:solidFill>
                          <a:srgbClr val="FF0000"/>
                        </a:solidFill>
                        <a:latin typeface="Times New Roman" pitchFamily="18" charset="0"/>
                        <a:cs typeface="Times New Roman" pitchFamily="18" charset="0"/>
                      </a:endParaRPr>
                    </a:p>
                  </a:txBody>
                  <a:tcPr/>
                </a:tc>
                <a:tc>
                  <a:txBody>
                    <a:bodyPr/>
                    <a:lstStyle/>
                    <a:p>
                      <a:r>
                        <a:rPr lang="kk-KZ" sz="1100" b="0" dirty="0" smtClean="0">
                          <a:solidFill>
                            <a:srgbClr val="FF0000"/>
                          </a:solidFill>
                          <a:latin typeface="Times New Roman" pitchFamily="18" charset="0"/>
                          <a:cs typeface="Times New Roman" pitchFamily="18" charset="0"/>
                        </a:rPr>
                        <a:t>Кампания прикрипление  арқылы</a:t>
                      </a:r>
                      <a:endParaRPr lang="ru-RU" sz="1100" b="0" i="1" dirty="0">
                        <a:solidFill>
                          <a:srgbClr val="FF0000"/>
                        </a:solidFill>
                        <a:latin typeface="Times New Roman" pitchFamily="18" charset="0"/>
                        <a:cs typeface="Times New Roman" pitchFamily="18" charset="0"/>
                      </a:endParaRPr>
                    </a:p>
                  </a:txBody>
                  <a:tcPr/>
                </a:tc>
                <a:tc vMerge="1">
                  <a:txBody>
                    <a:bodyPr/>
                    <a:lstStyle/>
                    <a:p>
                      <a:endParaRPr lang="ru-RU"/>
                    </a:p>
                  </a:txBody>
                  <a:tcPr/>
                </a:tc>
                <a:tc>
                  <a:txBody>
                    <a:bodyPr/>
                    <a:lstStyle/>
                    <a:p>
                      <a:endParaRPr lang="kk-KZ" sz="1100" b="0" dirty="0" smtClean="0">
                        <a:solidFill>
                          <a:srgbClr val="FF0000"/>
                        </a:solidFill>
                        <a:latin typeface="Times New Roman" pitchFamily="18" charset="0"/>
                        <a:cs typeface="Times New Roman" pitchFamily="18" charset="0"/>
                      </a:endParaRPr>
                    </a:p>
                    <a:p>
                      <a:r>
                        <a:rPr lang="kk-KZ" sz="1100" b="0" dirty="0" smtClean="0">
                          <a:solidFill>
                            <a:srgbClr val="FF0000"/>
                          </a:solidFill>
                          <a:latin typeface="Times New Roman" pitchFamily="18" charset="0"/>
                          <a:cs typeface="Times New Roman" pitchFamily="18" charset="0"/>
                        </a:rPr>
                        <a:t>Көшіп кету</a:t>
                      </a:r>
                      <a:endParaRPr lang="ru-RU" sz="1100" b="0" i="1" dirty="0">
                        <a:solidFill>
                          <a:srgbClr val="FF0000"/>
                        </a:solidFill>
                        <a:latin typeface="Times New Roman" pitchFamily="18" charset="0"/>
                        <a:cs typeface="Times New Roman" pitchFamily="18" charset="0"/>
                      </a:endParaRPr>
                    </a:p>
                  </a:txBody>
                  <a:tcPr/>
                </a:tc>
                <a:tc>
                  <a:txBody>
                    <a:bodyPr/>
                    <a:lstStyle/>
                    <a:p>
                      <a:endParaRPr lang="kk-KZ" sz="1100" b="0" dirty="0" smtClean="0">
                        <a:solidFill>
                          <a:srgbClr val="FF0000"/>
                        </a:solidFill>
                        <a:latin typeface="Times New Roman" pitchFamily="18" charset="0"/>
                        <a:cs typeface="Times New Roman" pitchFamily="18" charset="0"/>
                      </a:endParaRPr>
                    </a:p>
                    <a:p>
                      <a:r>
                        <a:rPr lang="kk-KZ" sz="1100" b="0" dirty="0" smtClean="0">
                          <a:solidFill>
                            <a:srgbClr val="FF0000"/>
                          </a:solidFill>
                          <a:latin typeface="Times New Roman" pitchFamily="18" charset="0"/>
                          <a:cs typeface="Times New Roman" pitchFamily="18" charset="0"/>
                        </a:rPr>
                        <a:t>Бас тарту</a:t>
                      </a:r>
                      <a:endParaRPr lang="ru-RU" sz="1100" b="0" i="1" dirty="0">
                        <a:solidFill>
                          <a:srgbClr val="FF0000"/>
                        </a:solidFill>
                        <a:latin typeface="Times New Roman" pitchFamily="18" charset="0"/>
                        <a:cs typeface="Times New Roman" pitchFamily="18" charset="0"/>
                      </a:endParaRPr>
                    </a:p>
                  </a:txBody>
                  <a:tcPr/>
                </a:tc>
                <a:tc>
                  <a:txBody>
                    <a:bodyPr/>
                    <a:lstStyle/>
                    <a:p>
                      <a:r>
                        <a:rPr lang="kk-KZ" sz="1100" b="0" dirty="0" smtClean="0">
                          <a:solidFill>
                            <a:srgbClr val="FF0000"/>
                          </a:solidFill>
                          <a:latin typeface="Times New Roman" pitchFamily="18" charset="0"/>
                          <a:cs typeface="Times New Roman" pitchFamily="18" charset="0"/>
                        </a:rPr>
                        <a:t>Өлім</a:t>
                      </a:r>
                      <a:r>
                        <a:rPr lang="kk-KZ" sz="1100" b="0" baseline="0" dirty="0" smtClean="0">
                          <a:solidFill>
                            <a:srgbClr val="FF0000"/>
                          </a:solidFill>
                          <a:latin typeface="Times New Roman" pitchFamily="18" charset="0"/>
                          <a:cs typeface="Times New Roman" pitchFamily="18" charset="0"/>
                        </a:rPr>
                        <a:t> жағдайы</a:t>
                      </a:r>
                      <a:endParaRPr lang="ru-RU" sz="1100" b="0" i="1" dirty="0">
                        <a:solidFill>
                          <a:srgbClr val="FF0000"/>
                        </a:solidFill>
                        <a:latin typeface="Times New Roman" pitchFamily="18" charset="0"/>
                        <a:cs typeface="Times New Roman" pitchFamily="18" charset="0"/>
                      </a:endParaRPr>
                    </a:p>
                  </a:txBody>
                  <a:tcPr/>
                </a:tc>
                <a:tc vMerge="1">
                  <a:txBody>
                    <a:bodyPr/>
                    <a:lstStyle/>
                    <a:p>
                      <a:endParaRPr lang="ru-RU" sz="1200" i="1" dirty="0">
                        <a:solidFill>
                          <a:srgbClr val="FF0000"/>
                        </a:solidFill>
                        <a:latin typeface="Times New Roman" pitchFamily="18" charset="0"/>
                        <a:cs typeface="Times New Roman" pitchFamily="18" charset="0"/>
                      </a:endParaRPr>
                    </a:p>
                  </a:txBody>
                  <a:tcPr/>
                </a:tc>
              </a:tr>
              <a:tr h="543454">
                <a:tc>
                  <a:txBody>
                    <a:bodyPr/>
                    <a:lstStyle/>
                    <a:p>
                      <a:pPr algn="ctr"/>
                      <a:r>
                        <a:rPr lang="kk-KZ" sz="1100" b="0" dirty="0" smtClean="0">
                          <a:solidFill>
                            <a:srgbClr val="FF0000"/>
                          </a:solidFill>
                          <a:latin typeface="Times New Roman" pitchFamily="18" charset="0"/>
                          <a:cs typeface="Times New Roman" pitchFamily="18" charset="0"/>
                        </a:rPr>
                        <a:t>36428</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b="0" dirty="0" smtClean="0">
                          <a:solidFill>
                            <a:srgbClr val="FF0000"/>
                          </a:solidFill>
                          <a:latin typeface="Times New Roman" pitchFamily="18" charset="0"/>
                          <a:cs typeface="Times New Roman" pitchFamily="18" charset="0"/>
                        </a:rPr>
                        <a:t>4340</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b="0" dirty="0" smtClean="0">
                          <a:solidFill>
                            <a:srgbClr val="FF0000"/>
                          </a:solidFill>
                          <a:latin typeface="Times New Roman" pitchFamily="18" charset="0"/>
                          <a:cs typeface="Times New Roman" pitchFamily="18" charset="0"/>
                        </a:rPr>
                        <a:t>2466</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b="0" dirty="0" smtClean="0">
                          <a:solidFill>
                            <a:srgbClr val="FF0000"/>
                          </a:solidFill>
                          <a:latin typeface="Times New Roman" pitchFamily="18" charset="0"/>
                          <a:cs typeface="Times New Roman" pitchFamily="18" charset="0"/>
                        </a:rPr>
                        <a:t>1029</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b="0" dirty="0" smtClean="0">
                          <a:solidFill>
                            <a:srgbClr val="FF0000"/>
                          </a:solidFill>
                          <a:latin typeface="Times New Roman" pitchFamily="18" charset="0"/>
                          <a:cs typeface="Times New Roman" pitchFamily="18" charset="0"/>
                        </a:rPr>
                        <a:t>22</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b="0" dirty="0" smtClean="0">
                          <a:solidFill>
                            <a:srgbClr val="FF0000"/>
                          </a:solidFill>
                          <a:latin typeface="Times New Roman" pitchFamily="18" charset="0"/>
                          <a:cs typeface="Times New Roman" pitchFamily="18" charset="0"/>
                        </a:rPr>
                        <a:t>823</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b="0" dirty="0" smtClean="0">
                          <a:solidFill>
                            <a:srgbClr val="FF0000"/>
                          </a:solidFill>
                          <a:latin typeface="Times New Roman" pitchFamily="18" charset="0"/>
                          <a:cs typeface="Times New Roman" pitchFamily="18" charset="0"/>
                        </a:rPr>
                        <a:t>3513</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b="0" dirty="0" smtClean="0">
                          <a:solidFill>
                            <a:srgbClr val="FF0000"/>
                          </a:solidFill>
                          <a:latin typeface="Times New Roman" pitchFamily="18" charset="0"/>
                          <a:cs typeface="Times New Roman" pitchFamily="18" charset="0"/>
                        </a:rPr>
                        <a:t>2463</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b="0" dirty="0" smtClean="0">
                          <a:solidFill>
                            <a:srgbClr val="FF0000"/>
                          </a:solidFill>
                          <a:latin typeface="Times New Roman" pitchFamily="18" charset="0"/>
                          <a:cs typeface="Times New Roman" pitchFamily="18" charset="0"/>
                        </a:rPr>
                        <a:t>891</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b="0" dirty="0" smtClean="0">
                          <a:solidFill>
                            <a:srgbClr val="FF0000"/>
                          </a:solidFill>
                          <a:latin typeface="Times New Roman" pitchFamily="18" charset="0"/>
                          <a:cs typeface="Times New Roman" pitchFamily="18" charset="0"/>
                        </a:rPr>
                        <a:t>159</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b="0" dirty="0" smtClean="0">
                          <a:solidFill>
                            <a:srgbClr val="FF0000"/>
                          </a:solidFill>
                          <a:latin typeface="Times New Roman" pitchFamily="18" charset="0"/>
                          <a:cs typeface="Times New Roman" pitchFamily="18" charset="0"/>
                        </a:rPr>
                        <a:t>37255</a:t>
                      </a:r>
                      <a:endParaRPr lang="ru-RU" sz="1100" b="0" dirty="0">
                        <a:solidFill>
                          <a:srgbClr val="FF0000"/>
                        </a:solidFill>
                        <a:latin typeface="Times New Roman" pitchFamily="18" charset="0"/>
                        <a:cs typeface="Times New Roman" pitchFamily="18" charset="0"/>
                      </a:endParaRPr>
                    </a:p>
                  </a:txBody>
                  <a:tcPr/>
                </a:tc>
              </a:tr>
            </a:tbl>
          </a:graphicData>
        </a:graphic>
      </p:graphicFrame>
    </p:spTree>
    <p:extLst>
      <p:ext uri="{BB962C8B-B14F-4D97-AF65-F5344CB8AC3E}">
        <p14:creationId xmlns="" xmlns:p14="http://schemas.microsoft.com/office/powerpoint/2010/main" val="898513644"/>
      </p:ext>
    </p:extLst>
  </p:cSld>
  <p:clrMapOvr>
    <a:masterClrMapping/>
  </p:clrMapOvr>
  <p:transition>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95400" y="304800"/>
            <a:ext cx="6553200" cy="646331"/>
          </a:xfrm>
          <a:prstGeom prst="rect">
            <a:avLst/>
          </a:prstGeom>
        </p:spPr>
        <p:txBody>
          <a:bodyPr wrap="square">
            <a:spAutoFit/>
          </a:bodyPr>
          <a:lstStyle/>
          <a:p>
            <a:pPr algn="ctr"/>
            <a:r>
              <a:rPr lang="kk-KZ"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ХАЛЫҚ САНЫ</a:t>
            </a:r>
            <a:endParaRPr lang="ru-RU" sz="3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7" name="Содержимое 6"/>
          <p:cNvGraphicFramePr>
            <a:graphicFrameLocks noGrp="1"/>
          </p:cNvGraphicFramePr>
          <p:nvPr>
            <p:ph sz="quarter" idx="4294967295"/>
            <p:extLst>
              <p:ext uri="{D42A27DB-BD31-4B8C-83A1-F6EECF244321}">
                <p14:modId xmlns:p14="http://schemas.microsoft.com/office/powerpoint/2010/main" xmlns="" val="1501272640"/>
              </p:ext>
            </p:extLst>
          </p:nvPr>
        </p:nvGraphicFramePr>
        <p:xfrm>
          <a:off x="685800" y="1219200"/>
          <a:ext cx="7958166" cy="4906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606834078"/>
      </p:ext>
    </p:extLst>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xmlns="" val="454736552"/>
              </p:ext>
            </p:extLst>
          </p:nvPr>
        </p:nvGraphicFramePr>
        <p:xfrm>
          <a:off x="990600" y="1828800"/>
          <a:ext cx="7439052" cy="3505202"/>
        </p:xfrm>
        <a:graphic>
          <a:graphicData uri="http://schemas.openxmlformats.org/drawingml/2006/table">
            <a:tbl>
              <a:tblPr firstRow="1" bandRow="1">
                <a:tableStyleId>{7DF18680-E054-41AD-8BC1-D1AEF772440D}</a:tableStyleId>
              </a:tblPr>
              <a:tblGrid>
                <a:gridCol w="2479684"/>
                <a:gridCol w="2479684"/>
                <a:gridCol w="2479684"/>
              </a:tblGrid>
              <a:tr h="967175">
                <a:tc>
                  <a:txBody>
                    <a:bodyPr/>
                    <a:lstStyle/>
                    <a:p>
                      <a:pPr algn="ctr"/>
                      <a:r>
                        <a:rPr lang="kk-KZ" sz="1800" dirty="0" smtClean="0">
                          <a:solidFill>
                            <a:srgbClr val="FF0000"/>
                          </a:solidFill>
                          <a:latin typeface="Times New Roman" pitchFamily="18" charset="0"/>
                          <a:cs typeface="Times New Roman" pitchFamily="18" charset="0"/>
                        </a:rPr>
                        <a:t>АТАУЫ</a:t>
                      </a:r>
                      <a:endParaRPr lang="ru-RU" sz="1800" i="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2016жыл   12 ай </a:t>
                      </a:r>
                      <a:endParaRPr lang="ru-RU" i="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2017жыл 12ай</a:t>
                      </a:r>
                      <a:endParaRPr lang="ru-RU" i="1" dirty="0">
                        <a:solidFill>
                          <a:srgbClr val="FF0000"/>
                        </a:solidFill>
                        <a:latin typeface="Times New Roman" pitchFamily="18" charset="0"/>
                        <a:cs typeface="Times New Roman" pitchFamily="18" charset="0"/>
                      </a:endParaRPr>
                    </a:p>
                  </a:txBody>
                  <a:tcPr/>
                </a:tc>
              </a:tr>
              <a:tr h="746479">
                <a:tc>
                  <a:txBody>
                    <a:bodyPr/>
                    <a:lstStyle/>
                    <a:p>
                      <a:pPr algn="ctr"/>
                      <a:r>
                        <a:rPr lang="kk-KZ" dirty="0" smtClean="0">
                          <a:solidFill>
                            <a:srgbClr val="FF0000"/>
                          </a:solidFill>
                          <a:latin typeface="Times New Roman" pitchFamily="18" charset="0"/>
                          <a:cs typeface="Times New Roman" pitchFamily="18" charset="0"/>
                        </a:rPr>
                        <a:t> Туу</a:t>
                      </a:r>
                      <a:r>
                        <a:rPr lang="kk-KZ" baseline="0" dirty="0" smtClean="0">
                          <a:solidFill>
                            <a:srgbClr val="FF0000"/>
                          </a:solidFill>
                          <a:latin typeface="Times New Roman" pitchFamily="18" charset="0"/>
                          <a:cs typeface="Times New Roman" pitchFamily="18" charset="0"/>
                        </a:rPr>
                        <a:t> көрсеткіші</a:t>
                      </a:r>
                      <a:endParaRPr lang="ru-RU" b="1"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1007 – 27,6</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881 – 23,6</a:t>
                      </a:r>
                      <a:endParaRPr lang="ru-RU" dirty="0">
                        <a:solidFill>
                          <a:srgbClr val="FF0000"/>
                        </a:solidFill>
                        <a:latin typeface="Times New Roman" pitchFamily="18" charset="0"/>
                        <a:cs typeface="Times New Roman" pitchFamily="18" charset="0"/>
                      </a:endParaRPr>
                    </a:p>
                  </a:txBody>
                  <a:tcPr/>
                </a:tc>
              </a:tr>
              <a:tr h="746479">
                <a:tc>
                  <a:txBody>
                    <a:bodyPr/>
                    <a:lstStyle/>
                    <a:p>
                      <a:pPr algn="ctr"/>
                      <a:r>
                        <a:rPr lang="kk-KZ" dirty="0" smtClean="0">
                          <a:solidFill>
                            <a:srgbClr val="FF0000"/>
                          </a:solidFill>
                          <a:latin typeface="Times New Roman" pitchFamily="18" charset="0"/>
                          <a:cs typeface="Times New Roman" pitchFamily="18" charset="0"/>
                        </a:rPr>
                        <a:t>Өлім</a:t>
                      </a:r>
                      <a:r>
                        <a:rPr lang="kk-KZ" baseline="0" dirty="0" smtClean="0">
                          <a:solidFill>
                            <a:srgbClr val="FF0000"/>
                          </a:solidFill>
                          <a:latin typeface="Times New Roman" pitchFamily="18" charset="0"/>
                          <a:cs typeface="Times New Roman" pitchFamily="18" charset="0"/>
                        </a:rPr>
                        <a:t> көрсеткіші</a:t>
                      </a:r>
                      <a:endParaRPr lang="ru-RU" b="1"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129</a:t>
                      </a:r>
                      <a:r>
                        <a:rPr lang="ru-RU" baseline="0" dirty="0" smtClean="0">
                          <a:solidFill>
                            <a:srgbClr val="FF0000"/>
                          </a:solidFill>
                          <a:latin typeface="Times New Roman" pitchFamily="18" charset="0"/>
                          <a:cs typeface="Times New Roman" pitchFamily="18" charset="0"/>
                        </a:rPr>
                        <a:t> – 3,5</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141 – 3,7  (+12)</a:t>
                      </a:r>
                      <a:endParaRPr lang="ru-RU" dirty="0">
                        <a:solidFill>
                          <a:srgbClr val="FF0000"/>
                        </a:solidFill>
                        <a:latin typeface="Times New Roman" pitchFamily="18" charset="0"/>
                        <a:cs typeface="Times New Roman" pitchFamily="18" charset="0"/>
                      </a:endParaRPr>
                    </a:p>
                  </a:txBody>
                  <a:tcPr/>
                </a:tc>
              </a:tr>
              <a:tr h="1045069">
                <a:tc>
                  <a:txBody>
                    <a:bodyPr/>
                    <a:lstStyle/>
                    <a:p>
                      <a:pPr algn="ctr"/>
                      <a:r>
                        <a:rPr lang="kk-KZ" dirty="0" smtClean="0">
                          <a:solidFill>
                            <a:srgbClr val="FF0000"/>
                          </a:solidFill>
                          <a:latin typeface="Times New Roman" pitchFamily="18" charset="0"/>
                          <a:cs typeface="Times New Roman" pitchFamily="18" charset="0"/>
                        </a:rPr>
                        <a:t>Табиғи өсім</a:t>
                      </a:r>
                      <a:endParaRPr lang="ru-RU" b="1"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24,1</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19,9  (- 4,2)</a:t>
                      </a:r>
                      <a:endParaRPr lang="ru-RU" dirty="0">
                        <a:solidFill>
                          <a:srgbClr val="FF0000"/>
                        </a:solidFill>
                        <a:latin typeface="Times New Roman" pitchFamily="18" charset="0"/>
                        <a:cs typeface="Times New Roman" pitchFamily="18" charset="0"/>
                      </a:endParaRPr>
                    </a:p>
                  </a:txBody>
                  <a:tcPr/>
                </a:tc>
              </a:tr>
            </a:tbl>
          </a:graphicData>
        </a:graphic>
      </p:graphicFrame>
      <p:sp>
        <p:nvSpPr>
          <p:cNvPr id="5" name="Прямоугольник 4"/>
          <p:cNvSpPr/>
          <p:nvPr/>
        </p:nvSpPr>
        <p:spPr>
          <a:xfrm>
            <a:off x="685800" y="381000"/>
            <a:ext cx="8382000" cy="584775"/>
          </a:xfrm>
          <a:prstGeom prst="rect">
            <a:avLst/>
          </a:prstGeom>
          <a:noFill/>
        </p:spPr>
        <p:txBody>
          <a:bodyPr wrap="square" lIns="91440" tIns="45720" rIns="91440" bIns="45720">
            <a:spAutoFit/>
          </a:bodyPr>
          <a:lstStyle/>
          <a:p>
            <a:pPr algn="ctr"/>
            <a:r>
              <a:rPr lang="kk-KZ"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ДЕМОГРАФИЯЛЫҚ КӨРСЕТКІШТЕР</a:t>
            </a:r>
            <a:endParaRPr lang="ru-RU" sz="3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962893678"/>
      </p:ext>
    </p:extLst>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14282" y="428602"/>
            <a:ext cx="8701118" cy="58579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1600" dirty="0" smtClean="0">
                <a:latin typeface="Times New Roman" pitchFamily="18" charset="0"/>
                <a:cs typeface="Times New Roman" pitchFamily="18" charset="0"/>
              </a:rPr>
              <a:t>	</a:t>
            </a:r>
            <a:r>
              <a:rPr lang="kk-KZ" sz="1200" dirty="0" smtClean="0">
                <a:ln w="10541" cmpd="sng">
                  <a:noFill/>
                  <a:prstDash val="solid"/>
                </a:ln>
                <a:solidFill>
                  <a:srgbClr val="FF0000"/>
                </a:solidFill>
                <a:latin typeface="Times New Roman" pitchFamily="18" charset="0"/>
                <a:ea typeface="Times New Roman" pitchFamily="18" charset="0"/>
                <a:cs typeface="Times New Roman" pitchFamily="18" charset="0"/>
              </a:rPr>
              <a:t>Атырау қаласы, Алмагуль 35 ғимаратында орналасқан №7 Атырау қалалық емхана 10  қаңтар  2011 жылы Облыс әкімінің  №7  қаулысына сәйкес ашылды.  </a:t>
            </a:r>
            <a:r>
              <a:rPr lang="ru-RU" sz="1200" dirty="0" smtClean="0">
                <a:ln w="10541" cmpd="sng">
                  <a:noFill/>
                  <a:prstDash val="solid"/>
                </a:ln>
                <a:solidFill>
                  <a:srgbClr val="FF0000"/>
                </a:solidFill>
                <a:latin typeface="Times New Roman" pitchFamily="18" charset="0"/>
                <a:ea typeface="Times New Roman" pitchFamily="18" charset="0"/>
                <a:cs typeface="Times New Roman" pitchFamily="18" charset="0"/>
              </a:rPr>
              <a:t>    </a:t>
            </a:r>
          </a:p>
          <a:p>
            <a:pPr algn="just"/>
            <a:r>
              <a:rPr lang="kk-KZ" sz="1200" dirty="0" smtClean="0">
                <a:ln w="10541" cmpd="sng">
                  <a:noFill/>
                  <a:prstDash val="solid"/>
                </a:ln>
                <a:solidFill>
                  <a:srgbClr val="FF0000"/>
                </a:solidFill>
                <a:latin typeface="Times New Roman" pitchFamily="18" charset="0"/>
                <a:cs typeface="Times New Roman" pitchFamily="18" charset="0"/>
              </a:rPr>
              <a:t>	Емхана құрылымын оңтайландыру, шығынды азайту, тұрғындарға ұтымды медициналық көмек ұйымдастыру мақсатында, №7 емхана балалар емханасымен облыс әкімінің №304 Қаулысына сәйкес, қосылу жолымен, 2013 жылдың қазан айында қайта құрылды. </a:t>
            </a:r>
          </a:p>
          <a:p>
            <a:pPr algn="just"/>
            <a:r>
              <a:rPr lang="kk-KZ" sz="1200" dirty="0" smtClean="0">
                <a:ln w="10541" cmpd="sng">
                  <a:noFill/>
                  <a:prstDash val="solid"/>
                </a:ln>
                <a:solidFill>
                  <a:srgbClr val="FF0000"/>
                </a:solidFill>
                <a:latin typeface="Times New Roman" pitchFamily="18" charset="0"/>
                <a:cs typeface="Times New Roman" pitchFamily="18" charset="0"/>
              </a:rPr>
              <a:t>	</a:t>
            </a:r>
            <a:r>
              <a:rPr lang="kk-KZ" sz="1200" dirty="0" smtClean="0">
                <a:solidFill>
                  <a:srgbClr val="FF0000"/>
                </a:solidFill>
                <a:latin typeface="Times New Roman" pitchFamily="18" charset="0"/>
                <a:cs typeface="Times New Roman" pitchFamily="18" charset="0"/>
              </a:rPr>
              <a:t>Емхана 3 қатарлы, типтік жобадағы  ғимаратта орналасқан  А және Б блогынан тұрады.  </a:t>
            </a:r>
          </a:p>
          <a:p>
            <a:pPr algn="just"/>
            <a:r>
              <a:rPr lang="kk-KZ" sz="1200" dirty="0" smtClean="0">
                <a:solidFill>
                  <a:srgbClr val="FF0000"/>
                </a:solidFill>
                <a:latin typeface="Times New Roman" pitchFamily="18" charset="0"/>
                <a:cs typeface="Times New Roman" pitchFamily="18" charset="0"/>
              </a:rPr>
              <a:t>	</a:t>
            </a:r>
            <a:r>
              <a:rPr lang="ru-RU" sz="1200" dirty="0" err="1" smtClean="0">
                <a:solidFill>
                  <a:srgbClr val="FF0000"/>
                </a:solidFill>
                <a:latin typeface="Times New Roman" pitchFamily="18" charset="0"/>
                <a:cs typeface="Times New Roman" pitchFamily="18" charset="0"/>
              </a:rPr>
              <a:t>Жоспарлы</a:t>
            </a:r>
            <a:r>
              <a:rPr lang="ru-RU" sz="1200" dirty="0" smtClean="0">
                <a:solidFill>
                  <a:srgbClr val="FF0000"/>
                </a:solidFill>
                <a:latin typeface="Times New Roman" pitchFamily="18" charset="0"/>
                <a:cs typeface="Times New Roman" pitchFamily="18" charset="0"/>
              </a:rPr>
              <a:t> </a:t>
            </a:r>
            <a:r>
              <a:rPr lang="ru-RU" sz="1200" dirty="0" err="1" smtClean="0">
                <a:solidFill>
                  <a:srgbClr val="FF0000"/>
                </a:solidFill>
                <a:latin typeface="Times New Roman" pitchFamily="18" charset="0"/>
                <a:cs typeface="Times New Roman" pitchFamily="18" charset="0"/>
              </a:rPr>
              <a:t>қуаты бір</a:t>
            </a:r>
            <a:r>
              <a:rPr lang="ru-RU" sz="1200" dirty="0" smtClean="0">
                <a:solidFill>
                  <a:srgbClr val="FF0000"/>
                </a:solidFill>
                <a:latin typeface="Times New Roman" pitchFamily="18" charset="0"/>
                <a:cs typeface="Times New Roman" pitchFamily="18" charset="0"/>
              </a:rPr>
              <a:t> </a:t>
            </a:r>
            <a:r>
              <a:rPr lang="ru-RU" sz="1200" dirty="0" err="1" smtClean="0">
                <a:solidFill>
                  <a:srgbClr val="FF0000"/>
                </a:solidFill>
                <a:latin typeface="Times New Roman" pitchFamily="18" charset="0"/>
                <a:cs typeface="Times New Roman" pitchFamily="18" charset="0"/>
              </a:rPr>
              <a:t>ауысымда</a:t>
            </a:r>
            <a:r>
              <a:rPr lang="ru-RU" sz="1200" dirty="0" smtClean="0">
                <a:solidFill>
                  <a:srgbClr val="FF0000"/>
                </a:solidFill>
                <a:latin typeface="Times New Roman" pitchFamily="18" charset="0"/>
                <a:cs typeface="Times New Roman" pitchFamily="18" charset="0"/>
              </a:rPr>
              <a:t> 500келіп-кету</a:t>
            </a:r>
            <a:r>
              <a:rPr lang="kk-KZ" sz="1200" dirty="0" smtClean="0">
                <a:solidFill>
                  <a:srgbClr val="FF0000"/>
                </a:solidFill>
                <a:latin typeface="Times New Roman" pitchFamily="18" charset="0"/>
                <a:cs typeface="Times New Roman" pitchFamily="18" charset="0"/>
              </a:rPr>
              <a:t> оның 150 –  бала,  350 –  ересек адам қабылдауға арналған.</a:t>
            </a:r>
            <a:r>
              <a:rPr lang="en-US" sz="1200" dirty="0" smtClean="0">
                <a:solidFill>
                  <a:srgbClr val="FF0000"/>
                </a:solidFill>
                <a:latin typeface="Times New Roman" pitchFamily="18" charset="0"/>
                <a:cs typeface="Times New Roman" pitchFamily="18" charset="0"/>
              </a:rPr>
              <a:t> </a:t>
            </a:r>
            <a:r>
              <a:rPr lang="kk-KZ" sz="1200" dirty="0" smtClean="0">
                <a:solidFill>
                  <a:srgbClr val="FF0000"/>
                </a:solidFill>
                <a:latin typeface="Times New Roman" pitchFamily="18" charset="0"/>
                <a:cs typeface="Times New Roman" pitchFamily="18" charset="0"/>
              </a:rPr>
              <a:t>Емхана бойынша 19 учаскеге бөлінген, оның ішінде 13 жалпы тәжірибелік дәрігер участкесі, 3 педиатрия, 3 терапия. Барлық участке дәрігерлермен, медбикелермен толық қамтамасыз етілген. </a:t>
            </a:r>
            <a:r>
              <a:rPr lang="ru-RU" sz="1200" dirty="0" smtClean="0">
                <a:solidFill>
                  <a:srgbClr val="FF0000"/>
                </a:solidFill>
                <a:latin typeface="Times New Roman" pitchFamily="18" charset="0"/>
                <a:cs typeface="Times New Roman" pitchFamily="18" charset="0"/>
              </a:rPr>
              <a:t> </a:t>
            </a:r>
            <a:r>
              <a:rPr lang="ru-RU" sz="1200" dirty="0" err="1" smtClean="0">
                <a:solidFill>
                  <a:srgbClr val="FF0000"/>
                </a:solidFill>
                <a:latin typeface="Times New Roman" pitchFamily="18" charset="0"/>
                <a:cs typeface="Times New Roman" pitchFamily="18" charset="0"/>
              </a:rPr>
              <a:t>Емхананың қызмет көрсету аумағы </a:t>
            </a:r>
            <a:r>
              <a:rPr lang="ru-RU" sz="1200" dirty="0" smtClean="0">
                <a:solidFill>
                  <a:srgbClr val="FF0000"/>
                </a:solidFill>
                <a:latin typeface="Times New Roman" pitchFamily="18" charset="0"/>
                <a:cs typeface="Times New Roman" pitchFamily="18" charset="0"/>
              </a:rPr>
              <a:t>25 км </a:t>
            </a:r>
            <a:r>
              <a:rPr lang="ru-RU" sz="1200" dirty="0" err="1" smtClean="0">
                <a:solidFill>
                  <a:srgbClr val="FF0000"/>
                </a:solidFill>
                <a:latin typeface="Times New Roman" pitchFamily="18" charset="0"/>
                <a:cs typeface="Times New Roman" pitchFamily="18" charset="0"/>
              </a:rPr>
              <a:t>құрайды</a:t>
            </a:r>
            <a:r>
              <a:rPr lang="ru-RU" sz="1200" dirty="0" smtClean="0">
                <a:solidFill>
                  <a:srgbClr val="FF0000"/>
                </a:solidFill>
                <a:latin typeface="Times New Roman" pitchFamily="18" charset="0"/>
                <a:cs typeface="Times New Roman" pitchFamily="18" charset="0"/>
              </a:rPr>
              <a:t>, </a:t>
            </a:r>
            <a:r>
              <a:rPr lang="ru-RU" sz="1200" dirty="0" err="1" smtClean="0">
                <a:solidFill>
                  <a:srgbClr val="FF0000"/>
                </a:solidFill>
                <a:latin typeface="Times New Roman" pitchFamily="18" charset="0"/>
                <a:cs typeface="Times New Roman" pitchFamily="18" charset="0"/>
              </a:rPr>
              <a:t>оған қоса  Қара </a:t>
            </a:r>
            <a:r>
              <a:rPr lang="ru-RU" sz="1200" dirty="0" smtClean="0">
                <a:solidFill>
                  <a:srgbClr val="FF0000"/>
                </a:solidFill>
                <a:latin typeface="Times New Roman" pitchFamily="18" charset="0"/>
                <a:cs typeface="Times New Roman" pitchFamily="18" charset="0"/>
              </a:rPr>
              <a:t>Депо, </a:t>
            </a:r>
            <a:r>
              <a:rPr lang="ru-RU" sz="1200" dirty="0" err="1" smtClean="0">
                <a:solidFill>
                  <a:srgbClr val="FF0000"/>
                </a:solidFill>
                <a:latin typeface="Times New Roman" pitchFamily="18" charset="0"/>
                <a:cs typeface="Times New Roman" pitchFamily="18" charset="0"/>
              </a:rPr>
              <a:t>Елшібек</a:t>
            </a:r>
            <a:r>
              <a:rPr lang="ru-RU" sz="1200" dirty="0" smtClean="0">
                <a:solidFill>
                  <a:srgbClr val="FF0000"/>
                </a:solidFill>
                <a:latin typeface="Times New Roman" pitchFamily="18" charset="0"/>
                <a:cs typeface="Times New Roman" pitchFamily="18" charset="0"/>
              </a:rPr>
              <a:t>, СМП 136 </a:t>
            </a:r>
            <a:r>
              <a:rPr lang="ru-RU" sz="1200" dirty="0" err="1" smtClean="0">
                <a:solidFill>
                  <a:srgbClr val="FF0000"/>
                </a:solidFill>
                <a:latin typeface="Times New Roman" pitchFamily="18" charset="0"/>
                <a:cs typeface="Times New Roman" pitchFamily="18" charset="0"/>
              </a:rPr>
              <a:t>тұрғын аумағы кіреді</a:t>
            </a:r>
            <a:r>
              <a:rPr lang="ru-RU" sz="1200" dirty="0" smtClean="0">
                <a:solidFill>
                  <a:srgbClr val="FF0000"/>
                </a:solidFill>
                <a:latin typeface="Times New Roman" pitchFamily="18" charset="0"/>
                <a:cs typeface="Times New Roman" pitchFamily="18" charset="0"/>
              </a:rPr>
              <a:t>. </a:t>
            </a:r>
            <a:r>
              <a:rPr lang="ru-RU" sz="1200" dirty="0" err="1" smtClean="0">
                <a:solidFill>
                  <a:srgbClr val="FF0000"/>
                </a:solidFill>
                <a:latin typeface="Times New Roman" pitchFamily="18" charset="0"/>
                <a:cs typeface="Times New Roman" pitchFamily="18" charset="0"/>
              </a:rPr>
              <a:t>Емхана</a:t>
            </a:r>
            <a:r>
              <a:rPr lang="ru-RU" sz="1200" dirty="0" smtClean="0">
                <a:solidFill>
                  <a:srgbClr val="FF0000"/>
                </a:solidFill>
                <a:latin typeface="Times New Roman" pitchFamily="18" charset="0"/>
                <a:cs typeface="Times New Roman" pitchFamily="18" charset="0"/>
              </a:rPr>
              <a:t> 37255 </a:t>
            </a:r>
            <a:r>
              <a:rPr lang="ru-RU" sz="1200" dirty="0" err="1" smtClean="0">
                <a:solidFill>
                  <a:srgbClr val="FF0000"/>
                </a:solidFill>
                <a:latin typeface="Times New Roman" pitchFamily="18" charset="0"/>
                <a:cs typeface="Times New Roman" pitchFamily="18" charset="0"/>
              </a:rPr>
              <a:t>халыққа көмек көрсетеді</a:t>
            </a:r>
            <a:r>
              <a:rPr lang="ru-RU" sz="1200" dirty="0" smtClean="0">
                <a:solidFill>
                  <a:srgbClr val="FF0000"/>
                </a:solidFill>
                <a:latin typeface="Times New Roman" pitchFamily="18" charset="0"/>
                <a:cs typeface="Times New Roman" pitchFamily="18" charset="0"/>
              </a:rPr>
              <a:t>. </a:t>
            </a:r>
            <a:r>
              <a:rPr lang="ru-RU" sz="1200" dirty="0" err="1" smtClean="0">
                <a:solidFill>
                  <a:srgbClr val="FF0000"/>
                </a:solidFill>
                <a:latin typeface="Times New Roman" pitchFamily="18" charset="0"/>
                <a:cs typeface="Times New Roman" pitchFamily="18" charset="0"/>
              </a:rPr>
              <a:t>Емхана</a:t>
            </a:r>
            <a:r>
              <a:rPr lang="ru-RU" sz="1200" dirty="0" smtClean="0">
                <a:solidFill>
                  <a:srgbClr val="FF0000"/>
                </a:solidFill>
                <a:latin typeface="Times New Roman" pitchFamily="18" charset="0"/>
                <a:cs typeface="Times New Roman" pitchFamily="18" charset="0"/>
              </a:rPr>
              <a:t> </a:t>
            </a:r>
            <a:r>
              <a:rPr lang="ru-RU" sz="1200" dirty="0" err="1" smtClean="0">
                <a:solidFill>
                  <a:srgbClr val="FF0000"/>
                </a:solidFill>
                <a:latin typeface="Times New Roman" pitchFamily="18" charset="0"/>
                <a:cs typeface="Times New Roman" pitchFamily="18" charset="0"/>
              </a:rPr>
              <a:t>тіркелген</a:t>
            </a:r>
            <a:r>
              <a:rPr lang="ru-RU" sz="1200" dirty="0" smtClean="0">
                <a:solidFill>
                  <a:srgbClr val="FF0000"/>
                </a:solidFill>
                <a:latin typeface="Times New Roman" pitchFamily="18" charset="0"/>
                <a:cs typeface="Times New Roman" pitchFamily="18" charset="0"/>
              </a:rPr>
              <a:t> </a:t>
            </a:r>
            <a:r>
              <a:rPr lang="ru-RU" sz="1200" dirty="0" err="1" smtClean="0">
                <a:solidFill>
                  <a:srgbClr val="FF0000"/>
                </a:solidFill>
                <a:latin typeface="Times New Roman" pitchFamily="18" charset="0"/>
                <a:cs typeface="Times New Roman" pitchFamily="18" charset="0"/>
              </a:rPr>
              <a:t>халыққа амбулаторлық-поликлиникалық көмекті  учаскелік-аумақтық ұстанымға сәйкес көрсетеді.</a:t>
            </a:r>
            <a:r>
              <a:rPr lang="ru-RU" sz="1200" dirty="0" smtClean="0">
                <a:solidFill>
                  <a:srgbClr val="FF0000"/>
                </a:solidFill>
                <a:latin typeface="Times New Roman" pitchFamily="18" charset="0"/>
                <a:cs typeface="Times New Roman" pitchFamily="18" charset="0"/>
              </a:rPr>
              <a:t>  </a:t>
            </a:r>
            <a:r>
              <a:rPr lang="ru-RU" sz="1200" dirty="0" err="1" smtClean="0">
                <a:solidFill>
                  <a:srgbClr val="FF0000"/>
                </a:solidFill>
                <a:latin typeface="Times New Roman" pitchFamily="18" charset="0"/>
                <a:cs typeface="Times New Roman" pitchFamily="18" charset="0"/>
              </a:rPr>
              <a:t>Сонымен</a:t>
            </a:r>
            <a:r>
              <a:rPr lang="ru-RU" sz="1200" dirty="0" smtClean="0">
                <a:solidFill>
                  <a:srgbClr val="FF0000"/>
                </a:solidFill>
                <a:latin typeface="Times New Roman" pitchFamily="18" charset="0"/>
                <a:cs typeface="Times New Roman" pitchFamily="18" charset="0"/>
              </a:rPr>
              <a:t> </a:t>
            </a:r>
            <a:r>
              <a:rPr lang="ru-RU" sz="1200" dirty="0" err="1" smtClean="0">
                <a:solidFill>
                  <a:srgbClr val="FF0000"/>
                </a:solidFill>
                <a:latin typeface="Times New Roman" pitchFamily="18" charset="0"/>
                <a:cs typeface="Times New Roman" pitchFamily="18" charset="0"/>
              </a:rPr>
              <a:t>қатар </a:t>
            </a:r>
            <a:r>
              <a:rPr lang="ru-RU" sz="1200" dirty="0" smtClean="0">
                <a:solidFill>
                  <a:srgbClr val="FF0000"/>
                </a:solidFill>
                <a:latin typeface="Times New Roman" pitchFamily="18" charset="0"/>
                <a:cs typeface="Times New Roman" pitchFamily="18" charset="0"/>
              </a:rPr>
              <a:t>субподряд </a:t>
            </a:r>
            <a:r>
              <a:rPr lang="ru-RU" sz="1200" dirty="0" err="1" smtClean="0">
                <a:solidFill>
                  <a:srgbClr val="FF0000"/>
                </a:solidFill>
                <a:latin typeface="Times New Roman" pitchFamily="18" charset="0"/>
                <a:cs typeface="Times New Roman" pitchFamily="18" charset="0"/>
              </a:rPr>
              <a:t>келісім</a:t>
            </a:r>
            <a:r>
              <a:rPr lang="ru-RU" sz="1200" dirty="0" smtClean="0">
                <a:solidFill>
                  <a:srgbClr val="FF0000"/>
                </a:solidFill>
                <a:latin typeface="Times New Roman" pitchFamily="18" charset="0"/>
                <a:cs typeface="Times New Roman" pitchFamily="18" charset="0"/>
              </a:rPr>
              <a:t> </a:t>
            </a:r>
            <a:r>
              <a:rPr lang="ru-RU" sz="1200" dirty="0" err="1" smtClean="0">
                <a:solidFill>
                  <a:srgbClr val="FF0000"/>
                </a:solidFill>
                <a:latin typeface="Times New Roman" pitchFamily="18" charset="0"/>
                <a:cs typeface="Times New Roman" pitchFamily="18" charset="0"/>
              </a:rPr>
              <a:t>шарт</a:t>
            </a:r>
            <a:r>
              <a:rPr lang="ru-RU" sz="1200" dirty="0" smtClean="0">
                <a:solidFill>
                  <a:srgbClr val="FF0000"/>
                </a:solidFill>
                <a:latin typeface="Times New Roman" pitchFamily="18" charset="0"/>
                <a:cs typeface="Times New Roman" pitchFamily="18" charset="0"/>
              </a:rPr>
              <a:t> </a:t>
            </a:r>
            <a:r>
              <a:rPr lang="ru-RU" sz="1200" dirty="0" err="1" smtClean="0">
                <a:solidFill>
                  <a:srgbClr val="FF0000"/>
                </a:solidFill>
                <a:latin typeface="Times New Roman" pitchFamily="18" charset="0"/>
                <a:cs typeface="Times New Roman" pitchFamily="18" charset="0"/>
              </a:rPr>
              <a:t>негізінде</a:t>
            </a:r>
            <a:r>
              <a:rPr lang="ru-RU" sz="1200" dirty="0" smtClean="0">
                <a:solidFill>
                  <a:srgbClr val="FF0000"/>
                </a:solidFill>
                <a:latin typeface="Times New Roman" pitchFamily="18" charset="0"/>
                <a:cs typeface="Times New Roman" pitchFamily="18" charset="0"/>
              </a:rPr>
              <a:t> ШЖС «</a:t>
            </a:r>
            <a:r>
              <a:rPr lang="ru-RU" sz="1200" dirty="0" err="1" smtClean="0">
                <a:solidFill>
                  <a:srgbClr val="FF0000"/>
                </a:solidFill>
                <a:latin typeface="Times New Roman" pitchFamily="18" charset="0"/>
                <a:cs typeface="Times New Roman" pitchFamily="18" charset="0"/>
              </a:rPr>
              <a:t>Сәлімжан</a:t>
            </a:r>
            <a:r>
              <a:rPr lang="ru-RU" sz="1200" dirty="0" smtClean="0">
                <a:solidFill>
                  <a:srgbClr val="FF0000"/>
                </a:solidFill>
                <a:latin typeface="Times New Roman" pitchFamily="18" charset="0"/>
                <a:cs typeface="Times New Roman" pitchFamily="18" charset="0"/>
              </a:rPr>
              <a:t>», Дамбы </a:t>
            </a:r>
            <a:r>
              <a:rPr lang="ru-RU" sz="1200" dirty="0" err="1" smtClean="0">
                <a:solidFill>
                  <a:srgbClr val="FF0000"/>
                </a:solidFill>
                <a:latin typeface="Times New Roman" pitchFamily="18" charset="0"/>
                <a:cs typeface="Times New Roman" pitchFamily="18" charset="0"/>
              </a:rPr>
              <a:t>амбулаториясы</a:t>
            </a:r>
            <a:r>
              <a:rPr lang="ru-RU" sz="1200" dirty="0" smtClean="0">
                <a:solidFill>
                  <a:srgbClr val="FF0000"/>
                </a:solidFill>
                <a:latin typeface="Times New Roman" pitchFamily="18" charset="0"/>
                <a:cs typeface="Times New Roman" pitchFamily="18" charset="0"/>
              </a:rPr>
              <a:t>, </a:t>
            </a:r>
            <a:r>
              <a:rPr lang="ru-RU" sz="1200" dirty="0" err="1" smtClean="0">
                <a:solidFill>
                  <a:srgbClr val="FF0000"/>
                </a:solidFill>
                <a:latin typeface="Times New Roman" pitchFamily="18" charset="0"/>
                <a:cs typeface="Times New Roman" pitchFamily="18" charset="0"/>
              </a:rPr>
              <a:t>Ерк</a:t>
            </a:r>
            <a:r>
              <a:rPr lang="kk-KZ" sz="1200" dirty="0" smtClean="0">
                <a:solidFill>
                  <a:srgbClr val="FF0000"/>
                </a:solidFill>
                <a:latin typeface="Times New Roman" pitchFamily="18" charset="0"/>
                <a:cs typeface="Times New Roman" pitchFamily="18" charset="0"/>
              </a:rPr>
              <a:t>інқала, Геолог емханалары, №1,2,3,4 емхана, Медикер ШЖС және 7 ауданға мамандандырылған көмектің 30 түрін көрсетеді:</a:t>
            </a:r>
            <a:endParaRPr lang="ru-RU" sz="1200" dirty="0" smtClean="0">
              <a:solidFill>
                <a:srgbClr val="FF0000"/>
              </a:solidFill>
              <a:latin typeface="Times New Roman" pitchFamily="18" charset="0"/>
              <a:cs typeface="Times New Roman" pitchFamily="18" charset="0"/>
            </a:endParaRPr>
          </a:p>
          <a:p>
            <a:pPr algn="just"/>
            <a:endParaRPr lang="kk-KZ" sz="2400" dirty="0" smtClean="0">
              <a:latin typeface="Times New Roman" pitchFamily="18" charset="0"/>
              <a:cs typeface="Times New Roman" pitchFamily="18" charset="0"/>
            </a:endParaRPr>
          </a:p>
          <a:p>
            <a:pPr algn="just"/>
            <a:r>
              <a:rPr lang="kk-KZ"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lgn="just"/>
            <a:endParaRPr lang="kk-KZ" sz="2000" dirty="0" smtClean="0">
              <a:latin typeface="Times New Roman" pitchFamily="18" charset="0"/>
              <a:cs typeface="Times New Roman" pitchFamily="18" charset="0"/>
            </a:endParaRPr>
          </a:p>
          <a:p>
            <a:pPr algn="just"/>
            <a:r>
              <a:rPr lang="kk-KZ" sz="2000" dirty="0" smtClean="0">
                <a:latin typeface="Times New Roman" pitchFamily="18" charset="0"/>
                <a:cs typeface="Times New Roman" pitchFamily="18" charset="0"/>
              </a:rPr>
              <a:t>	</a:t>
            </a:r>
          </a:p>
          <a:p>
            <a:pPr algn="just" fontAlgn="base">
              <a:spcBef>
                <a:spcPct val="0"/>
              </a:spcBef>
              <a:spcAft>
                <a:spcPct val="0"/>
              </a:spcAft>
            </a:pPr>
            <a:endParaRPr lang="ru-RU" sz="2000" dirty="0" smtClean="0">
              <a:ln w="10541" cmpd="sng">
                <a:solidFill>
                  <a:srgbClr val="FF0000"/>
                </a:solidFill>
                <a:prstDash val="solid"/>
              </a:ln>
              <a:solidFill>
                <a:srgbClr val="FF0000"/>
              </a:solidFill>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i="1" u="none" strike="noStrike" normalizeH="0" baseline="0" dirty="0" smtClean="0">
                <a:ln w="19050">
                  <a:solidFill>
                    <a:schemeClr val="tx1"/>
                  </a:solidFill>
                  <a:prstDash val="solid"/>
                </a:ln>
                <a:solidFill>
                  <a:schemeClr val="tx2"/>
                </a:solidFill>
                <a:latin typeface="Times New Roman" pitchFamily="18" charset="0"/>
                <a:ea typeface="Times New Roman" pitchFamily="18" charset="0"/>
                <a:cs typeface="Times New Roman" pitchFamily="18" charset="0"/>
              </a:rPr>
              <a:t> 	</a:t>
            </a:r>
            <a:endParaRPr lang="kk-KZ" sz="2000" dirty="0" smtClean="0">
              <a:solidFill>
                <a:schemeClr val="tx2">
                  <a:lumMod val="60000"/>
                  <a:lumOff val="40000"/>
                </a:schemeClr>
              </a:solidFill>
              <a:latin typeface="Times New Roman" pitchFamily="18" charset="0"/>
              <a:cs typeface="Times New Roman" pitchFamily="18" charset="0"/>
            </a:endParaRPr>
          </a:p>
          <a:p>
            <a:pPr algn="just"/>
            <a:endParaRPr lang="kk-KZ" sz="2000" dirty="0" smtClean="0">
              <a:solidFill>
                <a:schemeClr val="tx2">
                  <a:lumMod val="60000"/>
                  <a:lumOff val="40000"/>
                </a:schemeClr>
              </a:solidFill>
              <a:latin typeface="Times New Roman" pitchFamily="18" charset="0"/>
              <a:cs typeface="Times New Roman" pitchFamily="18" charset="0"/>
            </a:endParaRPr>
          </a:p>
          <a:p>
            <a:pPr algn="just"/>
            <a:endParaRPr lang="ru-RU" sz="2000" dirty="0" smtClean="0">
              <a:solidFill>
                <a:schemeClr val="tx2">
                  <a:lumMod val="60000"/>
                  <a:lumOff val="40000"/>
                </a:schemeClr>
              </a:solidFill>
              <a:latin typeface="Times New Roman" pitchFamily="18" charset="0"/>
              <a:cs typeface="Times New Roman" pitchFamily="18" charset="0"/>
            </a:endParaRPr>
          </a:p>
          <a:p>
            <a:pPr algn="just" fontAlgn="base">
              <a:spcBef>
                <a:spcPct val="0"/>
              </a:spcBef>
              <a:spcAft>
                <a:spcPct val="0"/>
              </a:spcAft>
            </a:pPr>
            <a:endParaRPr lang="ru-RU" sz="2000" dirty="0">
              <a:ln w="10541" cmpd="sng">
                <a:solidFill>
                  <a:schemeClr val="accent1">
                    <a:shade val="88000"/>
                    <a:satMod val="110000"/>
                  </a:schemeClr>
                </a:solidFill>
                <a:prstDash val="solid"/>
              </a:ln>
              <a:solidFill>
                <a:schemeClr val="tx2">
                  <a:lumMod val="60000"/>
                  <a:lumOff val="40000"/>
                </a:schemeClr>
              </a:solidFill>
              <a:latin typeface="Times New Roman" pitchFamily="18" charset="0"/>
              <a:cs typeface="Times New Roman" pitchFamily="18" charset="0"/>
            </a:endParaRPr>
          </a:p>
          <a:p>
            <a:pPr algn="just" fontAlgn="base">
              <a:spcBef>
                <a:spcPct val="0"/>
              </a:spcBef>
              <a:spcAft>
                <a:spcPct val="0"/>
              </a:spcAft>
            </a:pPr>
            <a:endParaRPr kumimoji="0" lang="ru-RU" sz="2000" i="1" u="none" strike="noStrike" normalizeH="0" baseline="0" dirty="0">
              <a:ln w="10541" cmpd="sng">
                <a:solidFill>
                  <a:schemeClr val="tx1"/>
                </a:solidFill>
                <a:prstDash val="solid"/>
              </a:ln>
              <a:solidFill>
                <a:schemeClr val="tx2">
                  <a:lumMod val="60000"/>
                  <a:lumOff val="4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p:txBody>
      </p:sp>
      <p:sp>
        <p:nvSpPr>
          <p:cNvPr id="6" name="Прямоугольник 5"/>
          <p:cNvSpPr/>
          <p:nvPr/>
        </p:nvSpPr>
        <p:spPr>
          <a:xfrm>
            <a:off x="285720" y="5072074"/>
            <a:ext cx="8712968" cy="1015663"/>
          </a:xfrm>
          <a:prstGeom prst="rect">
            <a:avLst/>
          </a:prstGeom>
        </p:spPr>
        <p:txBody>
          <a:bodyPr wrap="square">
            <a:spAutoFit/>
          </a:bodyPr>
          <a:lstStyle/>
          <a:p>
            <a:pPr algn="ctr"/>
            <a:r>
              <a:rPr lang="ru-RU" sz="2000" b="1" dirty="0" smtClean="0">
                <a:ln w="10541" cmpd="sng">
                  <a:solidFill>
                    <a:srgbClr val="FF0000"/>
                  </a:solidFill>
                  <a:prstDash val="solid"/>
                </a:ln>
                <a:solidFill>
                  <a:srgbClr val="FF0000"/>
                </a:solidFill>
                <a:latin typeface="Times New Roman" pitchFamily="18" charset="0"/>
                <a:cs typeface="Times New Roman" pitchFamily="18" charset="0"/>
              </a:rPr>
              <a:t> </a:t>
            </a:r>
            <a:r>
              <a:rPr lang="kk-KZ" sz="2000" b="1" dirty="0" smtClean="0">
                <a:latin typeface="Times New Roman" pitchFamily="18" charset="0"/>
                <a:cs typeface="Times New Roman" pitchFamily="18" charset="0"/>
              </a:rPr>
              <a:t> </a:t>
            </a:r>
            <a:endParaRPr lang="ru-RU" sz="2000" b="1"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a:t>
            </a:r>
          </a:p>
          <a:p>
            <a:pPr algn="just"/>
            <a:endPar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2" name="Номер слайда 1"/>
          <p:cNvSpPr>
            <a:spLocks noGrp="1"/>
          </p:cNvSpPr>
          <p:nvPr>
            <p:ph type="sldNum" sz="quarter" idx="12"/>
          </p:nvPr>
        </p:nvSpPr>
        <p:spPr/>
        <p:txBody>
          <a:bodyPr/>
          <a:lstStyle/>
          <a:p>
            <a:fld id="{083A0F12-2826-40A8-A4DB-65A59A9BBC03}" type="slidenum">
              <a:rPr lang="ru-RU" smtClean="0"/>
              <a:pPr/>
              <a:t>2</a:t>
            </a:fld>
            <a:endParaRPr lang="ru-RU" dirty="0"/>
          </a:p>
        </p:txBody>
      </p:sp>
      <p:sp>
        <p:nvSpPr>
          <p:cNvPr id="7" name="Прямоугольник 6"/>
          <p:cNvSpPr/>
          <p:nvPr/>
        </p:nvSpPr>
        <p:spPr>
          <a:xfrm>
            <a:off x="285720" y="3103126"/>
            <a:ext cx="8172480" cy="3231654"/>
          </a:xfrm>
          <a:prstGeom prst="rect">
            <a:avLst/>
          </a:prstGeom>
        </p:spPr>
        <p:txBody>
          <a:bodyPr wrap="square" numCol="1">
            <a:spAutoFit/>
          </a:bodyPr>
          <a:lstStyle/>
          <a:p>
            <a:r>
              <a:rPr lang="kk-KZ" sz="1200" b="1" dirty="0" smtClean="0">
                <a:ln w="10541" cmpd="sng">
                  <a:noFill/>
                  <a:prstDash val="solid"/>
                </a:ln>
                <a:solidFill>
                  <a:srgbClr val="FF0000"/>
                </a:solidFill>
                <a:latin typeface="Times New Roman" pitchFamily="18" charset="0"/>
                <a:cs typeface="Times New Roman" pitchFamily="18" charset="0"/>
              </a:rPr>
              <a:t>Мамандандырылған  көмектің 30 түрі көрсетіледі</a:t>
            </a:r>
          </a:p>
          <a:p>
            <a:pPr>
              <a:buFont typeface="Arial" pitchFamily="34" charset="0"/>
              <a:buChar char="•"/>
            </a:pPr>
            <a:r>
              <a:rPr lang="kk-KZ" sz="1200" dirty="0" smtClean="0">
                <a:ln w="10541" cmpd="sng">
                  <a:noFill/>
                  <a:prstDash val="solid"/>
                </a:ln>
                <a:solidFill>
                  <a:srgbClr val="FF0000"/>
                </a:solidFill>
                <a:latin typeface="Times New Roman" pitchFamily="18" charset="0"/>
                <a:cs typeface="Times New Roman" pitchFamily="18" charset="0"/>
              </a:rPr>
              <a:t>Оташылық,   жүрек-қан    жүйке.</a:t>
            </a:r>
          </a:p>
          <a:p>
            <a:pPr>
              <a:buFont typeface="Arial" pitchFamily="34" charset="0"/>
              <a:buChar char="•"/>
            </a:pPr>
            <a:r>
              <a:rPr lang="kk-KZ" sz="1200" dirty="0" smtClean="0">
                <a:ln w="10541" cmpd="sng">
                  <a:noFill/>
                  <a:prstDash val="solid"/>
                </a:ln>
                <a:solidFill>
                  <a:srgbClr val="FF0000"/>
                </a:solidFill>
                <a:latin typeface="Times New Roman" pitchFamily="18" charset="0"/>
                <a:cs typeface="Times New Roman" pitchFamily="18" charset="0"/>
              </a:rPr>
              <a:t>Эндокринология, тіс, көз,</a:t>
            </a:r>
          </a:p>
          <a:p>
            <a:pPr>
              <a:buFont typeface="Arial" pitchFamily="34" charset="0"/>
              <a:buChar char="•"/>
            </a:pPr>
            <a:r>
              <a:rPr lang="kk-KZ" sz="1200" dirty="0" smtClean="0">
                <a:ln w="10541" cmpd="sng">
                  <a:noFill/>
                  <a:prstDash val="solid"/>
                </a:ln>
                <a:solidFill>
                  <a:srgbClr val="FF0000"/>
                </a:solidFill>
                <a:latin typeface="Times New Roman" pitchFamily="18" charset="0"/>
                <a:cs typeface="Times New Roman" pitchFamily="18" charset="0"/>
              </a:rPr>
              <a:t>Урологиялық</a:t>
            </a:r>
          </a:p>
          <a:p>
            <a:pPr>
              <a:buFont typeface="Arial" pitchFamily="34" charset="0"/>
              <a:buChar char="•"/>
            </a:pPr>
            <a:r>
              <a:rPr lang="kk-KZ" sz="1200" dirty="0" smtClean="0">
                <a:ln w="10541" cmpd="sng">
                  <a:noFill/>
                  <a:prstDash val="solid"/>
                </a:ln>
                <a:solidFill>
                  <a:srgbClr val="FF0000"/>
                </a:solidFill>
                <a:latin typeface="Times New Roman" pitchFamily="18" charset="0"/>
                <a:cs typeface="Times New Roman" pitchFamily="18" charset="0"/>
              </a:rPr>
              <a:t>Құлақ-мұрын, ауыз қуысы аурулары, </a:t>
            </a:r>
          </a:p>
          <a:p>
            <a:pPr>
              <a:buFont typeface="Arial" pitchFamily="34" charset="0"/>
              <a:buChar char="•"/>
            </a:pPr>
            <a:r>
              <a:rPr lang="kk-KZ" sz="1200" dirty="0" smtClean="0">
                <a:ln w="10541" cmpd="sng">
                  <a:noFill/>
                  <a:prstDash val="solid"/>
                </a:ln>
                <a:solidFill>
                  <a:srgbClr val="FF0000"/>
                </a:solidFill>
                <a:latin typeface="Times New Roman" pitchFamily="18" charset="0"/>
                <a:cs typeface="Times New Roman" pitchFamily="18" charset="0"/>
              </a:rPr>
              <a:t>Ішек-құрылыс аурулары, </a:t>
            </a:r>
          </a:p>
          <a:p>
            <a:pPr>
              <a:buFont typeface="Arial" pitchFamily="34" charset="0"/>
              <a:buChar char="•"/>
            </a:pPr>
            <a:r>
              <a:rPr lang="kk-KZ" sz="1200" dirty="0" smtClean="0">
                <a:ln w="10541" cmpd="sng">
                  <a:noFill/>
                  <a:prstDash val="solid"/>
                </a:ln>
                <a:solidFill>
                  <a:srgbClr val="FF0000"/>
                </a:solidFill>
                <a:latin typeface="Times New Roman" pitchFamily="18" charset="0"/>
                <a:cs typeface="Times New Roman" pitchFamily="18" charset="0"/>
              </a:rPr>
              <a:t>Аллергология, т.б.  және</a:t>
            </a:r>
          </a:p>
          <a:p>
            <a:pPr>
              <a:buFont typeface="Arial" pitchFamily="34" charset="0"/>
              <a:buChar char="•"/>
            </a:pPr>
            <a:r>
              <a:rPr lang="kk-KZ" sz="1200" dirty="0" smtClean="0">
                <a:ln w="10541" cmpd="sng">
                  <a:noFill/>
                  <a:prstDash val="solid"/>
                </a:ln>
                <a:solidFill>
                  <a:srgbClr val="FF0000"/>
                </a:solidFill>
                <a:latin typeface="Times New Roman" pitchFamily="18" charset="0"/>
                <a:cs typeface="Times New Roman" pitchFamily="18" charset="0"/>
              </a:rPr>
              <a:t> Клиникалық лаборатория, </a:t>
            </a:r>
          </a:p>
          <a:p>
            <a:pPr>
              <a:buFont typeface="Arial" pitchFamily="34" charset="0"/>
              <a:buChar char="•"/>
            </a:pPr>
            <a:r>
              <a:rPr lang="kk-KZ" sz="1200" dirty="0" smtClean="0">
                <a:ln w="10541" cmpd="sng">
                  <a:noFill/>
                  <a:prstDash val="solid"/>
                </a:ln>
                <a:solidFill>
                  <a:srgbClr val="FF0000"/>
                </a:solidFill>
                <a:latin typeface="Times New Roman" pitchFamily="18" charset="0"/>
                <a:cs typeface="Times New Roman" pitchFamily="18" charset="0"/>
              </a:rPr>
              <a:t> Типтік жобамен салынған 70 орындық күндізгі аурухана,</a:t>
            </a:r>
          </a:p>
          <a:p>
            <a:pPr>
              <a:buFont typeface="Arial" pitchFamily="34" charset="0"/>
              <a:buChar char="•"/>
            </a:pPr>
            <a:r>
              <a:rPr lang="kk-KZ" sz="1200" dirty="0" smtClean="0">
                <a:ln w="10541" cmpd="sng">
                  <a:noFill/>
                  <a:prstDash val="solid"/>
                </a:ln>
                <a:solidFill>
                  <a:srgbClr val="FF0000"/>
                </a:solidFill>
                <a:latin typeface="Times New Roman" pitchFamily="18" charset="0"/>
                <a:cs typeface="Times New Roman" pitchFamily="18" charset="0"/>
              </a:rPr>
              <a:t> УЗИ, ЭКГ, ЦСО. </a:t>
            </a:r>
            <a:endParaRPr lang="ru-RU" sz="1200" dirty="0" smtClean="0">
              <a:ln w="10541" cmpd="sng">
                <a:noFill/>
                <a:prstDash val="solid"/>
              </a:ln>
              <a:solidFill>
                <a:srgbClr val="FF0000"/>
              </a:solidFill>
              <a:latin typeface="Times New Roman" pitchFamily="18" charset="0"/>
              <a:cs typeface="Times New Roman" pitchFamily="18" charset="0"/>
            </a:endParaRPr>
          </a:p>
          <a:p>
            <a:pPr>
              <a:buFont typeface="Arial" pitchFamily="34" charset="0"/>
              <a:buChar char="•"/>
            </a:pPr>
            <a:r>
              <a:rPr lang="kk-KZ" sz="1200" dirty="0" smtClean="0">
                <a:ln w="10541" cmpd="sng">
                  <a:noFill/>
                  <a:prstDash val="solid"/>
                </a:ln>
                <a:solidFill>
                  <a:srgbClr val="FF0000"/>
                </a:solidFill>
                <a:latin typeface="Times New Roman" pitchFamily="18" charset="0"/>
                <a:cs typeface="Times New Roman" pitchFamily="18" charset="0"/>
              </a:rPr>
              <a:t>Екі рентген кабинеті томографымен, Флюроаппарат малодозный кең форматты,</a:t>
            </a:r>
          </a:p>
          <a:p>
            <a:pPr>
              <a:buFont typeface="Arial" pitchFamily="34" charset="0"/>
              <a:buChar char="•"/>
            </a:pPr>
            <a:r>
              <a:rPr lang="kk-KZ" sz="1200" dirty="0" smtClean="0">
                <a:ln w="10541" cmpd="sng">
                  <a:noFill/>
                  <a:prstDash val="solid"/>
                </a:ln>
                <a:solidFill>
                  <a:srgbClr val="FF0000"/>
                </a:solidFill>
                <a:latin typeface="Times New Roman" pitchFamily="18" charset="0"/>
                <a:cs typeface="Times New Roman" pitchFamily="18" charset="0"/>
              </a:rPr>
              <a:t> 4 УЗИ аппараты, тәулік бойына ЭКГ, АД өлшейтін,  спирография  жасайтын  функционалды  диагностикалауды қамтамасыз ететін  Валента типтегі кардиомонитор,  </a:t>
            </a:r>
          </a:p>
          <a:p>
            <a:pPr>
              <a:buFont typeface="Arial" pitchFamily="34" charset="0"/>
              <a:buChar char="•"/>
            </a:pPr>
            <a:r>
              <a:rPr lang="kk-KZ" sz="1200" dirty="0" smtClean="0">
                <a:ln w="10541" cmpd="sng">
                  <a:noFill/>
                  <a:prstDash val="solid"/>
                </a:ln>
                <a:solidFill>
                  <a:srgbClr val="FF0000"/>
                </a:solidFill>
                <a:latin typeface="Times New Roman" pitchFamily="18" charset="0"/>
                <a:cs typeface="Times New Roman" pitchFamily="18" charset="0"/>
              </a:rPr>
              <a:t>Жапондық эндоскопия құралдары, кольпоскоп</a:t>
            </a:r>
          </a:p>
          <a:p>
            <a:pPr>
              <a:buFont typeface="Arial" pitchFamily="34" charset="0"/>
              <a:buChar char="•"/>
            </a:pPr>
            <a:r>
              <a:rPr lang="kk-KZ" sz="1200" dirty="0" smtClean="0">
                <a:ln w="10541" cmpd="sng">
                  <a:noFill/>
                  <a:prstDash val="solid"/>
                </a:ln>
                <a:solidFill>
                  <a:srgbClr val="FF0000"/>
                </a:solidFill>
                <a:latin typeface="Times New Roman" pitchFamily="18" charset="0"/>
                <a:cs typeface="Times New Roman" pitchFamily="18" charset="0"/>
              </a:rPr>
              <a:t>ЛОРкомбайн, аудиометр, авторефрактометр, компьютерлі көз тонометрі, периметр, </a:t>
            </a:r>
          </a:p>
          <a:p>
            <a:pPr>
              <a:buFont typeface="Arial" pitchFamily="34" charset="0"/>
              <a:buChar char="•"/>
            </a:pPr>
            <a:r>
              <a:rPr lang="kk-KZ" sz="1200" dirty="0" smtClean="0">
                <a:ln w="10541" cmpd="sng">
                  <a:noFill/>
                  <a:prstDash val="solid"/>
                </a:ln>
                <a:solidFill>
                  <a:srgbClr val="FF0000"/>
                </a:solidFill>
                <a:latin typeface="Times New Roman" pitchFamily="18" charset="0"/>
                <a:cs typeface="Times New Roman" pitchFamily="18" charset="0"/>
              </a:rPr>
              <a:t>жарақтандырылған реабилитация, ЛФК, физиотерапия бөлімі автоматтандырылған биохимиялық клиникалық лаборатория, стоматология, екі бірдей дәріхана тұрғындарға қызмет жасайды.</a:t>
            </a:r>
            <a:endParaRPr lang="ru-RU" sz="1200" dirty="0">
              <a:ln w="10541" cmpd="sng">
                <a:noFill/>
                <a:prstDash val="solid"/>
              </a:ln>
              <a:solidFill>
                <a:srgbClr val="FF0000"/>
              </a:solidFill>
              <a:latin typeface="Times New Roman" pitchFamily="18" charset="0"/>
              <a:cs typeface="Times New Roman" pitchFamily="18" charset="0"/>
            </a:endParaRPr>
          </a:p>
        </p:txBody>
      </p:sp>
      <p:sp>
        <p:nvSpPr>
          <p:cNvPr id="3" name="Прямоугольник 2"/>
          <p:cNvSpPr/>
          <p:nvPr/>
        </p:nvSpPr>
        <p:spPr>
          <a:xfrm>
            <a:off x="3464209" y="13966"/>
            <a:ext cx="1720344" cy="523220"/>
          </a:xfrm>
          <a:prstGeom prst="rect">
            <a:avLst/>
          </a:prstGeom>
          <a:noFill/>
        </p:spPr>
        <p:txBody>
          <a:bodyPr wrap="none" lIns="91440" tIns="45720" rIns="91440" bIns="45720">
            <a:spAutoFit/>
          </a:bodyPr>
          <a:lstStyle/>
          <a:p>
            <a:pPr algn="ctr"/>
            <a:r>
              <a:rPr lang="ru-RU" sz="2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Кіріспе</a:t>
            </a:r>
            <a:endParaRPr lang="ru-RU" sz="28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1951390939"/>
      </p:ext>
    </p:extLst>
  </p:cSld>
  <p:clrMapOvr>
    <a:masterClrMapping/>
  </p:clrMapOvr>
  <p:transition>
    <p:cover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3"/>
          <p:cNvSpPr>
            <a:spLocks noGrp="1"/>
          </p:cNvSpPr>
          <p:nvPr>
            <p:ph type="title"/>
          </p:nvPr>
        </p:nvSpPr>
        <p:spPr>
          <a:xfrm>
            <a:off x="428596" y="214290"/>
            <a:ext cx="8229600" cy="1143000"/>
          </a:xfrm>
          <a:prstGeom prst="rect">
            <a:avLst/>
          </a:prstGeom>
          <a:noFill/>
        </p:spPr>
        <p:txBody>
          <a:bodyPr wrap="square" lIns="91440" tIns="45720" rIns="91440" bIns="45720">
            <a:spAutoFit/>
          </a:bodyPr>
          <a:lstStyle/>
          <a:p>
            <a:pPr algn="ctr"/>
            <a:r>
              <a:rPr lang="kk-KZ"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ДЕМОГРАФИЯЛЫҚ КӨРСЕТКІШТЕР</a:t>
            </a:r>
            <a:endParaRPr lang="ru-RU" sz="3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4294967295"/>
            <p:extLst>
              <p:ext uri="{D42A27DB-BD31-4B8C-83A1-F6EECF244321}">
                <p14:modId xmlns="" xmlns:p14="http://schemas.microsoft.com/office/powerpoint/2010/main" val="577537938"/>
              </p:ext>
            </p:extLst>
          </p:nvPr>
        </p:nvGraphicFramePr>
        <p:xfrm>
          <a:off x="457200" y="1447798"/>
          <a:ext cx="7972452" cy="1889764"/>
        </p:xfrm>
        <a:graphic>
          <a:graphicData uri="http://schemas.openxmlformats.org/drawingml/2006/table">
            <a:tbl>
              <a:tblPr firstRow="1" bandRow="1">
                <a:tableStyleId>{7DF18680-E054-41AD-8BC1-D1AEF772440D}</a:tableStyleId>
              </a:tblPr>
              <a:tblGrid>
                <a:gridCol w="2907600"/>
                <a:gridCol w="2532426"/>
                <a:gridCol w="2532426"/>
              </a:tblGrid>
              <a:tr h="533402">
                <a:tc>
                  <a:txBody>
                    <a:bodyPr/>
                    <a:lstStyle/>
                    <a:p>
                      <a:pPr algn="ctr"/>
                      <a:r>
                        <a:rPr lang="kk-KZ" dirty="0" smtClean="0">
                          <a:solidFill>
                            <a:srgbClr val="FF0000"/>
                          </a:solidFill>
                          <a:latin typeface="Times New Roman" pitchFamily="18" charset="0"/>
                          <a:cs typeface="Times New Roman" pitchFamily="18" charset="0"/>
                        </a:rPr>
                        <a:t>АТАУЫ</a:t>
                      </a:r>
                      <a:endParaRPr lang="ru-RU" i="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2016</a:t>
                      </a:r>
                      <a:r>
                        <a:rPr lang="kk-KZ" baseline="0" dirty="0" smtClean="0">
                          <a:solidFill>
                            <a:srgbClr val="FF0000"/>
                          </a:solidFill>
                          <a:latin typeface="Times New Roman" pitchFamily="18" charset="0"/>
                          <a:cs typeface="Times New Roman" pitchFamily="18" charset="0"/>
                        </a:rPr>
                        <a:t> </a:t>
                      </a:r>
                      <a:r>
                        <a:rPr lang="kk-KZ" dirty="0" smtClean="0">
                          <a:solidFill>
                            <a:srgbClr val="FF0000"/>
                          </a:solidFill>
                          <a:latin typeface="Times New Roman" pitchFamily="18" charset="0"/>
                          <a:cs typeface="Times New Roman" pitchFamily="18" charset="0"/>
                        </a:rPr>
                        <a:t>жыл</a:t>
                      </a:r>
                      <a:endParaRPr lang="ru-RU" i="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2017жыл</a:t>
                      </a:r>
                      <a:endParaRPr lang="ru-RU" i="1" dirty="0">
                        <a:solidFill>
                          <a:srgbClr val="FF0000"/>
                        </a:solidFill>
                        <a:latin typeface="Times New Roman" pitchFamily="18" charset="0"/>
                        <a:cs typeface="Times New Roman" pitchFamily="18" charset="0"/>
                      </a:endParaRPr>
                    </a:p>
                  </a:txBody>
                  <a:tcPr/>
                </a:tc>
              </a:tr>
              <a:tr h="419101">
                <a:tc>
                  <a:txBody>
                    <a:bodyPr/>
                    <a:lstStyle/>
                    <a:p>
                      <a:pPr algn="l"/>
                      <a:r>
                        <a:rPr lang="kk-KZ" sz="1400" dirty="0" smtClean="0">
                          <a:solidFill>
                            <a:srgbClr val="FF0000"/>
                          </a:solidFill>
                          <a:latin typeface="Times New Roman" pitchFamily="18" charset="0"/>
                          <a:cs typeface="Times New Roman" pitchFamily="18" charset="0"/>
                        </a:rPr>
                        <a:t>Барлық қабылдау</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204363</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208129</a:t>
                      </a:r>
                      <a:endParaRPr lang="ru-RU" sz="1400" dirty="0">
                        <a:solidFill>
                          <a:srgbClr val="FF0000"/>
                        </a:solidFill>
                        <a:latin typeface="Times New Roman" pitchFamily="18" charset="0"/>
                        <a:cs typeface="Times New Roman" pitchFamily="18" charset="0"/>
                      </a:endParaRPr>
                    </a:p>
                  </a:txBody>
                  <a:tcPr/>
                </a:tc>
              </a:tr>
              <a:tr h="419101">
                <a:tc>
                  <a:txBody>
                    <a:bodyPr/>
                    <a:lstStyle/>
                    <a:p>
                      <a:pPr algn="l"/>
                      <a:r>
                        <a:rPr lang="kk-KZ" sz="1400" b="0" dirty="0" smtClean="0">
                          <a:solidFill>
                            <a:srgbClr val="FF0000"/>
                          </a:solidFill>
                          <a:latin typeface="Times New Roman" pitchFamily="18" charset="0"/>
                          <a:cs typeface="Times New Roman" pitchFamily="18" charset="0"/>
                        </a:rPr>
                        <a:t>Емханада қабылдау</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kk-KZ" sz="1400" b="0" dirty="0" smtClean="0">
                          <a:solidFill>
                            <a:srgbClr val="FF0000"/>
                          </a:solidFill>
                          <a:latin typeface="Times New Roman" pitchFamily="18" charset="0"/>
                          <a:cs typeface="Times New Roman" pitchFamily="18" charset="0"/>
                        </a:rPr>
                        <a:t>181560 – 88,8%</a:t>
                      </a:r>
                      <a:endParaRPr lang="ru-RU" sz="1400" b="0" dirty="0">
                        <a:solidFill>
                          <a:srgbClr val="FF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400" dirty="0" smtClean="0">
                          <a:solidFill>
                            <a:srgbClr val="FF0000"/>
                          </a:solidFill>
                          <a:latin typeface="Times New Roman" pitchFamily="18" charset="0"/>
                          <a:cs typeface="Times New Roman" pitchFamily="18" charset="0"/>
                        </a:rPr>
                        <a:t>183324 – 88%</a:t>
                      </a:r>
                      <a:endParaRPr lang="ru-RU" sz="1400" dirty="0" smtClean="0">
                        <a:solidFill>
                          <a:srgbClr val="FF0000"/>
                        </a:solidFill>
                        <a:latin typeface="Times New Roman" pitchFamily="18" charset="0"/>
                        <a:cs typeface="Times New Roman" pitchFamily="18" charset="0"/>
                      </a:endParaRPr>
                    </a:p>
                    <a:p>
                      <a:pPr algn="ctr"/>
                      <a:endParaRPr lang="ru-RU" sz="1400" dirty="0">
                        <a:solidFill>
                          <a:srgbClr val="FF0000"/>
                        </a:solidFill>
                        <a:latin typeface="Times New Roman" pitchFamily="18" charset="0"/>
                        <a:cs typeface="Times New Roman" pitchFamily="18" charset="0"/>
                      </a:endParaRPr>
                    </a:p>
                  </a:txBody>
                  <a:tcPr/>
                </a:tc>
              </a:tr>
              <a:tr h="419101">
                <a:tc>
                  <a:txBody>
                    <a:bodyPr/>
                    <a:lstStyle/>
                    <a:p>
                      <a:pPr algn="l"/>
                      <a:r>
                        <a:rPr lang="kk-KZ" sz="1400" b="0" dirty="0" smtClean="0">
                          <a:solidFill>
                            <a:srgbClr val="FF0000"/>
                          </a:solidFill>
                          <a:latin typeface="Times New Roman" pitchFamily="18" charset="0"/>
                          <a:cs typeface="Times New Roman" pitchFamily="18" charset="0"/>
                        </a:rPr>
                        <a:t>Үйден қарау </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kk-KZ" sz="1400" b="0" dirty="0" smtClean="0">
                          <a:solidFill>
                            <a:srgbClr val="FF0000"/>
                          </a:solidFill>
                          <a:latin typeface="Times New Roman" pitchFamily="18" charset="0"/>
                          <a:cs typeface="Times New Roman" pitchFamily="18" charset="0"/>
                        </a:rPr>
                        <a:t>22803 -11,1</a:t>
                      </a:r>
                      <a:r>
                        <a:rPr lang="ru-RU" sz="1400" b="0" dirty="0" smtClean="0">
                          <a:solidFill>
                            <a:srgbClr val="FF0000"/>
                          </a:solidFill>
                          <a:latin typeface="Times New Roman" pitchFamily="18" charset="0"/>
                          <a:cs typeface="Times New Roman" pitchFamily="18" charset="0"/>
                        </a:rPr>
                        <a:t>%</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24805 – 12%</a:t>
                      </a:r>
                      <a:endParaRPr lang="ru-RU" sz="1400" dirty="0">
                        <a:solidFill>
                          <a:srgbClr val="FF0000"/>
                        </a:solidFill>
                        <a:latin typeface="Times New Roman" pitchFamily="18" charset="0"/>
                        <a:cs typeface="Times New Roman" pitchFamily="18" charset="0"/>
                      </a:endParaRPr>
                    </a:p>
                  </a:txBody>
                  <a:tcPr/>
                </a:tc>
              </a:tr>
            </a:tbl>
          </a:graphicData>
        </a:graphic>
      </p:graphicFrame>
      <p:graphicFrame>
        <p:nvGraphicFramePr>
          <p:cNvPr id="6" name="Содержимое 3"/>
          <p:cNvGraphicFramePr>
            <a:graphicFrameLocks/>
          </p:cNvGraphicFramePr>
          <p:nvPr/>
        </p:nvGraphicFramePr>
        <p:xfrm>
          <a:off x="1752600" y="3643314"/>
          <a:ext cx="6248400" cy="2757486"/>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91285" y="228601"/>
            <a:ext cx="9082885" cy="584775"/>
          </a:xfrm>
          <a:prstGeom prst="rect">
            <a:avLst/>
          </a:prstGeom>
          <a:noFill/>
        </p:spPr>
        <p:txBody>
          <a:bodyPr wrap="square" lIns="91440" tIns="45720" rIns="91440" bIns="45720">
            <a:spAutoFit/>
          </a:bodyPr>
          <a:lstStyle/>
          <a:p>
            <a:pPr algn="ctr"/>
            <a:r>
              <a:rPr lang="ru-RU"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Д</a:t>
            </a:r>
            <a:r>
              <a:rPr lang="kk-KZ"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әрігерлік қабылдау </a:t>
            </a:r>
            <a:endParaRPr lang="ru-RU" sz="32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193673491"/>
      </p:ext>
    </p:extLst>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 xmlns:p14="http://schemas.microsoft.com/office/powerpoint/2010/main" val="1165759146"/>
              </p:ext>
            </p:extLst>
          </p:nvPr>
        </p:nvGraphicFramePr>
        <p:xfrm>
          <a:off x="428596" y="798167"/>
          <a:ext cx="8215370" cy="5654296"/>
        </p:xfrm>
        <a:graphic>
          <a:graphicData uri="http://schemas.openxmlformats.org/drawingml/2006/table">
            <a:tbl>
              <a:tblPr firstRow="1" bandRow="1">
                <a:tableStyleId>{7DF18680-E054-41AD-8BC1-D1AEF772440D}</a:tableStyleId>
              </a:tblPr>
              <a:tblGrid>
                <a:gridCol w="2762064"/>
                <a:gridCol w="2124665"/>
                <a:gridCol w="3328641"/>
              </a:tblGrid>
              <a:tr h="459160">
                <a:tc>
                  <a:txBody>
                    <a:bodyPr/>
                    <a:lstStyle/>
                    <a:p>
                      <a:pPr algn="ctr"/>
                      <a:r>
                        <a:rPr lang="kk-KZ" dirty="0" smtClean="0">
                          <a:solidFill>
                            <a:srgbClr val="FF0000"/>
                          </a:solidFill>
                          <a:latin typeface="Times New Roman" pitchFamily="18" charset="0"/>
                          <a:cs typeface="Times New Roman" pitchFamily="18" charset="0"/>
                        </a:rPr>
                        <a:t>АТАУЫ</a:t>
                      </a:r>
                      <a:endParaRPr lang="ru-RU" i="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2016жыл </a:t>
                      </a:r>
                      <a:endParaRPr lang="ru-RU" i="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2017жыл </a:t>
                      </a:r>
                      <a:endParaRPr lang="ru-RU" i="1" dirty="0">
                        <a:solidFill>
                          <a:srgbClr val="FF0000"/>
                        </a:solidFill>
                        <a:latin typeface="Times New Roman" pitchFamily="18" charset="0"/>
                        <a:cs typeface="Times New Roman" pitchFamily="18" charset="0"/>
                      </a:endParaRPr>
                    </a:p>
                  </a:txBody>
                  <a:tcPr/>
                </a:tc>
              </a:tr>
              <a:tr h="351018">
                <a:tc>
                  <a:txBody>
                    <a:bodyPr/>
                    <a:lstStyle/>
                    <a:p>
                      <a:pPr algn="l"/>
                      <a:r>
                        <a:rPr lang="kk-KZ" sz="1400" dirty="0" smtClean="0">
                          <a:solidFill>
                            <a:srgbClr val="FF0000"/>
                          </a:solidFill>
                          <a:latin typeface="Times New Roman" pitchFamily="18" charset="0"/>
                          <a:cs typeface="Times New Roman" pitchFamily="18" charset="0"/>
                        </a:rPr>
                        <a:t>Жалпы</a:t>
                      </a:r>
                      <a:r>
                        <a:rPr lang="kk-KZ" sz="1400" baseline="0" dirty="0" smtClean="0">
                          <a:solidFill>
                            <a:srgbClr val="FF0000"/>
                          </a:solidFill>
                          <a:latin typeface="Times New Roman" pitchFamily="18" charset="0"/>
                          <a:cs typeface="Times New Roman" pitchFamily="18" charset="0"/>
                        </a:rPr>
                        <a:t> өлім саны</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400" b="0" dirty="0" smtClean="0">
                          <a:solidFill>
                            <a:srgbClr val="FF0000"/>
                          </a:solidFill>
                          <a:latin typeface="Times New Roman" pitchFamily="18" charset="0"/>
                          <a:cs typeface="Times New Roman" pitchFamily="18" charset="0"/>
                        </a:rPr>
                        <a:t>129  - 3,5 </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kk-KZ" sz="1400" b="0" dirty="0" smtClean="0">
                          <a:solidFill>
                            <a:srgbClr val="FF0000"/>
                          </a:solidFill>
                          <a:latin typeface="Times New Roman" pitchFamily="18" charset="0"/>
                          <a:cs typeface="Times New Roman" pitchFamily="18" charset="0"/>
                        </a:rPr>
                        <a:t>141 – 3,7</a:t>
                      </a:r>
                      <a:endParaRPr lang="ru-RU" sz="1400" b="0" dirty="0">
                        <a:solidFill>
                          <a:srgbClr val="FF0000"/>
                        </a:solidFill>
                        <a:latin typeface="Times New Roman" pitchFamily="18" charset="0"/>
                        <a:cs typeface="Times New Roman" pitchFamily="18" charset="0"/>
                      </a:endParaRPr>
                    </a:p>
                  </a:txBody>
                  <a:tcPr/>
                </a:tc>
              </a:tr>
              <a:tr h="394741">
                <a:tc>
                  <a:txBody>
                    <a:bodyPr/>
                    <a:lstStyle/>
                    <a:p>
                      <a:pPr algn="l"/>
                      <a:r>
                        <a:rPr lang="ru-RU" sz="1400" dirty="0" smtClean="0">
                          <a:solidFill>
                            <a:srgbClr val="FF0000"/>
                          </a:solidFill>
                          <a:latin typeface="Times New Roman" pitchFamily="18" charset="0"/>
                          <a:cs typeface="Times New Roman" pitchFamily="18" charset="0"/>
                        </a:rPr>
                        <a:t>Оны</a:t>
                      </a:r>
                      <a:r>
                        <a:rPr lang="kk-KZ" sz="1400" dirty="0" smtClean="0">
                          <a:solidFill>
                            <a:srgbClr val="FF0000"/>
                          </a:solidFill>
                          <a:latin typeface="Times New Roman" pitchFamily="18" charset="0"/>
                          <a:cs typeface="Times New Roman" pitchFamily="18" charset="0"/>
                        </a:rPr>
                        <a:t>ң</a:t>
                      </a:r>
                      <a:r>
                        <a:rPr lang="kk-KZ" sz="1400" baseline="0" dirty="0" smtClean="0">
                          <a:solidFill>
                            <a:srgbClr val="FF0000"/>
                          </a:solidFill>
                          <a:latin typeface="Times New Roman" pitchFamily="18" charset="0"/>
                          <a:cs typeface="Times New Roman" pitchFamily="18" charset="0"/>
                        </a:rPr>
                        <a:t> ішінде бала өлімі</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400" b="1" dirty="0" smtClean="0">
                          <a:solidFill>
                            <a:srgbClr val="FF0000"/>
                          </a:solidFill>
                          <a:latin typeface="Times New Roman" pitchFamily="18" charset="0"/>
                          <a:cs typeface="Times New Roman" pitchFamily="18" charset="0"/>
                        </a:rPr>
                        <a:t>9 – 6,9%</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400" b="1" dirty="0" smtClean="0">
                          <a:solidFill>
                            <a:srgbClr val="FF0000"/>
                          </a:solidFill>
                          <a:latin typeface="Times New Roman" pitchFamily="18" charset="0"/>
                          <a:cs typeface="Times New Roman" pitchFamily="18" charset="0"/>
                        </a:rPr>
                        <a:t>13 – 9,2</a:t>
                      </a:r>
                      <a:r>
                        <a:rPr lang="ru-RU" sz="1400" b="1" dirty="0" smtClean="0">
                          <a:solidFill>
                            <a:srgbClr val="FF0000"/>
                          </a:solidFill>
                          <a:latin typeface="Times New Roman" pitchFamily="18" charset="0"/>
                          <a:cs typeface="Times New Roman" pitchFamily="18" charset="0"/>
                        </a:rPr>
                        <a:t>%</a:t>
                      </a:r>
                      <a:endParaRPr lang="ru-RU" sz="1400" b="1" dirty="0">
                        <a:solidFill>
                          <a:srgbClr val="FF0000"/>
                        </a:solidFill>
                        <a:latin typeface="Times New Roman" pitchFamily="18" charset="0"/>
                        <a:cs typeface="Times New Roman" pitchFamily="18" charset="0"/>
                      </a:endParaRPr>
                    </a:p>
                  </a:txBody>
                  <a:tcPr/>
                </a:tc>
              </a:tr>
              <a:tr h="587644">
                <a:tc>
                  <a:txBody>
                    <a:bodyPr/>
                    <a:lstStyle/>
                    <a:p>
                      <a:pPr algn="l"/>
                      <a:r>
                        <a:rPr lang="kk-KZ" sz="1400" dirty="0" smtClean="0">
                          <a:solidFill>
                            <a:srgbClr val="FF0000"/>
                          </a:solidFill>
                          <a:latin typeface="Times New Roman" pitchFamily="18" charset="0"/>
                          <a:cs typeface="Times New Roman" pitchFamily="18" charset="0"/>
                        </a:rPr>
                        <a:t>О.і. 0-1</a:t>
                      </a:r>
                      <a:r>
                        <a:rPr lang="kk-KZ" sz="1400" baseline="0" dirty="0" smtClean="0">
                          <a:solidFill>
                            <a:srgbClr val="FF0000"/>
                          </a:solidFill>
                          <a:latin typeface="Times New Roman" pitchFamily="18" charset="0"/>
                          <a:cs typeface="Times New Roman" pitchFamily="18" charset="0"/>
                        </a:rPr>
                        <a:t> жасқа дейінгі 1000 тірі туған балаға шаққанда</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kk-KZ" sz="1400" b="1" dirty="0" smtClean="0">
                          <a:solidFill>
                            <a:srgbClr val="FF0000"/>
                          </a:solidFill>
                          <a:latin typeface="Times New Roman" pitchFamily="18" charset="0"/>
                          <a:cs typeface="Times New Roman" pitchFamily="18" charset="0"/>
                        </a:rPr>
                        <a:t>6</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400" b="1" dirty="0" smtClean="0">
                          <a:solidFill>
                            <a:srgbClr val="FF0000"/>
                          </a:solidFill>
                          <a:latin typeface="Times New Roman" pitchFamily="18" charset="0"/>
                          <a:cs typeface="Times New Roman" pitchFamily="18" charset="0"/>
                        </a:rPr>
                        <a:t>9</a:t>
                      </a:r>
                      <a:endParaRPr lang="ru-RU" sz="1400" b="1" dirty="0">
                        <a:solidFill>
                          <a:srgbClr val="FF0000"/>
                        </a:solidFill>
                        <a:latin typeface="Times New Roman" pitchFamily="18" charset="0"/>
                        <a:cs typeface="Times New Roman" pitchFamily="18" charset="0"/>
                      </a:endParaRPr>
                    </a:p>
                  </a:txBody>
                  <a:tcPr/>
                </a:tc>
              </a:tr>
              <a:tr h="377575">
                <a:tc>
                  <a:txBody>
                    <a:bodyPr/>
                    <a:lstStyle/>
                    <a:p>
                      <a:pPr algn="l"/>
                      <a:r>
                        <a:rPr lang="ru-RU" sz="1400" dirty="0" smtClean="0">
                          <a:solidFill>
                            <a:srgbClr val="FF0000"/>
                          </a:solidFill>
                          <a:latin typeface="Times New Roman" pitchFamily="18" charset="0"/>
                          <a:cs typeface="Times New Roman" pitchFamily="18" charset="0"/>
                        </a:rPr>
                        <a:t>Туберкулез</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a:t>
                      </a:r>
                      <a:endParaRPr lang="ru-RU" sz="1400" b="0" dirty="0">
                        <a:solidFill>
                          <a:srgbClr val="FF0000"/>
                        </a:solidFill>
                        <a:latin typeface="Times New Roman" pitchFamily="18" charset="0"/>
                        <a:cs typeface="Times New Roman" pitchFamily="18" charset="0"/>
                      </a:endParaRPr>
                    </a:p>
                  </a:txBody>
                  <a:tcPr/>
                </a:tc>
              </a:tr>
              <a:tr h="420898">
                <a:tc>
                  <a:txBody>
                    <a:bodyPr/>
                    <a:lstStyle/>
                    <a:p>
                      <a:pPr algn="l"/>
                      <a:r>
                        <a:rPr lang="kk-KZ" sz="1400" dirty="0" smtClean="0">
                          <a:solidFill>
                            <a:srgbClr val="FF0000"/>
                          </a:solidFill>
                          <a:latin typeface="Times New Roman" pitchFamily="18" charset="0"/>
                          <a:cs typeface="Times New Roman" pitchFamily="18" charset="0"/>
                        </a:rPr>
                        <a:t>Жүрек</a:t>
                      </a:r>
                      <a:r>
                        <a:rPr lang="kk-KZ" sz="1400" baseline="0" dirty="0" smtClean="0">
                          <a:solidFill>
                            <a:srgbClr val="FF0000"/>
                          </a:solidFill>
                          <a:latin typeface="Times New Roman" pitchFamily="18" charset="0"/>
                          <a:cs typeface="Times New Roman" pitchFamily="18" charset="0"/>
                        </a:rPr>
                        <a:t> – қан тамыр</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400" b="0" dirty="0" smtClean="0">
                          <a:solidFill>
                            <a:srgbClr val="FF0000"/>
                          </a:solidFill>
                          <a:latin typeface="Times New Roman" pitchFamily="18" charset="0"/>
                          <a:cs typeface="Times New Roman" pitchFamily="18" charset="0"/>
                        </a:rPr>
                        <a:t>31</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kk-KZ" sz="1400" b="0" baseline="0" dirty="0" smtClean="0">
                          <a:solidFill>
                            <a:srgbClr val="FF0000"/>
                          </a:solidFill>
                          <a:latin typeface="Times New Roman" pitchFamily="18" charset="0"/>
                          <a:cs typeface="Times New Roman" pitchFamily="18" charset="0"/>
                        </a:rPr>
                        <a:t>20</a:t>
                      </a:r>
                      <a:endParaRPr lang="en-US" sz="1400" b="0" baseline="0" dirty="0" smtClean="0">
                        <a:solidFill>
                          <a:srgbClr val="FF0000"/>
                        </a:solidFill>
                        <a:latin typeface="Times New Roman" pitchFamily="18" charset="0"/>
                        <a:cs typeface="Times New Roman" pitchFamily="18" charset="0"/>
                      </a:endParaRPr>
                    </a:p>
                  </a:txBody>
                  <a:tcPr/>
                </a:tc>
              </a:tr>
              <a:tr h="345673">
                <a:tc>
                  <a:txBody>
                    <a:bodyPr/>
                    <a:lstStyle/>
                    <a:p>
                      <a:pPr algn="l"/>
                      <a:r>
                        <a:rPr lang="kk-KZ" sz="1400" dirty="0" smtClean="0">
                          <a:solidFill>
                            <a:srgbClr val="FF0000"/>
                          </a:solidFill>
                          <a:latin typeface="Times New Roman" pitchFamily="18" charset="0"/>
                          <a:cs typeface="Times New Roman" pitchFamily="18" charset="0"/>
                        </a:rPr>
                        <a:t>Қант</a:t>
                      </a:r>
                      <a:r>
                        <a:rPr lang="kk-KZ" sz="1400" baseline="0" dirty="0" smtClean="0">
                          <a:solidFill>
                            <a:srgbClr val="FF0000"/>
                          </a:solidFill>
                          <a:latin typeface="Times New Roman" pitchFamily="18" charset="0"/>
                          <a:cs typeface="Times New Roman" pitchFamily="18" charset="0"/>
                        </a:rPr>
                        <a:t> диабеті</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400" b="0" dirty="0" smtClean="0">
                          <a:solidFill>
                            <a:srgbClr val="FF0000"/>
                          </a:solidFill>
                          <a:latin typeface="Times New Roman" pitchFamily="18" charset="0"/>
                          <a:cs typeface="Times New Roman" pitchFamily="18" charset="0"/>
                        </a:rPr>
                        <a:t>2</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kk-KZ" sz="1400" b="0" dirty="0" smtClean="0">
                          <a:solidFill>
                            <a:srgbClr val="FF0000"/>
                          </a:solidFill>
                          <a:latin typeface="Times New Roman" pitchFamily="18" charset="0"/>
                          <a:cs typeface="Times New Roman" pitchFamily="18" charset="0"/>
                        </a:rPr>
                        <a:t>3</a:t>
                      </a:r>
                      <a:endParaRPr lang="ru-RU" sz="1400" b="0" dirty="0">
                        <a:solidFill>
                          <a:srgbClr val="FF0000"/>
                        </a:solidFill>
                        <a:latin typeface="Times New Roman" pitchFamily="18" charset="0"/>
                        <a:cs typeface="Times New Roman" pitchFamily="18" charset="0"/>
                      </a:endParaRPr>
                    </a:p>
                  </a:txBody>
                  <a:tcPr/>
                </a:tc>
              </a:tr>
              <a:tr h="345673">
                <a:tc>
                  <a:txBody>
                    <a:bodyPr/>
                    <a:lstStyle/>
                    <a:p>
                      <a:pPr algn="l"/>
                      <a:r>
                        <a:rPr lang="kk-KZ" sz="1400" dirty="0" smtClean="0">
                          <a:solidFill>
                            <a:srgbClr val="FF0000"/>
                          </a:solidFill>
                          <a:latin typeface="Times New Roman" pitchFamily="18" charset="0"/>
                          <a:cs typeface="Times New Roman" pitchFamily="18" charset="0"/>
                        </a:rPr>
                        <a:t>Қатерлі ісік</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400" b="0" dirty="0" smtClean="0">
                          <a:solidFill>
                            <a:srgbClr val="FF0000"/>
                          </a:solidFill>
                          <a:latin typeface="Times New Roman" pitchFamily="18" charset="0"/>
                          <a:cs typeface="Times New Roman" pitchFamily="18" charset="0"/>
                        </a:rPr>
                        <a:t>22</a:t>
                      </a:r>
                      <a:endParaRPr lang="ru-RU" sz="1400" b="0"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kk-KZ" sz="1400" b="0" dirty="0" smtClean="0">
                          <a:solidFill>
                            <a:srgbClr val="FF0000"/>
                          </a:solidFill>
                          <a:latin typeface="Times New Roman" pitchFamily="18" charset="0"/>
                          <a:cs typeface="Times New Roman" pitchFamily="18" charset="0"/>
                        </a:rPr>
                        <a:t>25</a:t>
                      </a:r>
                      <a:endParaRPr lang="ru-RU" sz="1400" b="0" dirty="0">
                        <a:solidFill>
                          <a:srgbClr val="FF0000"/>
                        </a:solidFill>
                        <a:latin typeface="Times New Roman" pitchFamily="18" charset="0"/>
                        <a:cs typeface="Times New Roman" pitchFamily="18" charset="0"/>
                      </a:endParaRPr>
                    </a:p>
                  </a:txBody>
                  <a:tcPr>
                    <a:solidFill>
                      <a:srgbClr val="FFFF00"/>
                    </a:solidFill>
                  </a:tcPr>
                </a:tc>
              </a:tr>
              <a:tr h="363411">
                <a:tc>
                  <a:txBody>
                    <a:bodyPr/>
                    <a:lstStyle/>
                    <a:p>
                      <a:pPr algn="l"/>
                      <a:r>
                        <a:rPr lang="kk-KZ" sz="1400" dirty="0" smtClean="0">
                          <a:solidFill>
                            <a:srgbClr val="FF0000"/>
                          </a:solidFill>
                          <a:latin typeface="Times New Roman" pitchFamily="18" charset="0"/>
                          <a:cs typeface="Times New Roman" pitchFamily="18" charset="0"/>
                        </a:rPr>
                        <a:t>Тыныс жолдары  </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400" b="0" dirty="0" smtClean="0">
                          <a:solidFill>
                            <a:srgbClr val="FF0000"/>
                          </a:solidFill>
                          <a:latin typeface="Times New Roman" pitchFamily="18" charset="0"/>
                          <a:cs typeface="Times New Roman" pitchFamily="18" charset="0"/>
                        </a:rPr>
                        <a:t>12</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kk-KZ" sz="1400" b="0" dirty="0" smtClean="0">
                          <a:solidFill>
                            <a:srgbClr val="FF0000"/>
                          </a:solidFill>
                          <a:latin typeface="Times New Roman" pitchFamily="18" charset="0"/>
                          <a:cs typeface="Times New Roman" pitchFamily="18" charset="0"/>
                        </a:rPr>
                        <a:t>14</a:t>
                      </a:r>
                      <a:endParaRPr lang="ru-RU" sz="1400" b="0" dirty="0">
                        <a:solidFill>
                          <a:srgbClr val="FF0000"/>
                        </a:solidFill>
                        <a:latin typeface="Times New Roman" pitchFamily="18" charset="0"/>
                        <a:cs typeface="Times New Roman" pitchFamily="18" charset="0"/>
                      </a:endParaRPr>
                    </a:p>
                  </a:txBody>
                  <a:tcPr/>
                </a:tc>
              </a:tr>
              <a:tr h="345673">
                <a:tc>
                  <a:txBody>
                    <a:bodyPr/>
                    <a:lstStyle/>
                    <a:p>
                      <a:pPr algn="l"/>
                      <a:r>
                        <a:rPr lang="kk-KZ" sz="1400" dirty="0" smtClean="0">
                          <a:solidFill>
                            <a:srgbClr val="FF0000"/>
                          </a:solidFill>
                          <a:latin typeface="Times New Roman" pitchFamily="18" charset="0"/>
                          <a:cs typeface="Times New Roman" pitchFamily="18" charset="0"/>
                        </a:rPr>
                        <a:t>Жүйке</a:t>
                      </a:r>
                      <a:r>
                        <a:rPr lang="kk-KZ" sz="1400" baseline="0" dirty="0" smtClean="0">
                          <a:solidFill>
                            <a:srgbClr val="FF0000"/>
                          </a:solidFill>
                          <a:latin typeface="Times New Roman" pitchFamily="18" charset="0"/>
                          <a:cs typeface="Times New Roman" pitchFamily="18" charset="0"/>
                        </a:rPr>
                        <a:t> аурулары</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400" b="0" dirty="0" smtClean="0">
                          <a:solidFill>
                            <a:srgbClr val="FF0000"/>
                          </a:solidFill>
                          <a:latin typeface="Times New Roman" pitchFamily="18" charset="0"/>
                          <a:cs typeface="Times New Roman" pitchFamily="18" charset="0"/>
                        </a:rPr>
                        <a:t>12</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kk-KZ" sz="1400" b="0" dirty="0" smtClean="0">
                          <a:solidFill>
                            <a:srgbClr val="FF0000"/>
                          </a:solidFill>
                          <a:latin typeface="Times New Roman" pitchFamily="18" charset="0"/>
                          <a:cs typeface="Times New Roman" pitchFamily="18" charset="0"/>
                        </a:rPr>
                        <a:t>13</a:t>
                      </a:r>
                      <a:endParaRPr lang="ru-RU" sz="1400" b="0" dirty="0">
                        <a:solidFill>
                          <a:srgbClr val="FF0000"/>
                        </a:solidFill>
                        <a:latin typeface="Times New Roman" pitchFamily="18" charset="0"/>
                        <a:cs typeface="Times New Roman" pitchFamily="18" charset="0"/>
                      </a:endParaRPr>
                    </a:p>
                  </a:txBody>
                  <a:tcPr/>
                </a:tc>
              </a:tr>
              <a:tr h="345673">
                <a:tc>
                  <a:txBody>
                    <a:bodyPr/>
                    <a:lstStyle/>
                    <a:p>
                      <a:pPr algn="l"/>
                      <a:r>
                        <a:rPr lang="kk-KZ" sz="1400" dirty="0" smtClean="0">
                          <a:solidFill>
                            <a:srgbClr val="FF0000"/>
                          </a:solidFill>
                          <a:latin typeface="Times New Roman" pitchFamily="18" charset="0"/>
                          <a:cs typeface="Times New Roman" pitchFamily="18" charset="0"/>
                        </a:rPr>
                        <a:t>Ас</a:t>
                      </a:r>
                      <a:r>
                        <a:rPr lang="kk-KZ" sz="1400" baseline="0" dirty="0" smtClean="0">
                          <a:solidFill>
                            <a:srgbClr val="FF0000"/>
                          </a:solidFill>
                          <a:latin typeface="Times New Roman" pitchFamily="18" charset="0"/>
                          <a:cs typeface="Times New Roman" pitchFamily="18" charset="0"/>
                        </a:rPr>
                        <a:t> қорыту жолдары</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400" b="0" dirty="0" smtClean="0">
                          <a:solidFill>
                            <a:srgbClr val="FF0000"/>
                          </a:solidFill>
                          <a:latin typeface="Times New Roman" pitchFamily="18" charset="0"/>
                          <a:cs typeface="Times New Roman" pitchFamily="18" charset="0"/>
                        </a:rPr>
                        <a:t>10</a:t>
                      </a:r>
                      <a:endParaRPr lang="ru-RU" sz="1400" b="0"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kk-KZ" sz="1400" b="0" dirty="0" smtClean="0">
                          <a:solidFill>
                            <a:srgbClr val="FF0000"/>
                          </a:solidFill>
                          <a:latin typeface="Times New Roman" pitchFamily="18" charset="0"/>
                          <a:cs typeface="Times New Roman" pitchFamily="18" charset="0"/>
                        </a:rPr>
                        <a:t>18</a:t>
                      </a:r>
                      <a:endParaRPr lang="ru-RU" sz="1400" b="0" dirty="0">
                        <a:solidFill>
                          <a:srgbClr val="FF0000"/>
                        </a:solidFill>
                        <a:latin typeface="Times New Roman" pitchFamily="18" charset="0"/>
                        <a:cs typeface="Times New Roman" pitchFamily="18" charset="0"/>
                      </a:endParaRPr>
                    </a:p>
                  </a:txBody>
                  <a:tcPr>
                    <a:solidFill>
                      <a:srgbClr val="FFFF00"/>
                    </a:solidFill>
                  </a:tcPr>
                </a:tc>
              </a:tr>
              <a:tr h="361884">
                <a:tc>
                  <a:txBody>
                    <a:bodyPr/>
                    <a:lstStyle/>
                    <a:p>
                      <a:pPr algn="l"/>
                      <a:r>
                        <a:rPr lang="kk-KZ" sz="1400" dirty="0" smtClean="0">
                          <a:solidFill>
                            <a:srgbClr val="FF0000"/>
                          </a:solidFill>
                          <a:latin typeface="Times New Roman" pitchFamily="18" charset="0"/>
                          <a:cs typeface="Times New Roman" pitchFamily="18" charset="0"/>
                        </a:rPr>
                        <a:t>Бүйрек, қуық аурулары</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400" b="0" dirty="0" smtClean="0">
                          <a:solidFill>
                            <a:srgbClr val="FF0000"/>
                          </a:solidFill>
                          <a:latin typeface="Times New Roman" pitchFamily="18" charset="0"/>
                          <a:cs typeface="Times New Roman" pitchFamily="18" charset="0"/>
                        </a:rPr>
                        <a:t>6</a:t>
                      </a:r>
                      <a:endParaRPr lang="ru-RU" sz="1400" b="0"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kk-KZ" sz="1400" b="0" dirty="0" smtClean="0">
                          <a:solidFill>
                            <a:srgbClr val="FF0000"/>
                          </a:solidFill>
                          <a:latin typeface="Times New Roman" pitchFamily="18" charset="0"/>
                          <a:cs typeface="Times New Roman" pitchFamily="18" charset="0"/>
                        </a:rPr>
                        <a:t>9</a:t>
                      </a:r>
                      <a:endParaRPr lang="ru-RU" sz="1400" b="0" dirty="0">
                        <a:solidFill>
                          <a:srgbClr val="FF0000"/>
                        </a:solidFill>
                        <a:latin typeface="Times New Roman" pitchFamily="18" charset="0"/>
                        <a:cs typeface="Times New Roman" pitchFamily="18" charset="0"/>
                      </a:endParaRPr>
                    </a:p>
                  </a:txBody>
                  <a:tcPr>
                    <a:solidFill>
                      <a:srgbClr val="FFFF00"/>
                    </a:solidFill>
                  </a:tcPr>
                </a:tc>
              </a:tr>
              <a:tr h="345673">
                <a:tc>
                  <a:txBody>
                    <a:bodyPr/>
                    <a:lstStyle/>
                    <a:p>
                      <a:pPr algn="l"/>
                      <a:r>
                        <a:rPr lang="kk-KZ" sz="1400" dirty="0" smtClean="0">
                          <a:solidFill>
                            <a:srgbClr val="FF0000"/>
                          </a:solidFill>
                          <a:latin typeface="Times New Roman" pitchFamily="18" charset="0"/>
                          <a:cs typeface="Times New Roman" pitchFamily="18" charset="0"/>
                        </a:rPr>
                        <a:t>Жарақат, улану,</a:t>
                      </a:r>
                      <a:r>
                        <a:rPr lang="kk-KZ" sz="1400" baseline="0" dirty="0" smtClean="0">
                          <a:solidFill>
                            <a:srgbClr val="FF0000"/>
                          </a:solidFill>
                          <a:latin typeface="Times New Roman" pitchFamily="18" charset="0"/>
                          <a:cs typeface="Times New Roman" pitchFamily="18" charset="0"/>
                        </a:rPr>
                        <a:t> усу, суға кету</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400" b="0" dirty="0" smtClean="0">
                          <a:solidFill>
                            <a:srgbClr val="FF0000"/>
                          </a:solidFill>
                          <a:latin typeface="Times New Roman" pitchFamily="18" charset="0"/>
                          <a:cs typeface="Times New Roman" pitchFamily="18" charset="0"/>
                        </a:rPr>
                        <a:t>8</a:t>
                      </a:r>
                      <a:endParaRPr lang="ru-RU" sz="1400" b="0" dirty="0">
                        <a:solidFill>
                          <a:srgbClr val="FF0000"/>
                        </a:solidFill>
                        <a:latin typeface="Times New Roman" pitchFamily="18" charset="0"/>
                        <a:cs typeface="Times New Roman" pitchFamily="18" charset="0"/>
                      </a:endParaRPr>
                    </a:p>
                  </a:txBody>
                  <a:tcPr/>
                </a:tc>
                <a:tc>
                  <a:txBody>
                    <a:bodyPr/>
                    <a:lstStyle/>
                    <a:p>
                      <a:pPr marL="342900" indent="-342900" algn="ctr">
                        <a:buNone/>
                      </a:pPr>
                      <a:r>
                        <a:rPr lang="kk-KZ" sz="1400" b="0" dirty="0" smtClean="0">
                          <a:solidFill>
                            <a:srgbClr val="FF0000"/>
                          </a:solidFill>
                          <a:latin typeface="Times New Roman" pitchFamily="18" charset="0"/>
                          <a:cs typeface="Times New Roman" pitchFamily="18" charset="0"/>
                        </a:rPr>
                        <a:t>7</a:t>
                      </a:r>
                    </a:p>
                  </a:txBody>
                  <a:tcPr/>
                </a:tc>
              </a:tr>
              <a:tr h="300780">
                <a:tc>
                  <a:txBody>
                    <a:bodyPr/>
                    <a:lstStyle/>
                    <a:p>
                      <a:pPr algn="l"/>
                      <a:r>
                        <a:rPr lang="kk-KZ" sz="1400" dirty="0" smtClean="0">
                          <a:solidFill>
                            <a:srgbClr val="FF0000"/>
                          </a:solidFill>
                          <a:latin typeface="Times New Roman" pitchFamily="18" charset="0"/>
                          <a:cs typeface="Times New Roman" pitchFamily="18" charset="0"/>
                        </a:rPr>
                        <a:t>О.і суицид 15 – 17 жас</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a:t>
                      </a:r>
                      <a:endParaRPr lang="ru-RU" sz="1400" b="0" dirty="0">
                        <a:solidFill>
                          <a:srgbClr val="FF0000"/>
                        </a:solidFill>
                        <a:latin typeface="Times New Roman" pitchFamily="18" charset="0"/>
                        <a:cs typeface="Times New Roman" pitchFamily="18" charset="0"/>
                      </a:endParaRPr>
                    </a:p>
                  </a:txBody>
                  <a:tcPr/>
                </a:tc>
                <a:tc>
                  <a:txBody>
                    <a:bodyPr/>
                    <a:lstStyle/>
                    <a:p>
                      <a:pPr marL="342900" indent="-342900" algn="ctr">
                        <a:buNone/>
                      </a:pPr>
                      <a:r>
                        <a:rPr lang="kk-KZ" sz="1400" b="0" dirty="0" smtClean="0">
                          <a:solidFill>
                            <a:srgbClr val="FF0000"/>
                          </a:solidFill>
                          <a:latin typeface="Times New Roman" pitchFamily="18" charset="0"/>
                          <a:cs typeface="Times New Roman" pitchFamily="18" charset="0"/>
                        </a:rPr>
                        <a:t>-</a:t>
                      </a:r>
                    </a:p>
                  </a:txBody>
                  <a:tcPr/>
                </a:tc>
              </a:tr>
              <a:tr h="300780">
                <a:tc>
                  <a:txBody>
                    <a:bodyPr/>
                    <a:lstStyle/>
                    <a:p>
                      <a:pPr algn="l"/>
                      <a:r>
                        <a:rPr lang="kk-KZ" sz="1400" dirty="0" smtClean="0">
                          <a:solidFill>
                            <a:srgbClr val="FF0000"/>
                          </a:solidFill>
                          <a:latin typeface="Times New Roman" pitchFamily="18" charset="0"/>
                          <a:cs typeface="Times New Roman" pitchFamily="18" charset="0"/>
                        </a:rPr>
                        <a:t>Басқа</a:t>
                      </a:r>
                      <a:r>
                        <a:rPr lang="kk-KZ" sz="1400" baseline="0" dirty="0" smtClean="0">
                          <a:solidFill>
                            <a:srgbClr val="FF0000"/>
                          </a:solidFill>
                          <a:latin typeface="Times New Roman" pitchFamily="18" charset="0"/>
                          <a:cs typeface="Times New Roman" pitchFamily="18" charset="0"/>
                        </a:rPr>
                        <a:t> себептер</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400" b="0" dirty="0" smtClean="0">
                          <a:solidFill>
                            <a:srgbClr val="FF0000"/>
                          </a:solidFill>
                          <a:latin typeface="Times New Roman" pitchFamily="18" charset="0"/>
                          <a:cs typeface="Times New Roman" pitchFamily="18" charset="0"/>
                        </a:rPr>
                        <a:t>26</a:t>
                      </a:r>
                      <a:endParaRPr lang="ru-RU" sz="1400" b="0" dirty="0">
                        <a:solidFill>
                          <a:srgbClr val="FF0000"/>
                        </a:solidFill>
                        <a:latin typeface="Times New Roman" pitchFamily="18" charset="0"/>
                        <a:cs typeface="Times New Roman" pitchFamily="18" charset="0"/>
                      </a:endParaRPr>
                    </a:p>
                  </a:txBody>
                  <a:tcPr/>
                </a:tc>
                <a:tc>
                  <a:txBody>
                    <a:bodyPr/>
                    <a:lstStyle/>
                    <a:p>
                      <a:pPr marL="342900" indent="-342900" algn="ctr">
                        <a:buNone/>
                      </a:pPr>
                      <a:r>
                        <a:rPr lang="kk-KZ" sz="1400" b="0" dirty="0" smtClean="0">
                          <a:solidFill>
                            <a:srgbClr val="FF0000"/>
                          </a:solidFill>
                          <a:latin typeface="Times New Roman" pitchFamily="18" charset="0"/>
                          <a:cs typeface="Times New Roman" pitchFamily="18" charset="0"/>
                        </a:rPr>
                        <a:t>32</a:t>
                      </a:r>
                    </a:p>
                  </a:txBody>
                  <a:tcPr/>
                </a:tc>
              </a:tr>
            </a:tbl>
          </a:graphicData>
        </a:graphic>
      </p:graphicFrame>
      <p:sp>
        <p:nvSpPr>
          <p:cNvPr id="4" name="Прямоугольник 3"/>
          <p:cNvSpPr/>
          <p:nvPr/>
        </p:nvSpPr>
        <p:spPr>
          <a:xfrm>
            <a:off x="714348" y="142852"/>
            <a:ext cx="7619999" cy="646331"/>
          </a:xfrm>
          <a:prstGeom prst="rect">
            <a:avLst/>
          </a:prstGeom>
          <a:noFill/>
        </p:spPr>
        <p:txBody>
          <a:bodyPr wrap="square" lIns="91440" tIns="45720" rIns="91440" bIns="45720">
            <a:spAutoFit/>
          </a:bodyPr>
          <a:lstStyle/>
          <a:p>
            <a:pPr algn="ctr"/>
            <a:r>
              <a:rPr lang="kk-KZ"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ЖАЛПЫ ӨЛІМ КӨРСЕТКІШІ</a:t>
            </a:r>
            <a:endParaRPr lang="ru-RU"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752050282"/>
      </p:ext>
    </p:extLst>
  </p:cSld>
  <p:clrMapOvr>
    <a:masterClrMapping/>
  </p:clrMapOvr>
  <p:transition>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 xmlns:p14="http://schemas.microsoft.com/office/powerpoint/2010/main" val="2251020961"/>
              </p:ext>
            </p:extLst>
          </p:nvPr>
        </p:nvGraphicFramePr>
        <p:xfrm>
          <a:off x="428596" y="785795"/>
          <a:ext cx="8215370" cy="5917715"/>
        </p:xfrm>
        <a:graphic>
          <a:graphicData uri="http://schemas.openxmlformats.org/drawingml/2006/table">
            <a:tbl>
              <a:tblPr firstRow="1" bandRow="1">
                <a:tableStyleId>{7DF18680-E054-41AD-8BC1-D1AEF772440D}</a:tableStyleId>
              </a:tblPr>
              <a:tblGrid>
                <a:gridCol w="3962894"/>
                <a:gridCol w="1680708"/>
                <a:gridCol w="348431"/>
                <a:gridCol w="2223337"/>
              </a:tblGrid>
              <a:tr h="285751">
                <a:tc>
                  <a:txBody>
                    <a:bodyPr/>
                    <a:lstStyle/>
                    <a:p>
                      <a:pPr algn="ctr"/>
                      <a:r>
                        <a:rPr lang="kk-KZ" sz="1400" dirty="0" smtClean="0">
                          <a:solidFill>
                            <a:srgbClr val="FF0000"/>
                          </a:solidFill>
                          <a:latin typeface="Times New Roman" pitchFamily="18" charset="0"/>
                          <a:cs typeface="Times New Roman" pitchFamily="18" charset="0"/>
                        </a:rPr>
                        <a:t>Атауы</a:t>
                      </a:r>
                      <a:endParaRPr lang="ru-RU" sz="1400" i="1"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201</a:t>
                      </a:r>
                      <a:r>
                        <a:rPr lang="en-US" sz="1400" dirty="0" smtClean="0">
                          <a:solidFill>
                            <a:srgbClr val="FF0000"/>
                          </a:solidFill>
                          <a:latin typeface="Times New Roman" pitchFamily="18" charset="0"/>
                          <a:cs typeface="Times New Roman" pitchFamily="18" charset="0"/>
                        </a:rPr>
                        <a:t>6</a:t>
                      </a:r>
                      <a:r>
                        <a:rPr lang="kk-KZ" sz="1400" dirty="0" smtClean="0">
                          <a:solidFill>
                            <a:srgbClr val="FF0000"/>
                          </a:solidFill>
                          <a:latin typeface="Times New Roman" pitchFamily="18" charset="0"/>
                          <a:cs typeface="Times New Roman" pitchFamily="18" charset="0"/>
                        </a:rPr>
                        <a:t>жыл</a:t>
                      </a:r>
                      <a:endParaRPr lang="ru-RU" sz="1400" i="1" dirty="0">
                        <a:solidFill>
                          <a:srgbClr val="FF0000"/>
                        </a:solidFill>
                        <a:latin typeface="Times New Roman" pitchFamily="18" charset="0"/>
                        <a:cs typeface="Times New Roman" pitchFamily="18" charset="0"/>
                      </a:endParaRPr>
                    </a:p>
                  </a:txBody>
                  <a:tcPr/>
                </a:tc>
                <a:tc gridSpan="2">
                  <a:txBody>
                    <a:bodyPr/>
                    <a:lstStyle/>
                    <a:p>
                      <a:pPr algn="ctr"/>
                      <a:r>
                        <a:rPr lang="kk-KZ" sz="1400" dirty="0" smtClean="0">
                          <a:solidFill>
                            <a:srgbClr val="FF0000"/>
                          </a:solidFill>
                          <a:latin typeface="Times New Roman" pitchFamily="18" charset="0"/>
                          <a:cs typeface="Times New Roman" pitchFamily="18" charset="0"/>
                        </a:rPr>
                        <a:t>201</a:t>
                      </a:r>
                      <a:r>
                        <a:rPr lang="en-US" sz="1400" dirty="0" smtClean="0">
                          <a:solidFill>
                            <a:srgbClr val="FF0000"/>
                          </a:solidFill>
                          <a:latin typeface="Times New Roman" pitchFamily="18" charset="0"/>
                          <a:cs typeface="Times New Roman" pitchFamily="18" charset="0"/>
                        </a:rPr>
                        <a:t>7</a:t>
                      </a:r>
                      <a:r>
                        <a:rPr lang="kk-KZ" sz="1400" dirty="0" smtClean="0">
                          <a:solidFill>
                            <a:srgbClr val="FF0000"/>
                          </a:solidFill>
                          <a:latin typeface="Times New Roman" pitchFamily="18" charset="0"/>
                          <a:cs typeface="Times New Roman" pitchFamily="18" charset="0"/>
                        </a:rPr>
                        <a:t>жыл</a:t>
                      </a:r>
                      <a:endParaRPr lang="ru-RU" sz="1400" i="1" dirty="0">
                        <a:solidFill>
                          <a:srgbClr val="FF0000"/>
                        </a:solidFill>
                        <a:latin typeface="Times New Roman" pitchFamily="18" charset="0"/>
                        <a:cs typeface="Times New Roman" pitchFamily="18" charset="0"/>
                      </a:endParaRPr>
                    </a:p>
                  </a:txBody>
                  <a:tcPr/>
                </a:tc>
                <a:tc hMerge="1">
                  <a:txBody>
                    <a:bodyPr/>
                    <a:lstStyle/>
                    <a:p>
                      <a:pPr algn="ctr"/>
                      <a:endParaRPr lang="ru-RU" sz="1400" i="1" dirty="0">
                        <a:solidFill>
                          <a:srgbClr val="FF0000"/>
                        </a:solidFill>
                        <a:latin typeface="Times New Roman" pitchFamily="18" charset="0"/>
                        <a:cs typeface="Times New Roman" pitchFamily="18" charset="0"/>
                      </a:endParaRPr>
                    </a:p>
                  </a:txBody>
                  <a:tcPr/>
                </a:tc>
              </a:tr>
              <a:tr h="375342">
                <a:tc>
                  <a:txBody>
                    <a:bodyPr/>
                    <a:lstStyle/>
                    <a:p>
                      <a:pPr algn="l"/>
                      <a:r>
                        <a:rPr lang="kk-KZ" sz="1400" dirty="0" smtClean="0">
                          <a:solidFill>
                            <a:srgbClr val="FF0000"/>
                          </a:solidFill>
                          <a:latin typeface="Times New Roman" pitchFamily="18" charset="0"/>
                          <a:cs typeface="Times New Roman" pitchFamily="18" charset="0"/>
                        </a:rPr>
                        <a:t>0-14жас аралығы</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ru-RU" sz="1600" b="1" dirty="0" smtClean="0">
                          <a:solidFill>
                            <a:srgbClr val="FF0000"/>
                          </a:solidFill>
                          <a:latin typeface="Times New Roman" pitchFamily="18" charset="0"/>
                          <a:cs typeface="Times New Roman" pitchFamily="18" charset="0"/>
                        </a:rPr>
                        <a:t>9 </a:t>
                      </a:r>
                      <a:endParaRPr lang="ru-RU" sz="1600" b="1" dirty="0">
                        <a:solidFill>
                          <a:srgbClr val="FF0000"/>
                        </a:solidFill>
                        <a:latin typeface="Times New Roman" pitchFamily="18" charset="0"/>
                        <a:cs typeface="Times New Roman" pitchFamily="18" charset="0"/>
                      </a:endParaRPr>
                    </a:p>
                  </a:txBody>
                  <a:tcPr/>
                </a:tc>
                <a:tc gridSpan="2">
                  <a:txBody>
                    <a:bodyPr/>
                    <a:lstStyle/>
                    <a:p>
                      <a:pPr algn="ctr"/>
                      <a:r>
                        <a:rPr lang="kk-KZ" sz="1400" b="1" dirty="0" smtClean="0">
                          <a:solidFill>
                            <a:srgbClr val="FF0000"/>
                          </a:solidFill>
                          <a:latin typeface="Times New Roman" pitchFamily="18" charset="0"/>
                          <a:cs typeface="Times New Roman" pitchFamily="18" charset="0"/>
                        </a:rPr>
                        <a:t>13</a:t>
                      </a:r>
                      <a:endParaRPr lang="ru-RU" sz="1400" b="1" dirty="0">
                        <a:solidFill>
                          <a:srgbClr val="FF0000"/>
                        </a:solidFill>
                        <a:latin typeface="Times New Roman" pitchFamily="18" charset="0"/>
                        <a:cs typeface="Times New Roman" pitchFamily="18" charset="0"/>
                      </a:endParaRPr>
                    </a:p>
                  </a:txBody>
                  <a:tcPr/>
                </a:tc>
                <a:tc hMerge="1">
                  <a:txBody>
                    <a:bodyPr/>
                    <a:lstStyle/>
                    <a:p>
                      <a:pPr algn="ctr"/>
                      <a:endParaRPr lang="ru-RU" sz="1400" b="1" dirty="0">
                        <a:solidFill>
                          <a:srgbClr val="FF0000"/>
                        </a:solidFill>
                        <a:latin typeface="Times New Roman" pitchFamily="18" charset="0"/>
                        <a:cs typeface="Times New Roman" pitchFamily="18" charset="0"/>
                      </a:endParaRPr>
                    </a:p>
                  </a:txBody>
                  <a:tcPr/>
                </a:tc>
              </a:tr>
              <a:tr h="378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400" dirty="0" smtClean="0">
                          <a:solidFill>
                            <a:srgbClr val="FF0000"/>
                          </a:solidFill>
                          <a:latin typeface="Times New Roman" pitchFamily="18" charset="0"/>
                          <a:cs typeface="Times New Roman" pitchFamily="18" charset="0"/>
                        </a:rPr>
                        <a:t>0-1жас</a:t>
                      </a:r>
                      <a:endParaRPr lang="ru-RU" sz="1400" b="1" dirty="0" smtClean="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6 – 5,9 ‰</a:t>
                      </a:r>
                      <a:endParaRPr lang="ru-RU" sz="1600" b="1" dirty="0">
                        <a:solidFill>
                          <a:srgbClr val="FF0000"/>
                        </a:solidFill>
                        <a:latin typeface="Times New Roman" pitchFamily="18" charset="0"/>
                        <a:cs typeface="Times New Roman" pitchFamily="18" charset="0"/>
                      </a:endParaRPr>
                    </a:p>
                  </a:txBody>
                  <a:tcPr/>
                </a:tc>
                <a:tc gridSpan="2">
                  <a:txBody>
                    <a:bodyPr/>
                    <a:lstStyle/>
                    <a:p>
                      <a:pPr algn="ctr"/>
                      <a:r>
                        <a:rPr lang="kk-KZ" sz="1400" b="0" dirty="0" smtClean="0">
                          <a:solidFill>
                            <a:srgbClr val="FF0000"/>
                          </a:solidFill>
                          <a:latin typeface="Times New Roman" pitchFamily="18" charset="0"/>
                          <a:cs typeface="Times New Roman" pitchFamily="18" charset="0"/>
                        </a:rPr>
                        <a:t>9 – 10,2 </a:t>
                      </a:r>
                      <a:r>
                        <a:rPr lang="ru-RU" sz="1400" b="0" dirty="0" smtClean="0">
                          <a:solidFill>
                            <a:srgbClr val="FF0000"/>
                          </a:solidFill>
                          <a:latin typeface="Times New Roman" pitchFamily="18" charset="0"/>
                          <a:cs typeface="Times New Roman" pitchFamily="18" charset="0"/>
                        </a:rPr>
                        <a:t>‰</a:t>
                      </a:r>
                      <a:r>
                        <a:rPr lang="ru-RU" sz="1400" b="0" baseline="0" dirty="0" smtClean="0">
                          <a:solidFill>
                            <a:srgbClr val="FF0000"/>
                          </a:solidFill>
                          <a:latin typeface="Times New Roman" pitchFamily="18" charset="0"/>
                          <a:cs typeface="Times New Roman" pitchFamily="18" charset="0"/>
                        </a:rPr>
                        <a:t> </a:t>
                      </a:r>
                      <a:r>
                        <a:rPr lang="ru-RU" sz="1400" b="0" dirty="0" smtClean="0">
                          <a:solidFill>
                            <a:srgbClr val="FF0000"/>
                          </a:solidFill>
                          <a:latin typeface="Times New Roman" pitchFamily="18" charset="0"/>
                          <a:cs typeface="Times New Roman" pitchFamily="18" charset="0"/>
                        </a:rPr>
                        <a:t>(Атырау </a:t>
                      </a:r>
                      <a:r>
                        <a:rPr lang="ru-RU" sz="1400" b="0" dirty="0" err="1" smtClean="0">
                          <a:solidFill>
                            <a:srgbClr val="FF0000"/>
                          </a:solidFill>
                          <a:latin typeface="Times New Roman" pitchFamily="18" charset="0"/>
                          <a:cs typeface="Times New Roman" pitchFamily="18" charset="0"/>
                        </a:rPr>
                        <a:t>обл</a:t>
                      </a:r>
                      <a:r>
                        <a:rPr lang="ru-RU" sz="1400" b="0" dirty="0" smtClean="0">
                          <a:solidFill>
                            <a:srgbClr val="FF0000"/>
                          </a:solidFill>
                          <a:latin typeface="Times New Roman" pitchFamily="18" charset="0"/>
                          <a:cs typeface="Times New Roman" pitchFamily="18" charset="0"/>
                        </a:rPr>
                        <a:t> -7,2)</a:t>
                      </a:r>
                      <a:endParaRPr lang="ru-RU" sz="1400" b="0" dirty="0">
                        <a:solidFill>
                          <a:srgbClr val="FF0000"/>
                        </a:solidFill>
                        <a:latin typeface="Times New Roman" pitchFamily="18" charset="0"/>
                        <a:cs typeface="Times New Roman" pitchFamily="18" charset="0"/>
                      </a:endParaRPr>
                    </a:p>
                  </a:txBody>
                  <a:tcPr/>
                </a:tc>
                <a:tc hMerge="1">
                  <a:txBody>
                    <a:bodyPr/>
                    <a:lstStyle/>
                    <a:p>
                      <a:pPr algn="ctr"/>
                      <a:endParaRPr lang="ru-RU" sz="1400" b="0" dirty="0">
                        <a:solidFill>
                          <a:srgbClr val="FF0000"/>
                        </a:solidFill>
                        <a:latin typeface="Times New Roman" pitchFamily="18" charset="0"/>
                        <a:cs typeface="Times New Roman" pitchFamily="18" charset="0"/>
                      </a:endParaRPr>
                    </a:p>
                  </a:txBody>
                  <a:tcPr/>
                </a:tc>
              </a:tr>
              <a:tr h="408038">
                <a:tc>
                  <a:txBody>
                    <a:bodyPr/>
                    <a:lstStyle/>
                    <a:p>
                      <a:pPr algn="l"/>
                      <a:r>
                        <a:rPr lang="kk-KZ" sz="1400" dirty="0" smtClean="0">
                          <a:solidFill>
                            <a:srgbClr val="FF0000"/>
                          </a:solidFill>
                          <a:latin typeface="Times New Roman" pitchFamily="18" charset="0"/>
                          <a:cs typeface="Times New Roman" pitchFamily="18" charset="0"/>
                        </a:rPr>
                        <a:t>0-7 күн</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2 - 22,2%</a:t>
                      </a:r>
                      <a:endParaRPr lang="ru-RU" sz="1600" b="1" dirty="0">
                        <a:solidFill>
                          <a:srgbClr val="FF0000"/>
                        </a:solidFill>
                        <a:latin typeface="Times New Roman" pitchFamily="18" charset="0"/>
                        <a:cs typeface="Times New Roman" pitchFamily="18" charset="0"/>
                      </a:endParaRPr>
                    </a:p>
                  </a:txBody>
                  <a:tcPr/>
                </a:tc>
                <a:tc gridSpan="2">
                  <a:txBody>
                    <a:bodyPr/>
                    <a:lstStyle/>
                    <a:p>
                      <a:pPr algn="ctr"/>
                      <a:r>
                        <a:rPr lang="ru-RU" sz="1400" b="0" dirty="0" smtClean="0">
                          <a:solidFill>
                            <a:srgbClr val="FF0000"/>
                          </a:solidFill>
                          <a:latin typeface="Times New Roman" pitchFamily="18" charset="0"/>
                          <a:cs typeface="Times New Roman" pitchFamily="18" charset="0"/>
                        </a:rPr>
                        <a:t>5 – 38,4%</a:t>
                      </a:r>
                      <a:endParaRPr lang="ru-RU" sz="1400" b="0" dirty="0">
                        <a:solidFill>
                          <a:srgbClr val="FF0000"/>
                        </a:solidFill>
                        <a:latin typeface="Times New Roman" pitchFamily="18" charset="0"/>
                        <a:cs typeface="Times New Roman" pitchFamily="18" charset="0"/>
                      </a:endParaRPr>
                    </a:p>
                  </a:txBody>
                  <a:tcPr/>
                </a:tc>
                <a:tc hMerge="1">
                  <a:txBody>
                    <a:bodyPr/>
                    <a:lstStyle/>
                    <a:p>
                      <a:pPr algn="ctr"/>
                      <a:endParaRPr lang="ru-RU" sz="1400" b="0" dirty="0">
                        <a:solidFill>
                          <a:srgbClr val="FF0000"/>
                        </a:solidFill>
                        <a:latin typeface="Times New Roman" pitchFamily="18" charset="0"/>
                        <a:cs typeface="Times New Roman" pitchFamily="18" charset="0"/>
                      </a:endParaRPr>
                    </a:p>
                  </a:txBody>
                  <a:tcPr/>
                </a:tc>
              </a:tr>
              <a:tr h="375342">
                <a:tc>
                  <a:txBody>
                    <a:bodyPr/>
                    <a:lstStyle/>
                    <a:p>
                      <a:pPr algn="l"/>
                      <a:r>
                        <a:rPr lang="kk-KZ" sz="1400" dirty="0" smtClean="0">
                          <a:solidFill>
                            <a:srgbClr val="FF0000"/>
                          </a:solidFill>
                          <a:latin typeface="Times New Roman" pitchFamily="18" charset="0"/>
                          <a:cs typeface="Times New Roman" pitchFamily="18" charset="0"/>
                        </a:rPr>
                        <a:t>7-28күн</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1 - 11,1%</a:t>
                      </a:r>
                      <a:endParaRPr lang="ru-RU" sz="1600" b="1" dirty="0">
                        <a:solidFill>
                          <a:srgbClr val="FF0000"/>
                        </a:solidFill>
                        <a:latin typeface="Times New Roman" pitchFamily="18" charset="0"/>
                        <a:cs typeface="Times New Roman" pitchFamily="18" charset="0"/>
                      </a:endParaRPr>
                    </a:p>
                  </a:txBody>
                  <a:tcPr/>
                </a:tc>
                <a:tc gridSpan="2">
                  <a:txBody>
                    <a:bodyPr/>
                    <a:lstStyle/>
                    <a:p>
                      <a:pPr algn="ctr"/>
                      <a:r>
                        <a:rPr lang="ru-RU" sz="1400" b="0" dirty="0" smtClean="0">
                          <a:solidFill>
                            <a:srgbClr val="FF0000"/>
                          </a:solidFill>
                          <a:latin typeface="Times New Roman" pitchFamily="18" charset="0"/>
                          <a:cs typeface="Times New Roman" pitchFamily="18" charset="0"/>
                        </a:rPr>
                        <a:t>2 – 15,3%</a:t>
                      </a:r>
                      <a:endParaRPr lang="ru-RU" sz="1400" b="0" dirty="0">
                        <a:solidFill>
                          <a:srgbClr val="FF0000"/>
                        </a:solidFill>
                        <a:latin typeface="Times New Roman" pitchFamily="18" charset="0"/>
                        <a:cs typeface="Times New Roman" pitchFamily="18" charset="0"/>
                      </a:endParaRPr>
                    </a:p>
                  </a:txBody>
                  <a:tcPr/>
                </a:tc>
                <a:tc hMerge="1">
                  <a:txBody>
                    <a:bodyPr/>
                    <a:lstStyle/>
                    <a:p>
                      <a:pPr algn="ctr"/>
                      <a:endParaRPr lang="ru-RU" sz="1400" b="0" dirty="0">
                        <a:solidFill>
                          <a:srgbClr val="FF0000"/>
                        </a:solidFill>
                        <a:latin typeface="Times New Roman" pitchFamily="18" charset="0"/>
                        <a:cs typeface="Times New Roman" pitchFamily="18" charset="0"/>
                      </a:endParaRPr>
                    </a:p>
                  </a:txBody>
                  <a:tcPr/>
                </a:tc>
              </a:tr>
              <a:tr h="443585">
                <a:tc>
                  <a:txBody>
                    <a:bodyPr/>
                    <a:lstStyle/>
                    <a:p>
                      <a:pPr algn="ctr"/>
                      <a:r>
                        <a:rPr lang="ru-RU" sz="1400" b="1" dirty="0" smtClean="0">
                          <a:solidFill>
                            <a:srgbClr val="FF0000"/>
                          </a:solidFill>
                          <a:latin typeface="Times New Roman" pitchFamily="18" charset="0"/>
                          <a:cs typeface="Times New Roman" pitchFamily="18" charset="0"/>
                        </a:rPr>
                        <a:t> </a:t>
                      </a:r>
                      <a:endParaRPr lang="ru-RU" sz="1400" b="1" dirty="0">
                        <a:solidFill>
                          <a:srgbClr val="FF0000"/>
                        </a:solidFill>
                        <a:latin typeface="Times New Roman" pitchFamily="18" charset="0"/>
                        <a:cs typeface="Times New Roman" pitchFamily="18" charset="0"/>
                      </a:endParaRPr>
                    </a:p>
                  </a:txBody>
                  <a:tcPr/>
                </a:tc>
                <a:tc>
                  <a:txBody>
                    <a:bodyPr/>
                    <a:lstStyle/>
                    <a:p>
                      <a:endParaRPr lang="ru-RU" dirty="0">
                        <a:solidFill>
                          <a:srgbClr val="FF0000"/>
                        </a:solidFill>
                        <a:latin typeface="Times New Roman" pitchFamily="18" charset="0"/>
                        <a:cs typeface="Times New Roman" pitchFamily="18" charset="0"/>
                      </a:endParaRPr>
                    </a:p>
                  </a:txBody>
                  <a:tcPr/>
                </a:tc>
                <a:tc gridSpan="2">
                  <a:txBody>
                    <a:bodyPr/>
                    <a:lstStyle/>
                    <a:p>
                      <a:endParaRPr lang="ru-RU"/>
                    </a:p>
                  </a:txBody>
                  <a:tcPr/>
                </a:tc>
                <a:tc hMerge="1">
                  <a:txBody>
                    <a:bodyPr/>
                    <a:lstStyle/>
                    <a:p>
                      <a:endParaRPr lang="ru-RU">
                        <a:solidFill>
                          <a:srgbClr val="FF0000"/>
                        </a:solidFill>
                        <a:latin typeface="Times New Roman" pitchFamily="18" charset="0"/>
                        <a:cs typeface="Times New Roman" pitchFamily="18" charset="0"/>
                      </a:endParaRPr>
                    </a:p>
                  </a:txBody>
                  <a:tcPr/>
                </a:tc>
              </a:tr>
              <a:tr h="375342">
                <a:tc>
                  <a:txBody>
                    <a:bodyPr/>
                    <a:lstStyle/>
                    <a:p>
                      <a:pPr algn="l"/>
                      <a:r>
                        <a:rPr lang="kk-KZ" sz="1400" dirty="0" smtClean="0">
                          <a:solidFill>
                            <a:srgbClr val="FF0000"/>
                          </a:solidFill>
                          <a:latin typeface="Times New Roman" pitchFamily="18" charset="0"/>
                          <a:cs typeface="Times New Roman" pitchFamily="18" charset="0"/>
                        </a:rPr>
                        <a:t>Перинаталдық кезең </a:t>
                      </a:r>
                      <a:r>
                        <a:rPr lang="kk-KZ" sz="1400" baseline="0" dirty="0" smtClean="0">
                          <a:solidFill>
                            <a:srgbClr val="FF0000"/>
                          </a:solidFill>
                          <a:latin typeface="Times New Roman" pitchFamily="18" charset="0"/>
                          <a:cs typeface="Times New Roman" pitchFamily="18" charset="0"/>
                        </a:rPr>
                        <a:t> /0 – 7 кун/</a:t>
                      </a:r>
                    </a:p>
                    <a:p>
                      <a:pPr algn="l"/>
                      <a:r>
                        <a:rPr lang="kk-KZ" sz="1400" b="1" baseline="0" dirty="0" smtClean="0">
                          <a:solidFill>
                            <a:srgbClr val="FF0000"/>
                          </a:solidFill>
                          <a:latin typeface="Times New Roman" pitchFamily="18" charset="0"/>
                          <a:cs typeface="Times New Roman" pitchFamily="18" charset="0"/>
                        </a:rPr>
                        <a:t>/</a:t>
                      </a:r>
                      <a:r>
                        <a:rPr lang="kk-KZ" sz="1400" b="0" baseline="0" dirty="0" smtClean="0">
                          <a:solidFill>
                            <a:srgbClr val="FF0000"/>
                          </a:solidFill>
                          <a:latin typeface="Times New Roman" pitchFamily="18" charset="0"/>
                          <a:cs typeface="Times New Roman" pitchFamily="18" charset="0"/>
                        </a:rPr>
                        <a:t>7 – 28күн</a:t>
                      </a:r>
                      <a:r>
                        <a:rPr lang="kk-KZ" sz="1400" b="1" baseline="0" dirty="0" smtClean="0">
                          <a:solidFill>
                            <a:srgbClr val="FF0000"/>
                          </a:solidFill>
                          <a:latin typeface="Times New Roman" pitchFamily="18" charset="0"/>
                          <a:cs typeface="Times New Roman" pitchFamily="18" charset="0"/>
                        </a:rPr>
                        <a:t>/</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3 – 50%</a:t>
                      </a:r>
                      <a:endParaRPr lang="ru-RU" sz="1400" b="0" dirty="0">
                        <a:solidFill>
                          <a:srgbClr val="FF0000"/>
                        </a:solidFill>
                        <a:latin typeface="Times New Roman" pitchFamily="18" charset="0"/>
                        <a:cs typeface="Times New Roman" pitchFamily="18" charset="0"/>
                      </a:endParaRPr>
                    </a:p>
                  </a:txBody>
                  <a:tcPr/>
                </a:tc>
                <a:tc gridSpan="2">
                  <a:txBody>
                    <a:bodyPr/>
                    <a:lstStyle/>
                    <a:p>
                      <a:pPr algn="ctr"/>
                      <a:r>
                        <a:rPr lang="ru-RU" sz="1400" b="1" dirty="0" smtClean="0">
                          <a:solidFill>
                            <a:srgbClr val="FF0000"/>
                          </a:solidFill>
                          <a:latin typeface="Times New Roman" pitchFamily="18" charset="0"/>
                          <a:cs typeface="Times New Roman" pitchFamily="18" charset="0"/>
                        </a:rPr>
                        <a:t>5 – 55,5%</a:t>
                      </a:r>
                    </a:p>
                    <a:p>
                      <a:pPr algn="ctr"/>
                      <a:r>
                        <a:rPr lang="kk-KZ" sz="1400" b="1" dirty="0" smtClean="0">
                          <a:solidFill>
                            <a:srgbClr val="FF0000"/>
                          </a:solidFill>
                          <a:latin typeface="Times New Roman" pitchFamily="18" charset="0"/>
                          <a:cs typeface="Times New Roman" pitchFamily="18" charset="0"/>
                        </a:rPr>
                        <a:t>2 – 22,2%</a:t>
                      </a:r>
                      <a:endParaRPr lang="ru-RU" sz="1400" b="1" dirty="0">
                        <a:solidFill>
                          <a:srgbClr val="FF0000"/>
                        </a:solidFill>
                        <a:latin typeface="Times New Roman" pitchFamily="18" charset="0"/>
                        <a:cs typeface="Times New Roman" pitchFamily="18" charset="0"/>
                      </a:endParaRPr>
                    </a:p>
                  </a:txBody>
                  <a:tcPr/>
                </a:tc>
                <a:tc hMerge="1">
                  <a:txBody>
                    <a:bodyPr/>
                    <a:lstStyle/>
                    <a:p>
                      <a:pPr algn="ctr"/>
                      <a:endParaRPr lang="ru-RU" sz="1400" b="1" dirty="0">
                        <a:solidFill>
                          <a:srgbClr val="FF0000"/>
                        </a:solidFill>
                        <a:latin typeface="Times New Roman" pitchFamily="18" charset="0"/>
                        <a:cs typeface="Times New Roman" pitchFamily="18" charset="0"/>
                      </a:endParaRPr>
                    </a:p>
                  </a:txBody>
                  <a:tcPr/>
                </a:tc>
              </a:tr>
              <a:tr h="457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400" dirty="0" smtClean="0">
                          <a:solidFill>
                            <a:srgbClr val="FF0000"/>
                          </a:solidFill>
                          <a:latin typeface="Times New Roman" pitchFamily="18" charset="0"/>
                          <a:cs typeface="Times New Roman" pitchFamily="18" charset="0"/>
                        </a:rPr>
                        <a:t>Оның ішінде салмағы бойынша /500 – 999г/,</a:t>
                      </a:r>
                      <a:r>
                        <a:rPr lang="kk-KZ" sz="1400" baseline="0" dirty="0" smtClean="0">
                          <a:solidFill>
                            <a:srgbClr val="FF0000"/>
                          </a:solidFill>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kk-KZ" sz="1400" baseline="0" dirty="0" smtClean="0">
                          <a:solidFill>
                            <a:srgbClr val="FF0000"/>
                          </a:solidFill>
                          <a:latin typeface="Times New Roman" pitchFamily="18" charset="0"/>
                          <a:cs typeface="Times New Roman" pitchFamily="18" charset="0"/>
                        </a:rPr>
                        <a:t>/1000-1499г/</a:t>
                      </a:r>
                      <a:endParaRPr lang="ru-RU" sz="1400" b="0" dirty="0" smtClean="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1 –  16,6%</a:t>
                      </a:r>
                    </a:p>
                    <a:p>
                      <a:pPr algn="ctr"/>
                      <a:r>
                        <a:rPr lang="ru-RU" sz="1400" b="0" dirty="0" smtClean="0">
                          <a:solidFill>
                            <a:srgbClr val="FF0000"/>
                          </a:solidFill>
                          <a:latin typeface="Times New Roman" pitchFamily="18" charset="0"/>
                          <a:cs typeface="Times New Roman" pitchFamily="18" charset="0"/>
                        </a:rPr>
                        <a:t>1</a:t>
                      </a:r>
                      <a:r>
                        <a:rPr lang="ru-RU" sz="1400" b="0" baseline="0" dirty="0" smtClean="0">
                          <a:solidFill>
                            <a:srgbClr val="FF0000"/>
                          </a:solidFill>
                          <a:latin typeface="Times New Roman" pitchFamily="18" charset="0"/>
                          <a:cs typeface="Times New Roman" pitchFamily="18" charset="0"/>
                        </a:rPr>
                        <a:t> – 16,6%</a:t>
                      </a:r>
                      <a:endParaRPr lang="ru-RU" sz="1400" b="0" dirty="0">
                        <a:solidFill>
                          <a:srgbClr val="FF0000"/>
                        </a:solidFill>
                        <a:latin typeface="Times New Roman" pitchFamily="18" charset="0"/>
                        <a:cs typeface="Times New Roman" pitchFamily="18"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rgbClr val="FF0000"/>
                          </a:solidFill>
                          <a:latin typeface="Times New Roman" pitchFamily="18" charset="0"/>
                          <a:cs typeface="Times New Roman" pitchFamily="18" charset="0"/>
                        </a:rPr>
                        <a:t>4 –</a:t>
                      </a:r>
                      <a:r>
                        <a:rPr lang="ru-RU" sz="1400" b="0" baseline="0" dirty="0" smtClean="0">
                          <a:solidFill>
                            <a:srgbClr val="FF0000"/>
                          </a:solidFill>
                          <a:latin typeface="Times New Roman" pitchFamily="18" charset="0"/>
                          <a:cs typeface="Times New Roman" pitchFamily="18" charset="0"/>
                        </a:rPr>
                        <a:t> 80 </a:t>
                      </a:r>
                      <a:r>
                        <a:rPr lang="ru-RU" sz="1400" b="0" dirty="0" smtClean="0">
                          <a:solidFill>
                            <a:srgbClr val="FF0000"/>
                          </a:solidFill>
                          <a:latin typeface="Times New Roman" pitchFamily="18" charset="0"/>
                          <a:cs typeface="Times New Roman" pitchFamily="18"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rgbClr val="FF0000"/>
                          </a:solidFill>
                          <a:latin typeface="Times New Roman" pitchFamily="18" charset="0"/>
                          <a:cs typeface="Times New Roman" pitchFamily="18" charset="0"/>
                        </a:rPr>
                        <a:t>1- 20%</a:t>
                      </a:r>
                      <a:endParaRPr lang="ru-RU" sz="1400" b="0" dirty="0">
                        <a:solidFill>
                          <a:srgbClr val="FF0000"/>
                        </a:solidFill>
                        <a:latin typeface="Times New Roman" pitchFamily="18" charset="0"/>
                        <a:cs typeface="Times New Roman" pitchFamily="18" charset="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400" b="0" dirty="0">
                        <a:solidFill>
                          <a:srgbClr val="FF0000"/>
                        </a:solidFill>
                        <a:latin typeface="Times New Roman" pitchFamily="18" charset="0"/>
                        <a:cs typeface="Times New Roman" pitchFamily="18" charset="0"/>
                      </a:endParaRPr>
                    </a:p>
                  </a:txBody>
                  <a:tcPr/>
                </a:tc>
              </a:tr>
              <a:tr h="409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400" dirty="0" smtClean="0">
                          <a:solidFill>
                            <a:srgbClr val="FF0000"/>
                          </a:solidFill>
                          <a:latin typeface="Times New Roman" pitchFamily="18" charset="0"/>
                          <a:cs typeface="Times New Roman" pitchFamily="18" charset="0"/>
                        </a:rPr>
                        <a:t>Туа біткен  ақаулар</a:t>
                      </a:r>
                      <a:r>
                        <a:rPr lang="kk-KZ" sz="1400" baseline="0" dirty="0" smtClean="0">
                          <a:solidFill>
                            <a:srgbClr val="FF0000"/>
                          </a:solidFill>
                          <a:latin typeface="Times New Roman" pitchFamily="18" charset="0"/>
                          <a:cs typeface="Times New Roman" pitchFamily="18" charset="0"/>
                        </a:rPr>
                        <a:t> </a:t>
                      </a:r>
                      <a:r>
                        <a:rPr lang="en-US" sz="1400" baseline="0" dirty="0" smtClean="0">
                          <a:solidFill>
                            <a:srgbClr val="FF0000"/>
                          </a:solidFill>
                          <a:latin typeface="Times New Roman" pitchFamily="18" charset="0"/>
                          <a:cs typeface="Times New Roman" pitchFamily="18" charset="0"/>
                        </a:rPr>
                        <a:t>(</a:t>
                      </a:r>
                      <a:r>
                        <a:rPr lang="kk-KZ" sz="1400" baseline="0" dirty="0" smtClean="0">
                          <a:solidFill>
                            <a:srgbClr val="FF0000"/>
                          </a:solidFill>
                          <a:latin typeface="Times New Roman" pitchFamily="18" charset="0"/>
                          <a:cs typeface="Times New Roman" pitchFamily="18" charset="0"/>
                        </a:rPr>
                        <a:t>ВПР</a:t>
                      </a:r>
                      <a:r>
                        <a:rPr lang="en-US" sz="1400" baseline="0" dirty="0" smtClean="0">
                          <a:solidFill>
                            <a:srgbClr val="FF0000"/>
                          </a:solidFill>
                          <a:latin typeface="Times New Roman" pitchFamily="18" charset="0"/>
                          <a:cs typeface="Times New Roman" pitchFamily="18" charset="0"/>
                        </a:rPr>
                        <a:t>)</a:t>
                      </a:r>
                      <a:endParaRPr lang="ru-RU" sz="1400" b="0" dirty="0" smtClean="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1 – 16,6%</a:t>
                      </a:r>
                      <a:endParaRPr lang="ru-RU" sz="1400" b="0" dirty="0">
                        <a:solidFill>
                          <a:srgbClr val="FF0000"/>
                        </a:solidFill>
                        <a:latin typeface="Times New Roman" pitchFamily="18" charset="0"/>
                        <a:cs typeface="Times New Roman" pitchFamily="18" charset="0"/>
                      </a:endParaRPr>
                    </a:p>
                  </a:txBody>
                  <a:tcPr/>
                </a:tc>
                <a:tc gridSpan="2">
                  <a:txBody>
                    <a:bodyPr/>
                    <a:lstStyle/>
                    <a:p>
                      <a:pPr algn="ctr"/>
                      <a:r>
                        <a:rPr lang="ru-RU" sz="1400" b="0" dirty="0" smtClean="0">
                          <a:solidFill>
                            <a:srgbClr val="FF0000"/>
                          </a:solidFill>
                          <a:latin typeface="Times New Roman" pitchFamily="18" charset="0"/>
                          <a:cs typeface="Times New Roman" pitchFamily="18" charset="0"/>
                        </a:rPr>
                        <a:t>2 – 22,2%</a:t>
                      </a:r>
                      <a:endParaRPr lang="ru-RU" sz="1400" b="0" dirty="0">
                        <a:solidFill>
                          <a:srgbClr val="FF0000"/>
                        </a:solidFill>
                        <a:latin typeface="Times New Roman" pitchFamily="18" charset="0"/>
                        <a:cs typeface="Times New Roman" pitchFamily="18" charset="0"/>
                      </a:endParaRPr>
                    </a:p>
                  </a:txBody>
                  <a:tcPr/>
                </a:tc>
                <a:tc hMerge="1">
                  <a:txBody>
                    <a:bodyPr/>
                    <a:lstStyle/>
                    <a:p>
                      <a:pPr algn="ctr"/>
                      <a:endParaRPr lang="ru-RU" sz="1400" b="0" dirty="0">
                        <a:solidFill>
                          <a:srgbClr val="FF0000"/>
                        </a:solidFill>
                        <a:latin typeface="Times New Roman" pitchFamily="18" charset="0"/>
                        <a:cs typeface="Times New Roman" pitchFamily="18" charset="0"/>
                      </a:endParaRPr>
                    </a:p>
                  </a:txBody>
                  <a:tcPr/>
                </a:tc>
              </a:tr>
              <a:tr h="432356">
                <a:tc>
                  <a:txBody>
                    <a:bodyPr/>
                    <a:lstStyle/>
                    <a:p>
                      <a:pPr algn="l"/>
                      <a:r>
                        <a:rPr lang="kk-KZ" sz="1400" dirty="0" smtClean="0">
                          <a:solidFill>
                            <a:srgbClr val="FF0000"/>
                          </a:solidFill>
                          <a:latin typeface="Times New Roman" pitchFamily="18" charset="0"/>
                          <a:cs typeface="Times New Roman" pitchFamily="18" charset="0"/>
                        </a:rPr>
                        <a:t>Тыныс алу жолдары </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a:t>
                      </a:r>
                      <a:endParaRPr lang="ru-RU" sz="1400" b="0" dirty="0">
                        <a:solidFill>
                          <a:srgbClr val="FF0000"/>
                        </a:solidFill>
                        <a:latin typeface="Times New Roman" pitchFamily="18" charset="0"/>
                        <a:cs typeface="Times New Roman" pitchFamily="18" charset="0"/>
                      </a:endParaRPr>
                    </a:p>
                  </a:txBody>
                  <a:tcPr/>
                </a:tc>
                <a:tc gridSpan="2">
                  <a:txBody>
                    <a:bodyPr/>
                    <a:lstStyle/>
                    <a:p>
                      <a:pPr algn="ctr"/>
                      <a:r>
                        <a:rPr lang="ru-RU" sz="1400" b="1" dirty="0" smtClean="0">
                          <a:solidFill>
                            <a:srgbClr val="FF0000"/>
                          </a:solidFill>
                          <a:latin typeface="Times New Roman" pitchFamily="18" charset="0"/>
                          <a:cs typeface="Times New Roman" pitchFamily="18" charset="0"/>
                        </a:rPr>
                        <a:t>-</a:t>
                      </a:r>
                      <a:endParaRPr lang="ru-RU" sz="1400" b="1" dirty="0">
                        <a:solidFill>
                          <a:srgbClr val="FF0000"/>
                        </a:solidFill>
                        <a:latin typeface="Times New Roman" pitchFamily="18" charset="0"/>
                        <a:cs typeface="Times New Roman" pitchFamily="18" charset="0"/>
                      </a:endParaRPr>
                    </a:p>
                  </a:txBody>
                  <a:tcPr/>
                </a:tc>
                <a:tc hMerge="1">
                  <a:txBody>
                    <a:bodyPr/>
                    <a:lstStyle/>
                    <a:p>
                      <a:pPr algn="ctr"/>
                      <a:endParaRPr lang="ru-RU" sz="1400" b="1" dirty="0">
                        <a:solidFill>
                          <a:srgbClr val="FF0000"/>
                        </a:solidFill>
                        <a:latin typeface="Times New Roman" pitchFamily="18" charset="0"/>
                        <a:cs typeface="Times New Roman" pitchFamily="18" charset="0"/>
                      </a:endParaRPr>
                    </a:p>
                  </a:txBody>
                  <a:tcPr/>
                </a:tc>
              </a:tr>
              <a:tr h="409464">
                <a:tc>
                  <a:txBody>
                    <a:bodyPr/>
                    <a:lstStyle/>
                    <a:p>
                      <a:pPr algn="l"/>
                      <a:r>
                        <a:rPr lang="kk-KZ" sz="1400" dirty="0" smtClean="0">
                          <a:solidFill>
                            <a:srgbClr val="FF0000"/>
                          </a:solidFill>
                          <a:latin typeface="Times New Roman" pitchFamily="18" charset="0"/>
                          <a:cs typeface="Times New Roman" pitchFamily="18" charset="0"/>
                        </a:rPr>
                        <a:t>Жұқпалы аурулар</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1 – 16,6%</a:t>
                      </a:r>
                      <a:endParaRPr lang="ru-RU" sz="1400" b="0" dirty="0">
                        <a:solidFill>
                          <a:srgbClr val="FF0000"/>
                        </a:solidFill>
                        <a:latin typeface="Times New Roman" pitchFamily="18" charset="0"/>
                        <a:cs typeface="Times New Roman" pitchFamily="18" charset="0"/>
                      </a:endParaRPr>
                    </a:p>
                  </a:txBody>
                  <a:tcPr/>
                </a:tc>
                <a:tc gridSpan="2">
                  <a:txBody>
                    <a:bodyPr/>
                    <a:lstStyle/>
                    <a:p>
                      <a:pPr algn="ctr"/>
                      <a:r>
                        <a:rPr lang="ru-RU" sz="1400" b="1" dirty="0" smtClean="0">
                          <a:solidFill>
                            <a:srgbClr val="FF0000"/>
                          </a:solidFill>
                          <a:latin typeface="Times New Roman" pitchFamily="18" charset="0"/>
                          <a:cs typeface="Times New Roman" pitchFamily="18" charset="0"/>
                        </a:rPr>
                        <a:t>-</a:t>
                      </a:r>
                      <a:endParaRPr lang="ru-RU" sz="1400" b="1" dirty="0">
                        <a:solidFill>
                          <a:srgbClr val="FF0000"/>
                        </a:solidFill>
                        <a:latin typeface="Times New Roman" pitchFamily="18" charset="0"/>
                        <a:cs typeface="Times New Roman" pitchFamily="18" charset="0"/>
                      </a:endParaRPr>
                    </a:p>
                  </a:txBody>
                  <a:tcPr/>
                </a:tc>
                <a:tc hMerge="1">
                  <a:txBody>
                    <a:bodyPr/>
                    <a:lstStyle/>
                    <a:p>
                      <a:pPr algn="ctr"/>
                      <a:endParaRPr lang="ru-RU" sz="1400" b="1" dirty="0">
                        <a:solidFill>
                          <a:srgbClr val="FF0000"/>
                        </a:solidFill>
                        <a:latin typeface="Times New Roman" pitchFamily="18" charset="0"/>
                        <a:cs typeface="Times New Roman" pitchFamily="18" charset="0"/>
                      </a:endParaRPr>
                    </a:p>
                  </a:txBody>
                  <a:tcPr/>
                </a:tc>
              </a:tr>
              <a:tr h="443585">
                <a:tc gridSpan="4">
                  <a:txBody>
                    <a:bodyPr/>
                    <a:lstStyle/>
                    <a:p>
                      <a:pPr algn="ctr"/>
                      <a:r>
                        <a:rPr lang="kk-KZ" sz="1400" dirty="0" smtClean="0">
                          <a:solidFill>
                            <a:srgbClr val="FF0000"/>
                          </a:solidFill>
                          <a:latin typeface="Times New Roman" pitchFamily="18" charset="0"/>
                          <a:cs typeface="Times New Roman" pitchFamily="18" charset="0"/>
                        </a:rPr>
                        <a:t>Өлім орны</a:t>
                      </a:r>
                      <a:endParaRPr lang="ru-RU" sz="1400" b="1" dirty="0">
                        <a:solidFill>
                          <a:srgbClr val="FF0000"/>
                        </a:solidFill>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5342">
                <a:tc>
                  <a:txBody>
                    <a:bodyPr/>
                    <a:lstStyle/>
                    <a:p>
                      <a:pPr algn="l"/>
                      <a:r>
                        <a:rPr lang="kk-KZ" sz="1400" dirty="0" smtClean="0">
                          <a:solidFill>
                            <a:srgbClr val="FF0000"/>
                          </a:solidFill>
                          <a:latin typeface="Times New Roman" pitchFamily="18" charset="0"/>
                          <a:cs typeface="Times New Roman" pitchFamily="18" charset="0"/>
                        </a:rPr>
                        <a:t>ОБА/ ОПО/ ҚП</a:t>
                      </a:r>
                      <a:r>
                        <a:rPr lang="kk-KZ" sz="1400" baseline="0" dirty="0" smtClean="0">
                          <a:solidFill>
                            <a:srgbClr val="FF0000"/>
                          </a:solidFill>
                          <a:latin typeface="Times New Roman" pitchFamily="18" charset="0"/>
                          <a:cs typeface="Times New Roman" pitchFamily="18" charset="0"/>
                        </a:rPr>
                        <a:t>  </a:t>
                      </a:r>
                      <a:endParaRPr lang="ru-RU" sz="1400" b="1" dirty="0">
                        <a:solidFill>
                          <a:srgbClr val="FF0000"/>
                        </a:solidFill>
                        <a:latin typeface="Times New Roman" pitchFamily="18" charset="0"/>
                        <a:cs typeface="Times New Roman" pitchFamily="18" charset="0"/>
                      </a:endParaRPr>
                    </a:p>
                  </a:txBody>
                  <a:tcPr/>
                </a:tc>
                <a:tc gridSpan="2">
                  <a:txBody>
                    <a:bodyPr/>
                    <a:lstStyle/>
                    <a:p>
                      <a:pPr algn="ctr"/>
                      <a:r>
                        <a:rPr lang="ru-RU" sz="1400" b="1" dirty="0" smtClean="0">
                          <a:solidFill>
                            <a:srgbClr val="FF0000"/>
                          </a:solidFill>
                          <a:latin typeface="Times New Roman" pitchFamily="18" charset="0"/>
                          <a:cs typeface="Times New Roman" pitchFamily="18" charset="0"/>
                        </a:rPr>
                        <a:t>3</a:t>
                      </a:r>
                      <a:r>
                        <a:rPr lang="ru-RU" sz="1400" b="1" baseline="0" dirty="0" smtClean="0">
                          <a:solidFill>
                            <a:srgbClr val="FF0000"/>
                          </a:solidFill>
                          <a:latin typeface="Times New Roman" pitchFamily="18" charset="0"/>
                          <a:cs typeface="Times New Roman" pitchFamily="18" charset="0"/>
                        </a:rPr>
                        <a:t> – 50%,  </a:t>
                      </a:r>
                      <a:r>
                        <a:rPr lang="ru-RU" sz="1400" b="1" dirty="0" smtClean="0">
                          <a:solidFill>
                            <a:srgbClr val="FF0000"/>
                          </a:solidFill>
                          <a:latin typeface="Times New Roman" pitchFamily="18" charset="0"/>
                          <a:cs typeface="Times New Roman" pitchFamily="18" charset="0"/>
                        </a:rPr>
                        <a:t>3</a:t>
                      </a:r>
                      <a:r>
                        <a:rPr lang="ru-RU" sz="1400" b="1" baseline="0" dirty="0" smtClean="0">
                          <a:solidFill>
                            <a:srgbClr val="FF0000"/>
                          </a:solidFill>
                          <a:latin typeface="Times New Roman" pitchFamily="18" charset="0"/>
                          <a:cs typeface="Times New Roman" pitchFamily="18" charset="0"/>
                        </a:rPr>
                        <a:t> </a:t>
                      </a:r>
                      <a:r>
                        <a:rPr lang="ru-RU" sz="1400" b="1" dirty="0" smtClean="0">
                          <a:solidFill>
                            <a:srgbClr val="FF0000"/>
                          </a:solidFill>
                          <a:latin typeface="Times New Roman" pitchFamily="18" charset="0"/>
                          <a:cs typeface="Times New Roman" pitchFamily="18" charset="0"/>
                        </a:rPr>
                        <a:t> – 50% </a:t>
                      </a:r>
                      <a:endParaRPr lang="ru-RU" sz="1400" b="1" dirty="0">
                        <a:solidFill>
                          <a:srgbClr val="FF0000"/>
                        </a:solidFill>
                        <a:latin typeface="Times New Roman" pitchFamily="18" charset="0"/>
                        <a:cs typeface="Times New Roman" pitchFamily="18" charset="0"/>
                      </a:endParaRPr>
                    </a:p>
                  </a:txBody>
                  <a:tcPr/>
                </a:tc>
                <a:tc hMerge="1">
                  <a:txBody>
                    <a:bodyPr/>
                    <a:lstStyle/>
                    <a:p>
                      <a:endParaRPr lang="ru-RU"/>
                    </a:p>
                  </a:txBody>
                  <a:tcPr/>
                </a:tc>
                <a:tc>
                  <a:txBody>
                    <a:bodyPr/>
                    <a:lstStyle/>
                    <a:p>
                      <a:pPr algn="ctr"/>
                      <a:r>
                        <a:rPr lang="kk-KZ" sz="1400" b="1" dirty="0" smtClean="0">
                          <a:solidFill>
                            <a:srgbClr val="FF0000"/>
                          </a:solidFill>
                          <a:latin typeface="Times New Roman" pitchFamily="18" charset="0"/>
                          <a:cs typeface="Times New Roman" pitchFamily="18" charset="0"/>
                        </a:rPr>
                        <a:t>1</a:t>
                      </a:r>
                      <a:r>
                        <a:rPr lang="kk-KZ" sz="1400" b="1" baseline="0" dirty="0" smtClean="0">
                          <a:solidFill>
                            <a:srgbClr val="FF0000"/>
                          </a:solidFill>
                          <a:latin typeface="Times New Roman" pitchFamily="18" charset="0"/>
                          <a:cs typeface="Times New Roman" pitchFamily="18" charset="0"/>
                        </a:rPr>
                        <a:t> – 11,1%,  6 – 66,6%, </a:t>
                      </a:r>
                    </a:p>
                    <a:p>
                      <a:pPr algn="ctr"/>
                      <a:r>
                        <a:rPr lang="kk-KZ" sz="1400" b="1" baseline="0" dirty="0" smtClean="0">
                          <a:solidFill>
                            <a:srgbClr val="FF0000"/>
                          </a:solidFill>
                          <a:latin typeface="Times New Roman" pitchFamily="18" charset="0"/>
                          <a:cs typeface="Times New Roman" pitchFamily="18" charset="0"/>
                        </a:rPr>
                        <a:t>1 – 11,1%</a:t>
                      </a:r>
                      <a:endParaRPr lang="ru-RU" sz="1400" b="1" dirty="0">
                        <a:solidFill>
                          <a:srgbClr val="FF0000"/>
                        </a:solidFill>
                        <a:latin typeface="Times New Roman" pitchFamily="18" charset="0"/>
                        <a:cs typeface="Times New Roman" pitchFamily="18" charset="0"/>
                      </a:endParaRPr>
                    </a:p>
                  </a:txBody>
                  <a:tcPr/>
                </a:tc>
              </a:tr>
              <a:tr h="382468">
                <a:tc>
                  <a:txBody>
                    <a:bodyPr/>
                    <a:lstStyle/>
                    <a:p>
                      <a:pPr algn="l"/>
                      <a:r>
                        <a:rPr lang="kk-KZ" sz="1400" dirty="0" smtClean="0">
                          <a:solidFill>
                            <a:srgbClr val="FF0000"/>
                          </a:solidFill>
                          <a:latin typeface="Times New Roman" pitchFamily="18" charset="0"/>
                          <a:cs typeface="Times New Roman" pitchFamily="18" charset="0"/>
                        </a:rPr>
                        <a:t>Үйде</a:t>
                      </a:r>
                      <a:endParaRPr lang="ru-RU" sz="1400" b="1" dirty="0">
                        <a:solidFill>
                          <a:srgbClr val="FF0000"/>
                        </a:solidFill>
                        <a:latin typeface="Times New Roman" pitchFamily="18" charset="0"/>
                        <a:cs typeface="Times New Roman" pitchFamily="18" charset="0"/>
                      </a:endParaRPr>
                    </a:p>
                  </a:txBody>
                  <a:tcPr/>
                </a:tc>
                <a:tc gridSpan="2">
                  <a:txBody>
                    <a:bodyPr/>
                    <a:lstStyle/>
                    <a:p>
                      <a:pPr algn="ctr"/>
                      <a:r>
                        <a:rPr lang="ru-RU" sz="1400" b="1" dirty="0" smtClean="0">
                          <a:solidFill>
                            <a:srgbClr val="FF0000"/>
                          </a:solidFill>
                          <a:latin typeface="Times New Roman" pitchFamily="18" charset="0"/>
                          <a:cs typeface="Times New Roman" pitchFamily="18" charset="0"/>
                        </a:rPr>
                        <a:t>-</a:t>
                      </a:r>
                      <a:endParaRPr lang="ru-RU" sz="1400" b="1" dirty="0">
                        <a:solidFill>
                          <a:srgbClr val="FF0000"/>
                        </a:solidFill>
                        <a:latin typeface="Times New Roman" pitchFamily="18" charset="0"/>
                        <a:cs typeface="Times New Roman" pitchFamily="18" charset="0"/>
                      </a:endParaRPr>
                    </a:p>
                  </a:txBody>
                  <a:tcPr/>
                </a:tc>
                <a:tc hMerge="1">
                  <a:txBody>
                    <a:bodyPr/>
                    <a:lstStyle/>
                    <a:p>
                      <a:endParaRPr lang="ru-RU"/>
                    </a:p>
                  </a:txBody>
                  <a:tcPr/>
                </a:tc>
                <a:tc>
                  <a:txBody>
                    <a:bodyPr/>
                    <a:lstStyle/>
                    <a:p>
                      <a:pPr algn="ctr"/>
                      <a:r>
                        <a:rPr lang="ru-RU" sz="1400" b="1" dirty="0" smtClean="0">
                          <a:solidFill>
                            <a:srgbClr val="FF0000"/>
                          </a:solidFill>
                          <a:latin typeface="Times New Roman" pitchFamily="18" charset="0"/>
                          <a:cs typeface="Times New Roman" pitchFamily="18" charset="0"/>
                        </a:rPr>
                        <a:t>1 /ВПС/ - 11,1%</a:t>
                      </a:r>
                      <a:endParaRPr lang="ru-RU" sz="1400" b="1" dirty="0">
                        <a:solidFill>
                          <a:srgbClr val="FF0000"/>
                        </a:solidFill>
                        <a:latin typeface="Times New Roman" pitchFamily="18" charset="0"/>
                        <a:cs typeface="Times New Roman" pitchFamily="18" charset="0"/>
                      </a:endParaRPr>
                    </a:p>
                  </a:txBody>
                  <a:tcPr/>
                </a:tc>
              </a:tr>
            </a:tbl>
          </a:graphicData>
        </a:graphic>
      </p:graphicFrame>
      <p:sp>
        <p:nvSpPr>
          <p:cNvPr id="4" name="Прямоугольник 3"/>
          <p:cNvSpPr/>
          <p:nvPr/>
        </p:nvSpPr>
        <p:spPr>
          <a:xfrm>
            <a:off x="1928794" y="0"/>
            <a:ext cx="5029200" cy="646331"/>
          </a:xfrm>
          <a:prstGeom prst="rect">
            <a:avLst/>
          </a:prstGeom>
          <a:noFill/>
        </p:spPr>
        <p:txBody>
          <a:bodyPr wrap="square" lIns="91440" tIns="45720" rIns="91440" bIns="45720">
            <a:spAutoFit/>
          </a:bodyPr>
          <a:lstStyle/>
          <a:p>
            <a:pPr algn="ctr"/>
            <a:r>
              <a:rPr lang="kk-KZ"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БАЛА ӨЛІМІ</a:t>
            </a:r>
            <a:endParaRPr lang="ru-RU"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4210578776"/>
      </p:ext>
    </p:extLst>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14282" y="615731"/>
          <a:ext cx="8786876" cy="5849882"/>
        </p:xfrm>
        <a:graphic>
          <a:graphicData uri="http://schemas.openxmlformats.org/drawingml/2006/table">
            <a:tbl>
              <a:tblPr firstRow="1" bandRow="1">
                <a:tableStyleId>{7DF18680-E054-41AD-8BC1-D1AEF772440D}</a:tableStyleId>
              </a:tblPr>
              <a:tblGrid>
                <a:gridCol w="1071570"/>
                <a:gridCol w="714380"/>
                <a:gridCol w="857256"/>
                <a:gridCol w="1500198"/>
                <a:gridCol w="714380"/>
                <a:gridCol w="857256"/>
                <a:gridCol w="2428892"/>
                <a:gridCol w="642944"/>
              </a:tblGrid>
              <a:tr h="404014">
                <a:tc>
                  <a:txBody>
                    <a:bodyPr/>
                    <a:lstStyle/>
                    <a:p>
                      <a:pPr algn="ctr"/>
                      <a:r>
                        <a:rPr lang="kk-KZ" sz="1100" dirty="0" smtClean="0">
                          <a:solidFill>
                            <a:srgbClr val="FF0000"/>
                          </a:solidFill>
                          <a:latin typeface="Times New Roman" pitchFamily="18" charset="0"/>
                          <a:cs typeface="Times New Roman" pitchFamily="18" charset="0"/>
                        </a:rPr>
                        <a:t>Аты - жөні</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Туған күні</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Жынысы</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Мекен жайы</a:t>
                      </a:r>
                      <a:endParaRPr lang="ru-RU" sz="1100" b="0" dirty="0">
                        <a:solidFill>
                          <a:srgbClr val="FF0000"/>
                        </a:solidFill>
                        <a:latin typeface="Times New Roman" pitchFamily="18" charset="0"/>
                        <a:cs typeface="Times New Roman" pitchFamily="18" charset="0"/>
                      </a:endParaRPr>
                    </a:p>
                  </a:txBody>
                  <a:tcPr/>
                </a:tc>
                <a:tc gridSpan="2">
                  <a:txBody>
                    <a:bodyPr/>
                    <a:lstStyle/>
                    <a:p>
                      <a:pPr algn="ctr"/>
                      <a:r>
                        <a:rPr lang="kk-KZ" sz="1100" dirty="0" smtClean="0">
                          <a:solidFill>
                            <a:srgbClr val="FF0000"/>
                          </a:solidFill>
                          <a:latin typeface="Times New Roman" pitchFamily="18" charset="0"/>
                          <a:cs typeface="Times New Roman" pitchFamily="18" charset="0"/>
                        </a:rPr>
                        <a:t>Өлген</a:t>
                      </a:r>
                      <a:r>
                        <a:rPr lang="kk-KZ" sz="1100" baseline="0" dirty="0" smtClean="0">
                          <a:solidFill>
                            <a:srgbClr val="FF0000"/>
                          </a:solidFill>
                          <a:latin typeface="Times New Roman" pitchFamily="18" charset="0"/>
                          <a:cs typeface="Times New Roman" pitchFamily="18" charset="0"/>
                        </a:rPr>
                        <a:t> күні</a:t>
                      </a:r>
                      <a:endParaRPr lang="ru-RU" sz="1100" b="0" dirty="0">
                        <a:solidFill>
                          <a:srgbClr val="FF0000"/>
                        </a:solidFill>
                        <a:latin typeface="Times New Roman" pitchFamily="18" charset="0"/>
                        <a:cs typeface="Times New Roman" pitchFamily="18" charset="0"/>
                      </a:endParaRPr>
                    </a:p>
                  </a:txBody>
                  <a:tcPr/>
                </a:tc>
                <a:tc hMerge="1">
                  <a:txBody>
                    <a:bodyPr/>
                    <a:lstStyle/>
                    <a:p>
                      <a:endParaRPr lang="ru-RU" sz="1100" b="0" dirty="0">
                        <a:solidFill>
                          <a:schemeClr val="tx1"/>
                        </a:solidFill>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kk-KZ" sz="1100" dirty="0" smtClean="0">
                          <a:solidFill>
                            <a:srgbClr val="FF0000"/>
                          </a:solidFill>
                          <a:latin typeface="Times New Roman" pitchFamily="18" charset="0"/>
                          <a:cs typeface="Times New Roman" pitchFamily="18" charset="0"/>
                        </a:rPr>
                        <a:t>Диагнозы</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Өлім орны</a:t>
                      </a:r>
                      <a:endParaRPr lang="ru-RU" sz="1100" b="0" dirty="0">
                        <a:solidFill>
                          <a:srgbClr val="FF0000"/>
                        </a:solidFill>
                        <a:latin typeface="Times New Roman" pitchFamily="18" charset="0"/>
                        <a:cs typeface="Times New Roman" pitchFamily="18" charset="0"/>
                      </a:endParaRPr>
                    </a:p>
                  </a:txBody>
                  <a:tcPr/>
                </a:tc>
              </a:tr>
              <a:tr h="245294">
                <a:tc rowSpan="2">
                  <a:txBody>
                    <a:bodyPr/>
                    <a:lstStyle/>
                    <a:p>
                      <a:pPr algn="ctr"/>
                      <a:r>
                        <a:rPr lang="kk-KZ" sz="1100" dirty="0" smtClean="0">
                          <a:solidFill>
                            <a:srgbClr val="FF0000"/>
                          </a:solidFill>
                          <a:latin typeface="Times New Roman" pitchFamily="18" charset="0"/>
                          <a:cs typeface="Times New Roman" pitchFamily="18" charset="0"/>
                        </a:rPr>
                        <a:t>1.Арслан Жанат</a:t>
                      </a:r>
                      <a:endParaRPr lang="ru-RU" sz="1100" b="0" dirty="0">
                        <a:solidFill>
                          <a:srgbClr val="FF0000"/>
                        </a:solidFill>
                        <a:latin typeface="Times New Roman" pitchFamily="18" charset="0"/>
                        <a:cs typeface="Times New Roman" pitchFamily="18" charset="0"/>
                      </a:endParaRPr>
                    </a:p>
                  </a:txBody>
                  <a:tcPr/>
                </a:tc>
                <a:tc rowSpan="2">
                  <a:txBody>
                    <a:bodyPr/>
                    <a:lstStyle/>
                    <a:p>
                      <a:pPr algn="ctr"/>
                      <a:r>
                        <a:rPr lang="kk-KZ" sz="1100" dirty="0" smtClean="0">
                          <a:solidFill>
                            <a:srgbClr val="FF0000"/>
                          </a:solidFill>
                          <a:latin typeface="Times New Roman" pitchFamily="18" charset="0"/>
                          <a:cs typeface="Times New Roman" pitchFamily="18" charset="0"/>
                        </a:rPr>
                        <a:t>24.03.17</a:t>
                      </a:r>
                      <a:endParaRPr lang="ru-RU" sz="1100" b="0" dirty="0">
                        <a:solidFill>
                          <a:srgbClr val="FF0000"/>
                        </a:solidFill>
                        <a:latin typeface="Times New Roman" pitchFamily="18" charset="0"/>
                        <a:cs typeface="Times New Roman" pitchFamily="18" charset="0"/>
                      </a:endParaRPr>
                    </a:p>
                  </a:txBody>
                  <a:tcPr/>
                </a:tc>
                <a:tc rowSpan="2">
                  <a:txBody>
                    <a:bodyPr/>
                    <a:lstStyle/>
                    <a:p>
                      <a:pPr algn="ctr"/>
                      <a:r>
                        <a:rPr lang="kk-KZ" sz="1100" dirty="0" smtClean="0">
                          <a:solidFill>
                            <a:srgbClr val="FF0000"/>
                          </a:solidFill>
                          <a:latin typeface="Times New Roman" pitchFamily="18" charset="0"/>
                          <a:cs typeface="Times New Roman" pitchFamily="18" charset="0"/>
                        </a:rPr>
                        <a:t>ер</a:t>
                      </a:r>
                      <a:endParaRPr lang="ru-RU" sz="1100" b="0" dirty="0">
                        <a:solidFill>
                          <a:srgbClr val="FF0000"/>
                        </a:solidFill>
                        <a:latin typeface="Times New Roman" pitchFamily="18" charset="0"/>
                        <a:cs typeface="Times New Roman" pitchFamily="18" charset="0"/>
                      </a:endParaRPr>
                    </a:p>
                  </a:txBody>
                  <a:tcPr/>
                </a:tc>
                <a:tc rowSpan="2">
                  <a:txBody>
                    <a:bodyPr/>
                    <a:lstStyle/>
                    <a:p>
                      <a:pPr algn="ctr"/>
                      <a:r>
                        <a:rPr lang="kk-KZ" sz="1100" dirty="0" smtClean="0">
                          <a:solidFill>
                            <a:srgbClr val="FF0000"/>
                          </a:solidFill>
                          <a:latin typeface="Times New Roman" pitchFamily="18" charset="0"/>
                          <a:cs typeface="Times New Roman" pitchFamily="18" charset="0"/>
                        </a:rPr>
                        <a:t>Пр.Бейбарыс   21-28 Тлеуова Г 4 пед </a:t>
                      </a:r>
                    </a:p>
                    <a:p>
                      <a:pPr algn="ctr"/>
                      <a:r>
                        <a:rPr lang="kk-KZ" sz="1100" dirty="0" smtClean="0">
                          <a:solidFill>
                            <a:srgbClr val="FF0000"/>
                          </a:solidFill>
                          <a:latin typeface="Times New Roman" pitchFamily="18" charset="0"/>
                          <a:cs typeface="Times New Roman" pitchFamily="18" charset="0"/>
                        </a:rPr>
                        <a:t> </a:t>
                      </a:r>
                      <a:endParaRPr lang="ru-RU" sz="1100" b="0" dirty="0">
                        <a:solidFill>
                          <a:srgbClr val="FF0000"/>
                        </a:solidFill>
                        <a:latin typeface="Times New Roman" pitchFamily="18" charset="0"/>
                        <a:cs typeface="Times New Roman" pitchFamily="18" charset="0"/>
                      </a:endParaRPr>
                    </a:p>
                  </a:txBody>
                  <a:tcPr/>
                </a:tc>
                <a:tc rowSpan="2">
                  <a:txBody>
                    <a:bodyPr/>
                    <a:lstStyle/>
                    <a:p>
                      <a:pPr algn="ctr"/>
                      <a:r>
                        <a:rPr lang="kk-KZ" sz="1100" dirty="0" smtClean="0">
                          <a:solidFill>
                            <a:srgbClr val="FF0000"/>
                          </a:solidFill>
                          <a:latin typeface="Times New Roman" pitchFamily="18" charset="0"/>
                          <a:cs typeface="Times New Roman" pitchFamily="18" charset="0"/>
                        </a:rPr>
                        <a:t>26.03.17</a:t>
                      </a:r>
                      <a:endParaRPr lang="ru-RU" sz="1100" b="0" dirty="0">
                        <a:solidFill>
                          <a:srgbClr val="FF0000"/>
                        </a:solidFill>
                        <a:latin typeface="Times New Roman" pitchFamily="18" charset="0"/>
                        <a:cs typeface="Times New Roman" pitchFamily="18" charset="0"/>
                      </a:endParaRPr>
                    </a:p>
                  </a:txBody>
                  <a:tcPr/>
                </a:tc>
                <a:tc rowSpan="2">
                  <a:txBody>
                    <a:bodyPr/>
                    <a:lstStyle/>
                    <a:p>
                      <a:pPr algn="ctr"/>
                      <a:r>
                        <a:rPr lang="kk-KZ" sz="1100" dirty="0" smtClean="0">
                          <a:solidFill>
                            <a:srgbClr val="FF0000"/>
                          </a:solidFill>
                          <a:latin typeface="Times New Roman" pitchFamily="18" charset="0"/>
                          <a:cs typeface="Times New Roman" pitchFamily="18" charset="0"/>
                        </a:rPr>
                        <a:t>1 сутка 21 часов</a:t>
                      </a:r>
                      <a:endParaRPr lang="ru-RU" sz="1100" b="0" dirty="0">
                        <a:solidFill>
                          <a:srgbClr val="FF0000"/>
                        </a:solidFill>
                        <a:latin typeface="Times New Roman" pitchFamily="18" charset="0"/>
                        <a:cs typeface="Times New Roman" pitchFamily="18" charset="0"/>
                      </a:endParaRPr>
                    </a:p>
                  </a:txBody>
                  <a:tcPr/>
                </a:tc>
                <a:tc rowSpan="3">
                  <a:txBody>
                    <a:bodyPr/>
                    <a:lstStyle/>
                    <a:p>
                      <a:pPr algn="ctr"/>
                      <a:r>
                        <a:rPr lang="kk-KZ" sz="1100" dirty="0" smtClean="0">
                          <a:solidFill>
                            <a:srgbClr val="FF0000"/>
                          </a:solidFill>
                          <a:latin typeface="Times New Roman" pitchFamily="18" charset="0"/>
                          <a:cs typeface="Times New Roman" pitchFamily="18" charset="0"/>
                        </a:rPr>
                        <a:t>РДС. Отечно гемм.синдром.</a:t>
                      </a:r>
                      <a:r>
                        <a:rPr lang="en-US" sz="1100" dirty="0" smtClean="0">
                          <a:solidFill>
                            <a:srgbClr val="FF0000"/>
                          </a:solidFill>
                          <a:latin typeface="Times New Roman" pitchFamily="18" charset="0"/>
                          <a:cs typeface="Times New Roman" pitchFamily="18" charset="0"/>
                        </a:rPr>
                        <a:t> </a:t>
                      </a:r>
                      <a:r>
                        <a:rPr lang="kk-KZ" sz="1100" dirty="0" smtClean="0">
                          <a:solidFill>
                            <a:srgbClr val="FF0000"/>
                          </a:solidFill>
                          <a:latin typeface="Times New Roman" pitchFamily="18" charset="0"/>
                          <a:cs typeface="Times New Roman" pitchFamily="18" charset="0"/>
                        </a:rPr>
                        <a:t>Ишемия мозга</a:t>
                      </a:r>
                      <a:r>
                        <a:rPr lang="kk-KZ" sz="1100" baseline="0" dirty="0" smtClean="0">
                          <a:solidFill>
                            <a:srgbClr val="FF0000"/>
                          </a:solidFill>
                          <a:latin typeface="Times New Roman" pitchFamily="18" charset="0"/>
                          <a:cs typeface="Times New Roman" pitchFamily="18" charset="0"/>
                        </a:rPr>
                        <a:t> в ВПП,ОДН,ОССН.ДВС.Недонош 26 нед.ЭНМТР</a:t>
                      </a:r>
                    </a:p>
                    <a:p>
                      <a:pPr algn="ctr"/>
                      <a:r>
                        <a:rPr lang="kk-KZ" sz="1100" baseline="0" dirty="0" smtClean="0">
                          <a:solidFill>
                            <a:srgbClr val="FF0000"/>
                          </a:solidFill>
                          <a:latin typeface="Times New Roman" pitchFamily="18" charset="0"/>
                          <a:cs typeface="Times New Roman" pitchFamily="18" charset="0"/>
                        </a:rPr>
                        <a:t>830гр/32</a:t>
                      </a:r>
                    </a:p>
                    <a:p>
                      <a:pPr algn="ctr"/>
                      <a:r>
                        <a:rPr lang="kk-KZ" sz="1100" baseline="0" dirty="0" smtClean="0">
                          <a:solidFill>
                            <a:srgbClr val="FF0000"/>
                          </a:solidFill>
                          <a:latin typeface="Times New Roman" pitchFamily="18" charset="0"/>
                          <a:cs typeface="Times New Roman" pitchFamily="18" charset="0"/>
                        </a:rPr>
                        <a:t>810гр/33</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ОПЦ</a:t>
                      </a:r>
                      <a:endParaRPr lang="ru-RU" sz="1100" b="0" dirty="0">
                        <a:solidFill>
                          <a:srgbClr val="FF0000"/>
                        </a:solidFill>
                        <a:latin typeface="Times New Roman" pitchFamily="18" charset="0"/>
                        <a:cs typeface="Times New Roman" pitchFamily="18" charset="0"/>
                      </a:endParaRPr>
                    </a:p>
                  </a:txBody>
                  <a:tcPr/>
                </a:tc>
              </a:tr>
              <a:tr h="394471">
                <a:tc vMerge="1">
                  <a:txBody>
                    <a:bodyPr/>
                    <a:lstStyle/>
                    <a:p>
                      <a:endParaRPr lang="ru-RU" sz="1100" dirty="0">
                        <a:solidFill>
                          <a:schemeClr val="tx1"/>
                        </a:solidFill>
                        <a:latin typeface="Times New Roman" pitchFamily="18" charset="0"/>
                        <a:cs typeface="Times New Roman" pitchFamily="18" charset="0"/>
                      </a:endParaRPr>
                    </a:p>
                  </a:txBody>
                  <a:tcPr/>
                </a:tc>
                <a:tc vMerge="1">
                  <a:txBody>
                    <a:bodyPr/>
                    <a:lstStyle/>
                    <a:p>
                      <a:endParaRPr lang="ru-RU" sz="1100" dirty="0">
                        <a:solidFill>
                          <a:schemeClr val="tx1"/>
                        </a:solidFill>
                        <a:latin typeface="Times New Roman" pitchFamily="18" charset="0"/>
                        <a:cs typeface="Times New Roman" pitchFamily="18" charset="0"/>
                      </a:endParaRPr>
                    </a:p>
                  </a:txBody>
                  <a:tcPr/>
                </a:tc>
                <a:tc vMerge="1">
                  <a:txBody>
                    <a:bodyPr/>
                    <a:lstStyle/>
                    <a:p>
                      <a:endParaRPr lang="ru-RU" sz="1100" dirty="0">
                        <a:solidFill>
                          <a:schemeClr val="tx1"/>
                        </a:solidFill>
                        <a:latin typeface="Times New Roman" pitchFamily="18" charset="0"/>
                        <a:cs typeface="Times New Roman" pitchFamily="18" charset="0"/>
                      </a:endParaRPr>
                    </a:p>
                  </a:txBody>
                  <a:tcPr/>
                </a:tc>
                <a:tc vMerge="1">
                  <a:txBody>
                    <a:bodyPr/>
                    <a:lstStyle/>
                    <a:p>
                      <a:endParaRPr lang="ru-RU" sz="1100" dirty="0">
                        <a:solidFill>
                          <a:schemeClr val="tx1"/>
                        </a:solidFill>
                        <a:latin typeface="Times New Roman" pitchFamily="18" charset="0"/>
                        <a:cs typeface="Times New Roman" pitchFamily="18" charset="0"/>
                      </a:endParaRPr>
                    </a:p>
                  </a:txBody>
                  <a:tcPr/>
                </a:tc>
                <a:tc vMerge="1">
                  <a:txBody>
                    <a:bodyPr/>
                    <a:lstStyle/>
                    <a:p>
                      <a:endParaRPr lang="ru-RU" sz="1100" dirty="0">
                        <a:solidFill>
                          <a:schemeClr val="tx1"/>
                        </a:solidFill>
                        <a:latin typeface="Times New Roman" pitchFamily="18" charset="0"/>
                        <a:cs typeface="Times New Roman" pitchFamily="18" charset="0"/>
                      </a:endParaRPr>
                    </a:p>
                  </a:txBody>
                  <a:tcPr/>
                </a:tc>
                <a:tc vMerge="1">
                  <a:txBody>
                    <a:bodyPr/>
                    <a:lstStyle/>
                    <a:p>
                      <a:endParaRPr lang="ru-RU" sz="1100" dirty="0">
                        <a:solidFill>
                          <a:schemeClr val="tx1"/>
                        </a:solidFill>
                        <a:latin typeface="Times New Roman" pitchFamily="18" charset="0"/>
                        <a:cs typeface="Times New Roman" pitchFamily="18" charset="0"/>
                      </a:endParaRPr>
                    </a:p>
                  </a:txBody>
                  <a:tcPr/>
                </a:tc>
                <a:tc vMerge="1">
                  <a:txBody>
                    <a:bodyPr/>
                    <a:lstStyle/>
                    <a:p>
                      <a:endParaRPr lang="ru-RU" sz="1400" dirty="0"/>
                    </a:p>
                  </a:txBody>
                  <a:tcPr/>
                </a:tc>
                <a:tc rowSpan="2">
                  <a:txBody>
                    <a:bodyPr/>
                    <a:lstStyle/>
                    <a:p>
                      <a:pPr algn="ctr"/>
                      <a:r>
                        <a:rPr lang="kk-KZ" sz="1100" dirty="0" smtClean="0">
                          <a:solidFill>
                            <a:srgbClr val="FF0000"/>
                          </a:solidFill>
                          <a:latin typeface="Times New Roman" pitchFamily="18" charset="0"/>
                          <a:cs typeface="Times New Roman" pitchFamily="18" charset="0"/>
                        </a:rPr>
                        <a:t>ОПЦ</a:t>
                      </a:r>
                      <a:endParaRPr lang="ru-RU" sz="1100" dirty="0">
                        <a:solidFill>
                          <a:srgbClr val="FF0000"/>
                        </a:solidFill>
                        <a:latin typeface="Times New Roman" pitchFamily="18" charset="0"/>
                        <a:cs typeface="Times New Roman" pitchFamily="18" charset="0"/>
                      </a:endParaRPr>
                    </a:p>
                  </a:txBody>
                  <a:tcPr/>
                </a:tc>
              </a:tr>
              <a:tr h="1135829">
                <a:tc>
                  <a:txBody>
                    <a:bodyPr/>
                    <a:lstStyle/>
                    <a:p>
                      <a:pPr algn="ctr"/>
                      <a:r>
                        <a:rPr lang="kk-KZ" sz="1100" dirty="0" smtClean="0">
                          <a:solidFill>
                            <a:srgbClr val="FF0000"/>
                          </a:solidFill>
                          <a:latin typeface="Times New Roman" pitchFamily="18" charset="0"/>
                          <a:cs typeface="Times New Roman" pitchFamily="18" charset="0"/>
                        </a:rPr>
                        <a:t>2.Арслан</a:t>
                      </a:r>
                      <a:r>
                        <a:rPr lang="kk-KZ" sz="1100" baseline="0" dirty="0" smtClean="0">
                          <a:solidFill>
                            <a:srgbClr val="FF0000"/>
                          </a:solidFill>
                          <a:latin typeface="Times New Roman" pitchFamily="18" charset="0"/>
                          <a:cs typeface="Times New Roman" pitchFamily="18" charset="0"/>
                        </a:rPr>
                        <a:t> Жанат</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24.03.17</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ер</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Пр.Бейбарыс прибыл 9.03.17</a:t>
                      </a:r>
                      <a:r>
                        <a:rPr lang="kk-KZ" sz="1100" baseline="0" dirty="0" smtClean="0">
                          <a:solidFill>
                            <a:srgbClr val="FF0000"/>
                          </a:solidFill>
                          <a:latin typeface="Times New Roman" pitchFamily="18" charset="0"/>
                          <a:cs typeface="Times New Roman" pitchFamily="18" charset="0"/>
                        </a:rPr>
                        <a:t> с г Алматы с обмен картой в срок 23 – 24нед. Наблюд по страх чк </a:t>
                      </a:r>
                      <a:r>
                        <a:rPr lang="en-US" sz="1100" baseline="0" dirty="0" smtClean="0">
                          <a:solidFill>
                            <a:srgbClr val="FF0000"/>
                          </a:solidFill>
                          <a:latin typeface="Times New Roman" pitchFamily="18" charset="0"/>
                          <a:cs typeface="Times New Roman" pitchFamily="18" charset="0"/>
                        </a:rPr>
                        <a:t>Western </a:t>
                      </a:r>
                      <a:r>
                        <a:rPr lang="en-US" sz="1100" baseline="0" dirty="0" err="1" smtClean="0">
                          <a:solidFill>
                            <a:srgbClr val="FF0000"/>
                          </a:solidFill>
                          <a:latin typeface="Times New Roman" pitchFamily="18" charset="0"/>
                          <a:cs typeface="Times New Roman" pitchFamily="18" charset="0"/>
                        </a:rPr>
                        <a:t>clinik</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26.03.17</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1 сутка 21 часов</a:t>
                      </a:r>
                      <a:endParaRPr lang="ru-RU" sz="1100" dirty="0">
                        <a:solidFill>
                          <a:srgbClr val="FF0000"/>
                        </a:solidFill>
                        <a:latin typeface="Times New Roman" pitchFamily="18" charset="0"/>
                        <a:cs typeface="Times New Roman" pitchFamily="18" charset="0"/>
                      </a:endParaRPr>
                    </a:p>
                  </a:txBody>
                  <a:tcPr/>
                </a:tc>
                <a:tc vMerge="1">
                  <a:txBody>
                    <a:bodyPr/>
                    <a:lstStyle/>
                    <a:p>
                      <a:endParaRPr lang="ru-RU"/>
                    </a:p>
                  </a:txBody>
                  <a:tcPr/>
                </a:tc>
                <a:tc vMerge="1">
                  <a:txBody>
                    <a:bodyPr/>
                    <a:lstStyle/>
                    <a:p>
                      <a:endParaRPr lang="ru-RU"/>
                    </a:p>
                  </a:txBody>
                  <a:tcPr/>
                </a:tc>
              </a:tr>
              <a:tr h="1038893">
                <a:tc>
                  <a:txBody>
                    <a:bodyPr/>
                    <a:lstStyle/>
                    <a:p>
                      <a:pPr algn="ctr"/>
                      <a:r>
                        <a:rPr lang="kk-KZ" sz="1100" dirty="0" smtClean="0">
                          <a:solidFill>
                            <a:srgbClr val="FF0000"/>
                          </a:solidFill>
                          <a:latin typeface="Times New Roman" pitchFamily="18" charset="0"/>
                          <a:cs typeface="Times New Roman" pitchFamily="18" charset="0"/>
                        </a:rPr>
                        <a:t>3.Нов</a:t>
                      </a:r>
                      <a:r>
                        <a:rPr lang="kk-KZ" sz="1100" baseline="0" dirty="0" smtClean="0">
                          <a:solidFill>
                            <a:srgbClr val="FF0000"/>
                          </a:solidFill>
                          <a:latin typeface="Times New Roman" pitchFamily="18" charset="0"/>
                          <a:cs typeface="Times New Roman" pitchFamily="18" charset="0"/>
                        </a:rPr>
                        <a:t> Бердеш Асылтас</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14.0</a:t>
                      </a:r>
                      <a:r>
                        <a:rPr lang="ru-RU" sz="1100" dirty="0" smtClean="0">
                          <a:solidFill>
                            <a:srgbClr val="FF0000"/>
                          </a:solidFill>
                          <a:latin typeface="Times New Roman" pitchFamily="18" charset="0"/>
                          <a:cs typeface="Times New Roman" pitchFamily="18" charset="0"/>
                        </a:rPr>
                        <a:t>3.17</a:t>
                      </a:r>
                      <a:endParaRPr lang="kk-KZ" sz="1100" dirty="0" smtClean="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әйел</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Мкр.Алмагуль 4/46 Доскалиева 8 воп</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29.03.17</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15 суток</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Метаболические</a:t>
                      </a:r>
                      <a:r>
                        <a:rPr lang="kk-KZ" sz="1100" baseline="0" dirty="0" smtClean="0">
                          <a:solidFill>
                            <a:srgbClr val="FF0000"/>
                          </a:solidFill>
                          <a:latin typeface="Times New Roman" pitchFamily="18" charset="0"/>
                          <a:cs typeface="Times New Roman" pitchFamily="18" charset="0"/>
                        </a:rPr>
                        <a:t> нарушение. ДВС синдром. ДС.ВЖК 3 ст. САК.ОДН, ОССН. ДВС синдром.Постгеморрагическая анемия.Незрелость.Недоношенность</a:t>
                      </a:r>
                      <a:r>
                        <a:rPr lang="en-US" sz="1100" baseline="0" dirty="0" smtClean="0">
                          <a:solidFill>
                            <a:srgbClr val="FF0000"/>
                          </a:solidFill>
                          <a:latin typeface="Times New Roman" pitchFamily="18" charset="0"/>
                          <a:cs typeface="Times New Roman" pitchFamily="18" charset="0"/>
                        </a:rPr>
                        <a:t> 27 –</a:t>
                      </a:r>
                      <a:r>
                        <a:rPr lang="ru-RU" sz="1100" baseline="0" dirty="0" err="1" smtClean="0">
                          <a:solidFill>
                            <a:srgbClr val="FF0000"/>
                          </a:solidFill>
                          <a:latin typeface="Times New Roman" pitchFamily="18" charset="0"/>
                          <a:cs typeface="Times New Roman" pitchFamily="18" charset="0"/>
                        </a:rPr>
                        <a:t>нед</a:t>
                      </a:r>
                      <a:r>
                        <a:rPr lang="ru-RU" sz="1100" baseline="0" dirty="0" smtClean="0">
                          <a:solidFill>
                            <a:srgbClr val="FF0000"/>
                          </a:solidFill>
                          <a:latin typeface="Times New Roman" pitchFamily="18" charset="0"/>
                          <a:cs typeface="Times New Roman" pitchFamily="18" charset="0"/>
                        </a:rPr>
                        <a:t>, 730гр /33</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ОПЦ</a:t>
                      </a:r>
                      <a:endParaRPr lang="ru-RU" sz="1100" dirty="0">
                        <a:solidFill>
                          <a:srgbClr val="FF0000"/>
                        </a:solidFill>
                        <a:latin typeface="Times New Roman" pitchFamily="18" charset="0"/>
                        <a:cs typeface="Times New Roman" pitchFamily="18" charset="0"/>
                      </a:endParaRPr>
                    </a:p>
                  </a:txBody>
                  <a:tcPr/>
                </a:tc>
              </a:tr>
              <a:tr h="1587424">
                <a:tc>
                  <a:txBody>
                    <a:bodyPr/>
                    <a:lstStyle/>
                    <a:p>
                      <a:pPr algn="ctr"/>
                      <a:r>
                        <a:rPr lang="kk-KZ" sz="1100" dirty="0" smtClean="0">
                          <a:solidFill>
                            <a:srgbClr val="FF0000"/>
                          </a:solidFill>
                          <a:latin typeface="Times New Roman" pitchFamily="18" charset="0"/>
                          <a:cs typeface="Times New Roman" pitchFamily="18" charset="0"/>
                        </a:rPr>
                        <a:t>4.Жұмагелді Назерке</a:t>
                      </a:r>
                      <a:endParaRPr lang="ru-RU" sz="1100"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kk-KZ" sz="1100" dirty="0" smtClean="0">
                          <a:solidFill>
                            <a:srgbClr val="FF0000"/>
                          </a:solidFill>
                          <a:latin typeface="Times New Roman" pitchFamily="18" charset="0"/>
                          <a:cs typeface="Times New Roman" pitchFamily="18" charset="0"/>
                        </a:rPr>
                        <a:t>21.01.17</a:t>
                      </a:r>
                    </a:p>
                  </a:txBody>
                  <a:tcPr>
                    <a:solidFill>
                      <a:srgbClr val="FFFF00"/>
                    </a:solidFill>
                  </a:tcPr>
                </a:tc>
                <a:tc>
                  <a:txBody>
                    <a:bodyPr/>
                    <a:lstStyle/>
                    <a:p>
                      <a:pPr algn="ctr"/>
                      <a:r>
                        <a:rPr lang="kk-KZ" sz="1100" dirty="0" smtClean="0">
                          <a:solidFill>
                            <a:srgbClr val="FF0000"/>
                          </a:solidFill>
                          <a:latin typeface="Times New Roman" pitchFamily="18" charset="0"/>
                          <a:cs typeface="Times New Roman" pitchFamily="18" charset="0"/>
                        </a:rPr>
                        <a:t>әйел</a:t>
                      </a:r>
                      <a:endParaRPr lang="ru-RU" sz="1100"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kk-KZ" sz="1100" dirty="0" smtClean="0">
                          <a:solidFill>
                            <a:srgbClr val="FF0000"/>
                          </a:solidFill>
                          <a:latin typeface="Times New Roman" pitchFamily="18" charset="0"/>
                          <a:cs typeface="Times New Roman" pitchFamily="18" charset="0"/>
                        </a:rPr>
                        <a:t>Ул.Фрунзе Нурмуханова 6воп</a:t>
                      </a:r>
                      <a:endParaRPr lang="ru-RU" sz="1100"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kk-KZ" sz="1100" dirty="0" smtClean="0">
                          <a:solidFill>
                            <a:srgbClr val="FF0000"/>
                          </a:solidFill>
                          <a:latin typeface="Times New Roman" pitchFamily="18" charset="0"/>
                          <a:cs typeface="Times New Roman" pitchFamily="18" charset="0"/>
                        </a:rPr>
                        <a:t>23.04.17</a:t>
                      </a:r>
                      <a:endParaRPr lang="ru-RU" sz="1100"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kk-KZ" sz="1100" dirty="0" smtClean="0">
                          <a:solidFill>
                            <a:srgbClr val="FF0000"/>
                          </a:solidFill>
                          <a:latin typeface="Times New Roman" pitchFamily="18" charset="0"/>
                          <a:cs typeface="Times New Roman" pitchFamily="18" charset="0"/>
                        </a:rPr>
                        <a:t>3 мес 2 дня</a:t>
                      </a:r>
                      <a:endParaRPr lang="ru-RU" sz="1100"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kk-KZ" sz="1100" dirty="0" smtClean="0">
                          <a:solidFill>
                            <a:srgbClr val="FF0000"/>
                          </a:solidFill>
                          <a:latin typeface="Times New Roman" pitchFamily="18" charset="0"/>
                          <a:cs typeface="Times New Roman" pitchFamily="18" charset="0"/>
                        </a:rPr>
                        <a:t>Врожденное дискардонтное</a:t>
                      </a:r>
                      <a:r>
                        <a:rPr lang="kk-KZ" sz="1100" baseline="0" dirty="0" smtClean="0">
                          <a:solidFill>
                            <a:srgbClr val="FF0000"/>
                          </a:solidFill>
                          <a:latin typeface="Times New Roman" pitchFamily="18" charset="0"/>
                          <a:cs typeface="Times New Roman" pitchFamily="18" charset="0"/>
                        </a:rPr>
                        <a:t> предсердечное  желудковое соединение 3750/ 51</a:t>
                      </a:r>
                    </a:p>
                    <a:p>
                      <a:pPr algn="ctr"/>
                      <a:r>
                        <a:rPr lang="kk-KZ" sz="1100" baseline="0" dirty="0" smtClean="0">
                          <a:solidFill>
                            <a:srgbClr val="FF0000"/>
                          </a:solidFill>
                          <a:latin typeface="Times New Roman" pitchFamily="18" charset="0"/>
                          <a:cs typeface="Times New Roman" pitchFamily="18" charset="0"/>
                        </a:rPr>
                        <a:t>Патология выявлено 31 -32 нед Направлен на ННЦМД  но связи с закрытием отделение родоразрешение  ОПЦ. В возросте 1,5 мес лечение ННКЦ. От операции отказалась.</a:t>
                      </a:r>
                      <a:endParaRPr lang="ru-RU" sz="1100"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kk-KZ" sz="1100" dirty="0" smtClean="0">
                          <a:solidFill>
                            <a:srgbClr val="FF0000"/>
                          </a:solidFill>
                          <a:latin typeface="Times New Roman" pitchFamily="18" charset="0"/>
                          <a:cs typeface="Times New Roman" pitchFamily="18" charset="0"/>
                        </a:rPr>
                        <a:t>На дому</a:t>
                      </a:r>
                      <a:endParaRPr lang="ru-RU" sz="1100" dirty="0">
                        <a:solidFill>
                          <a:srgbClr val="FF0000"/>
                        </a:solidFill>
                        <a:latin typeface="Times New Roman" pitchFamily="18" charset="0"/>
                        <a:cs typeface="Times New Roman" pitchFamily="18" charset="0"/>
                      </a:endParaRPr>
                    </a:p>
                  </a:txBody>
                  <a:tcPr>
                    <a:solidFill>
                      <a:srgbClr val="FFFF00"/>
                    </a:solidFill>
                  </a:tcPr>
                </a:tc>
              </a:tr>
              <a:tr h="936302">
                <a:tc>
                  <a:txBody>
                    <a:bodyPr/>
                    <a:lstStyle/>
                    <a:p>
                      <a:pPr algn="ctr"/>
                      <a:r>
                        <a:rPr lang="kk-KZ" sz="1100" dirty="0" smtClean="0">
                          <a:solidFill>
                            <a:srgbClr val="FF0000"/>
                          </a:solidFill>
                          <a:latin typeface="Times New Roman" pitchFamily="18" charset="0"/>
                          <a:cs typeface="Times New Roman" pitchFamily="18" charset="0"/>
                        </a:rPr>
                        <a:t>5.Сайфоллаева Алтынжар</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20.05.17</a:t>
                      </a:r>
                      <a:endParaRPr lang="kk-KZ" sz="1100" b="0" dirty="0" smtClean="0">
                        <a:solidFill>
                          <a:srgbClr val="FF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100" dirty="0" smtClean="0">
                          <a:solidFill>
                            <a:srgbClr val="FF0000"/>
                          </a:solidFill>
                          <a:latin typeface="Times New Roman" pitchFamily="18" charset="0"/>
                          <a:cs typeface="Times New Roman" pitchFamily="18" charset="0"/>
                        </a:rPr>
                        <a:t>әйел</a:t>
                      </a:r>
                      <a:endParaRPr lang="ru-RU" sz="1100" dirty="0" smtClean="0">
                        <a:solidFill>
                          <a:srgbClr val="FF0000"/>
                        </a:solidFill>
                        <a:latin typeface="Times New Roman" pitchFamily="18" charset="0"/>
                        <a:cs typeface="Times New Roman" pitchFamily="18" charset="0"/>
                      </a:endParaRPr>
                    </a:p>
                    <a:p>
                      <a:pPr algn="ct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Проезд 5-26</a:t>
                      </a:r>
                      <a:r>
                        <a:rPr lang="kk-KZ" sz="1100" baseline="0" dirty="0" smtClean="0">
                          <a:solidFill>
                            <a:srgbClr val="FF0000"/>
                          </a:solidFill>
                          <a:latin typeface="Times New Roman" pitchFamily="18" charset="0"/>
                          <a:cs typeface="Times New Roman" pitchFamily="18" charset="0"/>
                        </a:rPr>
                        <a:t>  Муханова А 11воп</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24.05.17</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4дня</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Аспирационная пневмония. Асфиксия</a:t>
                      </a:r>
                      <a:r>
                        <a:rPr lang="kk-KZ" sz="1100" baseline="0" dirty="0" smtClean="0">
                          <a:solidFill>
                            <a:srgbClr val="FF0000"/>
                          </a:solidFill>
                          <a:latin typeface="Times New Roman" pitchFamily="18" charset="0"/>
                          <a:cs typeface="Times New Roman" pitchFamily="18" charset="0"/>
                        </a:rPr>
                        <a:t> в родах. ДВС синдром. Легочная гипертензия. Переношенность.</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ОПЦ</a:t>
                      </a:r>
                      <a:endParaRPr lang="ru-RU" sz="1100" dirty="0">
                        <a:solidFill>
                          <a:srgbClr val="FF0000"/>
                        </a:solidFill>
                        <a:latin typeface="Times New Roman" pitchFamily="18" charset="0"/>
                        <a:cs typeface="Times New Roman" pitchFamily="18" charset="0"/>
                      </a:endParaRPr>
                    </a:p>
                  </a:txBody>
                  <a:tcPr/>
                </a:tc>
              </a:tr>
            </a:tbl>
          </a:graphicData>
        </a:graphic>
      </p:graphicFrame>
      <p:sp>
        <p:nvSpPr>
          <p:cNvPr id="6" name="Прямоугольник 5"/>
          <p:cNvSpPr/>
          <p:nvPr/>
        </p:nvSpPr>
        <p:spPr>
          <a:xfrm>
            <a:off x="642910" y="142852"/>
            <a:ext cx="7566238" cy="461665"/>
          </a:xfrm>
          <a:prstGeom prst="rect">
            <a:avLst/>
          </a:prstGeom>
          <a:noFill/>
        </p:spPr>
        <p:txBody>
          <a:bodyPr wrap="square" lIns="91440" tIns="45720" rIns="91440" bIns="45720">
            <a:spAutoFit/>
          </a:bodyPr>
          <a:lstStyle/>
          <a:p>
            <a:pPr algn="ctr"/>
            <a:r>
              <a:rPr lang="ru-RU" sz="2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1  </a:t>
            </a:r>
            <a:r>
              <a:rPr lang="ru-RU" sz="24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жасқа дейінгі</a:t>
            </a:r>
            <a:r>
              <a:rPr lang="ru-RU" sz="2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бала </a:t>
            </a:r>
            <a:r>
              <a:rPr lang="ru-RU" sz="24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өлімі</a:t>
            </a:r>
            <a:endParaRPr lang="ru-RU" sz="2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Выгнутая вниз стрелка 4"/>
          <p:cNvSpPr/>
          <p:nvPr/>
        </p:nvSpPr>
        <p:spPr>
          <a:xfrm>
            <a:off x="8429652" y="6357958"/>
            <a:ext cx="500066" cy="3571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ransition>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14282" y="1000108"/>
          <a:ext cx="8786876" cy="5401544"/>
        </p:xfrm>
        <a:graphic>
          <a:graphicData uri="http://schemas.openxmlformats.org/drawingml/2006/table">
            <a:tbl>
              <a:tblPr firstRow="1" bandRow="1">
                <a:tableStyleId>{7DF18680-E054-41AD-8BC1-D1AEF772440D}</a:tableStyleId>
              </a:tblPr>
              <a:tblGrid>
                <a:gridCol w="928694"/>
                <a:gridCol w="785818"/>
                <a:gridCol w="857256"/>
                <a:gridCol w="1571636"/>
                <a:gridCol w="714380"/>
                <a:gridCol w="857256"/>
                <a:gridCol w="2428892"/>
                <a:gridCol w="642944"/>
              </a:tblGrid>
              <a:tr h="455815">
                <a:tc>
                  <a:txBody>
                    <a:bodyPr/>
                    <a:lstStyle/>
                    <a:p>
                      <a:pPr algn="ctr"/>
                      <a:r>
                        <a:rPr lang="kk-KZ" sz="1100" dirty="0" smtClean="0">
                          <a:latin typeface="Times New Roman" pitchFamily="18" charset="0"/>
                          <a:cs typeface="Times New Roman" pitchFamily="18" charset="0"/>
                        </a:rPr>
                        <a:t>Аты - жөні</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dirty="0" smtClean="0">
                          <a:latin typeface="Times New Roman" pitchFamily="18" charset="0"/>
                          <a:cs typeface="Times New Roman" pitchFamily="18" charset="0"/>
                        </a:rPr>
                        <a:t>Туған күні</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dirty="0" smtClean="0">
                          <a:latin typeface="Times New Roman" pitchFamily="18" charset="0"/>
                          <a:cs typeface="Times New Roman" pitchFamily="18" charset="0"/>
                        </a:rPr>
                        <a:t>Жынысы</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dirty="0" smtClean="0">
                          <a:latin typeface="Times New Roman" pitchFamily="18" charset="0"/>
                          <a:cs typeface="Times New Roman" pitchFamily="18" charset="0"/>
                        </a:rPr>
                        <a:t>Мекен жайы</a:t>
                      </a:r>
                      <a:endParaRPr lang="ru-RU" sz="1100" b="0" dirty="0">
                        <a:solidFill>
                          <a:srgbClr val="FF0000"/>
                        </a:solidFill>
                        <a:latin typeface="Times New Roman" pitchFamily="18" charset="0"/>
                        <a:cs typeface="Times New Roman" pitchFamily="18" charset="0"/>
                      </a:endParaRPr>
                    </a:p>
                  </a:txBody>
                  <a:tcPr/>
                </a:tc>
                <a:tc gridSpan="2">
                  <a:txBody>
                    <a:bodyPr/>
                    <a:lstStyle/>
                    <a:p>
                      <a:pPr algn="ctr"/>
                      <a:r>
                        <a:rPr lang="kk-KZ" sz="1100" dirty="0" smtClean="0">
                          <a:latin typeface="Times New Roman" pitchFamily="18" charset="0"/>
                          <a:cs typeface="Times New Roman" pitchFamily="18" charset="0"/>
                        </a:rPr>
                        <a:t>Өлген</a:t>
                      </a:r>
                      <a:r>
                        <a:rPr lang="kk-KZ" sz="1100" baseline="0" dirty="0" smtClean="0">
                          <a:latin typeface="Times New Roman" pitchFamily="18" charset="0"/>
                          <a:cs typeface="Times New Roman" pitchFamily="18" charset="0"/>
                        </a:rPr>
                        <a:t> күні</a:t>
                      </a:r>
                      <a:endParaRPr lang="ru-RU" sz="1100" b="0" dirty="0">
                        <a:solidFill>
                          <a:srgbClr val="FF0000"/>
                        </a:solidFill>
                        <a:latin typeface="Times New Roman" pitchFamily="18" charset="0"/>
                        <a:cs typeface="Times New Roman" pitchFamily="18" charset="0"/>
                      </a:endParaRPr>
                    </a:p>
                  </a:txBody>
                  <a:tcPr/>
                </a:tc>
                <a:tc hMerge="1">
                  <a:txBody>
                    <a:bodyPr/>
                    <a:lstStyle/>
                    <a:p>
                      <a:endParaRPr lang="ru-RU" sz="1100" b="0" dirty="0">
                        <a:solidFill>
                          <a:schemeClr val="tx1"/>
                        </a:solidFill>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kk-KZ" sz="1100" dirty="0" smtClean="0">
                          <a:latin typeface="Times New Roman" pitchFamily="18" charset="0"/>
                          <a:cs typeface="Times New Roman" pitchFamily="18" charset="0"/>
                        </a:rPr>
                        <a:t>Диагнозы</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dirty="0" smtClean="0">
                          <a:latin typeface="Times New Roman" pitchFamily="18" charset="0"/>
                          <a:cs typeface="Times New Roman" pitchFamily="18" charset="0"/>
                        </a:rPr>
                        <a:t>Өлім орны</a:t>
                      </a:r>
                      <a:endParaRPr lang="ru-RU" sz="1100" b="0" dirty="0">
                        <a:solidFill>
                          <a:srgbClr val="FF0000"/>
                        </a:solidFill>
                        <a:latin typeface="Times New Roman" pitchFamily="18" charset="0"/>
                        <a:cs typeface="Times New Roman" pitchFamily="18" charset="0"/>
                      </a:endParaRPr>
                    </a:p>
                  </a:txBody>
                  <a:tcPr/>
                </a:tc>
              </a:tr>
              <a:tr h="670350">
                <a:tc>
                  <a:txBody>
                    <a:bodyPr/>
                    <a:lstStyle/>
                    <a:p>
                      <a:pPr algn="ctr"/>
                      <a:r>
                        <a:rPr lang="kk-KZ" sz="1100" b="0" dirty="0" smtClean="0">
                          <a:solidFill>
                            <a:srgbClr val="FF0000"/>
                          </a:solidFill>
                          <a:latin typeface="Times New Roman" pitchFamily="18" charset="0"/>
                          <a:cs typeface="Times New Roman" pitchFamily="18" charset="0"/>
                        </a:rPr>
                        <a:t>6.Нов</a:t>
                      </a:r>
                      <a:r>
                        <a:rPr lang="kk-KZ" sz="1100" b="0" baseline="0" dirty="0" smtClean="0">
                          <a:solidFill>
                            <a:srgbClr val="FF0000"/>
                          </a:solidFill>
                          <a:latin typeface="Times New Roman" pitchFamily="18" charset="0"/>
                          <a:cs typeface="Times New Roman" pitchFamily="18" charset="0"/>
                        </a:rPr>
                        <a:t> Жубановой Акмарал</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b="0" dirty="0" smtClean="0">
                          <a:solidFill>
                            <a:srgbClr val="FF0000"/>
                          </a:solidFill>
                          <a:latin typeface="Times New Roman" pitchFamily="18" charset="0"/>
                          <a:cs typeface="Times New Roman" pitchFamily="18" charset="0"/>
                        </a:rPr>
                        <a:t>20.07.17</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b="0" dirty="0" smtClean="0">
                          <a:solidFill>
                            <a:srgbClr val="FF0000"/>
                          </a:solidFill>
                          <a:latin typeface="Times New Roman" pitchFamily="18" charset="0"/>
                          <a:cs typeface="Times New Roman" pitchFamily="18" charset="0"/>
                        </a:rPr>
                        <a:t>жен</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b="0" dirty="0" smtClean="0">
                          <a:solidFill>
                            <a:srgbClr val="FF0000"/>
                          </a:solidFill>
                          <a:latin typeface="Times New Roman" pitchFamily="18" charset="0"/>
                          <a:cs typeface="Times New Roman" pitchFamily="18" charset="0"/>
                        </a:rPr>
                        <a:t>Проезд 1-18</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b="0" dirty="0" smtClean="0">
                          <a:solidFill>
                            <a:srgbClr val="FF0000"/>
                          </a:solidFill>
                          <a:latin typeface="Times New Roman" pitchFamily="18" charset="0"/>
                          <a:cs typeface="Times New Roman" pitchFamily="18" charset="0"/>
                        </a:rPr>
                        <a:t>29.07.17</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b="0" dirty="0" smtClean="0">
                          <a:solidFill>
                            <a:srgbClr val="FF0000"/>
                          </a:solidFill>
                          <a:latin typeface="Times New Roman" pitchFamily="18" charset="0"/>
                          <a:cs typeface="Times New Roman" pitchFamily="18" charset="0"/>
                        </a:rPr>
                        <a:t>9дней</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b="0" dirty="0" smtClean="0">
                          <a:solidFill>
                            <a:srgbClr val="FF0000"/>
                          </a:solidFill>
                          <a:latin typeface="Times New Roman" pitchFamily="18" charset="0"/>
                          <a:cs typeface="Times New Roman" pitchFamily="18" charset="0"/>
                        </a:rPr>
                        <a:t>ОССН.</a:t>
                      </a:r>
                      <a:r>
                        <a:rPr lang="kk-KZ" sz="1100" b="0" baseline="0" dirty="0" smtClean="0">
                          <a:solidFill>
                            <a:srgbClr val="FF0000"/>
                          </a:solidFill>
                          <a:latin typeface="Times New Roman" pitchFamily="18" charset="0"/>
                          <a:cs typeface="Times New Roman" pitchFamily="18" charset="0"/>
                        </a:rPr>
                        <a:t> ДВС, РДС. Ранний неонатальный сепсис. Недоношенность 28 нед 1 день. 610/29</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b="0" dirty="0" smtClean="0">
                          <a:solidFill>
                            <a:srgbClr val="FF0000"/>
                          </a:solidFill>
                          <a:latin typeface="Times New Roman" pitchFamily="18" charset="0"/>
                          <a:cs typeface="Times New Roman" pitchFamily="18" charset="0"/>
                        </a:rPr>
                        <a:t>ОПЦ</a:t>
                      </a:r>
                      <a:endParaRPr lang="ru-RU" sz="1100" b="0" dirty="0">
                        <a:solidFill>
                          <a:srgbClr val="FF0000"/>
                        </a:solidFill>
                        <a:latin typeface="Times New Roman" pitchFamily="18" charset="0"/>
                        <a:cs typeface="Times New Roman" pitchFamily="18" charset="0"/>
                      </a:endParaRPr>
                    </a:p>
                  </a:txBody>
                  <a:tcPr/>
                </a:tc>
              </a:tr>
              <a:tr h="1199665">
                <a:tc>
                  <a:txBody>
                    <a:bodyPr/>
                    <a:lstStyle/>
                    <a:p>
                      <a:pPr algn="ctr"/>
                      <a:r>
                        <a:rPr lang="kk-KZ" sz="1100" dirty="0" smtClean="0">
                          <a:solidFill>
                            <a:srgbClr val="FF0000"/>
                          </a:solidFill>
                          <a:latin typeface="Times New Roman" pitchFamily="18" charset="0"/>
                          <a:cs typeface="Times New Roman" pitchFamily="18" charset="0"/>
                        </a:rPr>
                        <a:t>7.Амзе Айшабиби</a:t>
                      </a:r>
                      <a:endParaRPr lang="ru-RU" sz="1100"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kk-KZ" sz="1100" dirty="0" smtClean="0">
                          <a:solidFill>
                            <a:srgbClr val="FF0000"/>
                          </a:solidFill>
                          <a:latin typeface="Times New Roman" pitchFamily="18" charset="0"/>
                          <a:cs typeface="Times New Roman" pitchFamily="18" charset="0"/>
                        </a:rPr>
                        <a:t>26.05.17</a:t>
                      </a:r>
                      <a:endParaRPr lang="ru-RU" sz="1100"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kk-KZ" sz="1100" dirty="0" smtClean="0">
                          <a:solidFill>
                            <a:srgbClr val="FF0000"/>
                          </a:solidFill>
                          <a:latin typeface="Times New Roman" pitchFamily="18" charset="0"/>
                          <a:cs typeface="Times New Roman" pitchFamily="18" charset="0"/>
                        </a:rPr>
                        <a:t>жен</a:t>
                      </a:r>
                      <a:endParaRPr lang="ru-RU" sz="1100"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kk-KZ" sz="1100" dirty="0" smtClean="0">
                          <a:solidFill>
                            <a:srgbClr val="FF0000"/>
                          </a:solidFill>
                          <a:latin typeface="Times New Roman" pitchFamily="18" charset="0"/>
                          <a:cs typeface="Times New Roman" pitchFamily="18" charset="0"/>
                        </a:rPr>
                        <a:t>С.Бейбарыс40-15</a:t>
                      </a:r>
                      <a:endParaRPr lang="ru-RU" sz="1100"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kk-KZ" sz="1100" dirty="0" smtClean="0">
                          <a:solidFill>
                            <a:srgbClr val="FF0000"/>
                          </a:solidFill>
                          <a:latin typeface="Times New Roman" pitchFamily="18" charset="0"/>
                          <a:cs typeface="Times New Roman" pitchFamily="18" charset="0"/>
                        </a:rPr>
                        <a:t>10.10.17</a:t>
                      </a:r>
                      <a:endParaRPr lang="ru-RU" sz="1100"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kk-KZ" sz="1100" dirty="0" smtClean="0">
                          <a:solidFill>
                            <a:srgbClr val="FF0000"/>
                          </a:solidFill>
                          <a:latin typeface="Times New Roman" pitchFamily="18" charset="0"/>
                          <a:cs typeface="Times New Roman" pitchFamily="18" charset="0"/>
                        </a:rPr>
                        <a:t>4мес 5дней</a:t>
                      </a:r>
                      <a:endParaRPr lang="ru-RU" sz="1100" dirty="0">
                        <a:solidFill>
                          <a:srgbClr val="FF0000"/>
                        </a:solidFill>
                        <a:latin typeface="Times New Roman" pitchFamily="18" charset="0"/>
                        <a:cs typeface="Times New Roman" pitchFamily="18" charset="0"/>
                      </a:endParaRPr>
                    </a:p>
                  </a:txBody>
                  <a:tcPr>
                    <a:solidFill>
                      <a:srgbClr val="FFFF00"/>
                    </a:solidFill>
                  </a:tcPr>
                </a:tc>
                <a:tc>
                  <a:txBody>
                    <a:bodyPr/>
                    <a:lstStyle/>
                    <a:p>
                      <a:r>
                        <a:rPr lang="kk-KZ" sz="1100" dirty="0" smtClean="0">
                          <a:solidFill>
                            <a:srgbClr val="FF0000"/>
                          </a:solidFill>
                          <a:latin typeface="Times New Roman" pitchFamily="18" charset="0"/>
                          <a:cs typeface="Times New Roman" pitchFamily="18" charset="0"/>
                        </a:rPr>
                        <a:t>ОЛСН. Двухсторонная</a:t>
                      </a:r>
                      <a:r>
                        <a:rPr lang="kk-KZ" sz="1100" baseline="0" dirty="0" smtClean="0">
                          <a:solidFill>
                            <a:srgbClr val="FF0000"/>
                          </a:solidFill>
                          <a:latin typeface="Times New Roman" pitchFamily="18" charset="0"/>
                          <a:cs typeface="Times New Roman" pitchFamily="18" charset="0"/>
                        </a:rPr>
                        <a:t> серозная пнвмония. ВПР ЦНС. ВР внут окклюз гидроцефалия, декомпенсированная форма.  Менингоцеле груодо – поясничного отдела позвоночника с нарушением функций тазовых органов. Состояние после шунтирование /03.06.17/</a:t>
                      </a:r>
                      <a:endParaRPr lang="ru-RU" sz="1100" dirty="0">
                        <a:solidFill>
                          <a:srgbClr val="FF0000"/>
                        </a:solidFill>
                        <a:latin typeface="Times New Roman" pitchFamily="18" charset="0"/>
                        <a:cs typeface="Times New Roman" pitchFamily="18" charset="0"/>
                      </a:endParaRPr>
                    </a:p>
                  </a:txBody>
                  <a:tcPr>
                    <a:solidFill>
                      <a:srgbClr val="FFFF00"/>
                    </a:solidFill>
                  </a:tcPr>
                </a:tc>
                <a:tc>
                  <a:txBody>
                    <a:bodyPr/>
                    <a:lstStyle/>
                    <a:p>
                      <a:r>
                        <a:rPr lang="kk-KZ" sz="1100" dirty="0" smtClean="0">
                          <a:solidFill>
                            <a:srgbClr val="FF0000"/>
                          </a:solidFill>
                          <a:latin typeface="Times New Roman" pitchFamily="18" charset="0"/>
                          <a:cs typeface="Times New Roman" pitchFamily="18" charset="0"/>
                        </a:rPr>
                        <a:t>ОДБ</a:t>
                      </a:r>
                      <a:endParaRPr lang="ru-RU" sz="1100" dirty="0">
                        <a:solidFill>
                          <a:srgbClr val="FF0000"/>
                        </a:solidFill>
                        <a:latin typeface="Times New Roman" pitchFamily="18" charset="0"/>
                        <a:cs typeface="Times New Roman" pitchFamily="18" charset="0"/>
                      </a:endParaRPr>
                    </a:p>
                  </a:txBody>
                  <a:tcPr>
                    <a:solidFill>
                      <a:srgbClr val="FFFF00"/>
                    </a:solidFill>
                  </a:tcPr>
                </a:tc>
              </a:tr>
              <a:tr h="1074530">
                <a:tc>
                  <a:txBody>
                    <a:bodyPr/>
                    <a:lstStyle/>
                    <a:p>
                      <a:pPr algn="ctr"/>
                      <a:r>
                        <a:rPr lang="kk-KZ" sz="1100" dirty="0" smtClean="0">
                          <a:solidFill>
                            <a:srgbClr val="FF0000"/>
                          </a:solidFill>
                          <a:latin typeface="Times New Roman" pitchFamily="18" charset="0"/>
                          <a:cs typeface="Times New Roman" pitchFamily="18" charset="0"/>
                        </a:rPr>
                        <a:t>8.Нов Джайлаубаева Данагуль</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01.11.17</a:t>
                      </a:r>
                    </a:p>
                  </a:txBody>
                  <a:tcPr/>
                </a:tc>
                <a:tc>
                  <a:txBody>
                    <a:bodyPr/>
                    <a:lstStyle/>
                    <a:p>
                      <a:pPr algn="ctr"/>
                      <a:r>
                        <a:rPr lang="kk-KZ" sz="1100" b="0" dirty="0" smtClean="0">
                          <a:solidFill>
                            <a:srgbClr val="FF0000"/>
                          </a:solidFill>
                          <a:latin typeface="Times New Roman" pitchFamily="18" charset="0"/>
                          <a:cs typeface="Times New Roman" pitchFamily="18" charset="0"/>
                        </a:rPr>
                        <a:t>жен</a:t>
                      </a:r>
                      <a:endParaRPr lang="ru-RU" sz="1100" b="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Ул.Таушинская 8</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03.11.17</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00:30</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ВПС. Гипоплазия аорты. Большой пермембранозный ДМЖП. Вторичный ДМПП. Критический стеноз клапана легочной артерий. 3580/54б 4р 4 </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ГРД</a:t>
                      </a:r>
                      <a:endParaRPr lang="ru-RU" sz="1100" dirty="0">
                        <a:solidFill>
                          <a:srgbClr val="FF0000"/>
                        </a:solidFill>
                        <a:latin typeface="Times New Roman" pitchFamily="18" charset="0"/>
                        <a:cs typeface="Times New Roman" pitchFamily="18" charset="0"/>
                      </a:endParaRPr>
                    </a:p>
                  </a:txBody>
                  <a:tcPr/>
                </a:tc>
              </a:tr>
              <a:tr h="1676639">
                <a:tc>
                  <a:txBody>
                    <a:bodyPr/>
                    <a:lstStyle/>
                    <a:p>
                      <a:pPr algn="ctr"/>
                      <a:r>
                        <a:rPr lang="kk-KZ" sz="1100" dirty="0" smtClean="0">
                          <a:solidFill>
                            <a:srgbClr val="FF0000"/>
                          </a:solidFill>
                          <a:latin typeface="Times New Roman" pitchFamily="18" charset="0"/>
                          <a:cs typeface="Times New Roman" pitchFamily="18" charset="0"/>
                        </a:rPr>
                        <a:t>9.Нов</a:t>
                      </a:r>
                      <a:r>
                        <a:rPr lang="kk-KZ" sz="1100" baseline="0" dirty="0" smtClean="0">
                          <a:solidFill>
                            <a:srgbClr val="FF0000"/>
                          </a:solidFill>
                          <a:latin typeface="Times New Roman" pitchFamily="18" charset="0"/>
                          <a:cs typeface="Times New Roman" pitchFamily="18" charset="0"/>
                        </a:rPr>
                        <a:t> Бердигалиевой Базаргуль</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22.12.17</a:t>
                      </a:r>
                    </a:p>
                  </a:txBody>
                  <a:tcPr/>
                </a:tc>
                <a:tc>
                  <a:txBody>
                    <a:bodyPr/>
                    <a:lstStyle/>
                    <a:p>
                      <a:pPr algn="ctr"/>
                      <a:r>
                        <a:rPr lang="kk-KZ" sz="1100" dirty="0" smtClean="0">
                          <a:solidFill>
                            <a:srgbClr val="FF0000"/>
                          </a:solidFill>
                          <a:latin typeface="Times New Roman" pitchFamily="18" charset="0"/>
                          <a:cs typeface="Times New Roman" pitchFamily="18" charset="0"/>
                        </a:rPr>
                        <a:t>жен</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Алмагуль 24/52</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24.12.17 </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03:00</a:t>
                      </a:r>
                      <a:r>
                        <a:rPr lang="kk-KZ" sz="1100" baseline="0" dirty="0" smtClean="0">
                          <a:solidFill>
                            <a:srgbClr val="FF0000"/>
                          </a:solidFill>
                          <a:latin typeface="Times New Roman" pitchFamily="18" charset="0"/>
                          <a:cs typeface="Times New Roman" pitchFamily="18" charset="0"/>
                        </a:rPr>
                        <a:t> 1 сутка 15 часов</a:t>
                      </a:r>
                      <a:endParaRPr lang="ru-RU" sz="1100" dirty="0">
                        <a:solidFill>
                          <a:srgbClr val="FF0000"/>
                        </a:solidFill>
                        <a:latin typeface="Times New Roman" pitchFamily="18" charset="0"/>
                        <a:cs typeface="Times New Roman" pitchFamily="18" charset="0"/>
                      </a:endParaRPr>
                    </a:p>
                  </a:txBody>
                  <a:tcPr/>
                </a:tc>
                <a:tc>
                  <a:txBody>
                    <a:bodyPr/>
                    <a:lstStyle/>
                    <a:p>
                      <a:pPr algn="ctr"/>
                      <a:r>
                        <a:rPr lang="kk-KZ" sz="1100" dirty="0" smtClean="0">
                          <a:solidFill>
                            <a:srgbClr val="FF0000"/>
                          </a:solidFill>
                          <a:latin typeface="Times New Roman" pitchFamily="18" charset="0"/>
                          <a:cs typeface="Times New Roman" pitchFamily="18" charset="0"/>
                        </a:rPr>
                        <a:t>РДС. Ишемия мозга. Внутрижелудочковое кровоизлияние </a:t>
                      </a:r>
                      <a:r>
                        <a:rPr lang="kk-KZ" sz="1100" baseline="0" dirty="0" smtClean="0">
                          <a:solidFill>
                            <a:srgbClr val="FF0000"/>
                          </a:solidFill>
                          <a:latin typeface="Times New Roman" pitchFamily="18" charset="0"/>
                          <a:cs typeface="Times New Roman" pitchFamily="18" charset="0"/>
                        </a:rPr>
                        <a:t> (нетравм) 2 ст. ДВС синдром. ОАП. Недоношенность 31нед 2 дня. Крайняя незрлость. 1000/37 1б, 1р</a:t>
                      </a:r>
                      <a:endParaRPr lang="ru-RU" sz="1100" dirty="0">
                        <a:solidFill>
                          <a:srgbClr val="FF0000"/>
                        </a:solidFill>
                        <a:latin typeface="Times New Roman" pitchFamily="18" charset="0"/>
                        <a:cs typeface="Times New Roman" pitchFamily="18" charset="0"/>
                      </a:endParaRPr>
                    </a:p>
                  </a:txBody>
                  <a:tcPr/>
                </a:tc>
                <a:tc>
                  <a:txBody>
                    <a:bodyPr/>
                    <a:lstStyle/>
                    <a:p>
                      <a:pPr algn="ctr"/>
                      <a:r>
                        <a:rPr lang="ru-RU" sz="1100" dirty="0" smtClean="0">
                          <a:solidFill>
                            <a:srgbClr val="FF0000"/>
                          </a:solidFill>
                          <a:latin typeface="Times New Roman" pitchFamily="18" charset="0"/>
                          <a:cs typeface="Times New Roman" pitchFamily="18" charset="0"/>
                        </a:rPr>
                        <a:t>ОПЦ</a:t>
                      </a:r>
                      <a:endParaRPr lang="ru-RU" sz="1100" dirty="0">
                        <a:solidFill>
                          <a:srgbClr val="FF0000"/>
                        </a:solidFill>
                        <a:latin typeface="Times New Roman" pitchFamily="18" charset="0"/>
                        <a:cs typeface="Times New Roman" pitchFamily="18" charset="0"/>
                      </a:endParaRPr>
                    </a:p>
                  </a:txBody>
                  <a:tcPr/>
                </a:tc>
              </a:tr>
            </a:tbl>
          </a:graphicData>
        </a:graphic>
      </p:graphicFrame>
      <p:sp>
        <p:nvSpPr>
          <p:cNvPr id="6" name="Прямоугольник 5"/>
          <p:cNvSpPr/>
          <p:nvPr/>
        </p:nvSpPr>
        <p:spPr>
          <a:xfrm>
            <a:off x="642910" y="142852"/>
            <a:ext cx="7566238" cy="461665"/>
          </a:xfrm>
          <a:prstGeom prst="rect">
            <a:avLst/>
          </a:prstGeom>
          <a:noFill/>
        </p:spPr>
        <p:txBody>
          <a:bodyPr wrap="square" lIns="91440" tIns="45720" rIns="91440" bIns="45720">
            <a:spAutoFit/>
          </a:bodyPr>
          <a:lstStyle/>
          <a:p>
            <a:pPr algn="ctr"/>
            <a:r>
              <a:rPr lang="ru-RU" sz="2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1  </a:t>
            </a:r>
            <a:r>
              <a:rPr lang="ru-RU" sz="24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жасқа дейінгі</a:t>
            </a:r>
            <a:r>
              <a:rPr lang="ru-RU" sz="2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бала </a:t>
            </a:r>
            <a:r>
              <a:rPr lang="ru-RU" sz="24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өлімі</a:t>
            </a:r>
            <a:endParaRPr lang="ru-RU" sz="2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Выгнутая вверх стрелка 4"/>
          <p:cNvSpPr/>
          <p:nvPr/>
        </p:nvSpPr>
        <p:spPr>
          <a:xfrm>
            <a:off x="214282" y="214290"/>
            <a:ext cx="642942" cy="571504"/>
          </a:xfrm>
          <a:prstGeom prst="curvedDownArrow">
            <a:avLst>
              <a:gd name="adj1" fmla="val 25000"/>
              <a:gd name="adj2" fmla="val 5316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ransition>
    <p:wheel spokes="2"/>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186766" cy="5786478"/>
          </a:xfrm>
        </p:spPr>
        <p:txBody>
          <a:bodyPr>
            <a:normAutofit lnSpcReduction="10000"/>
          </a:bodyPr>
          <a:lstStyle/>
          <a:p>
            <a:pPr algn="just"/>
            <a:r>
              <a:rPr lang="ru-RU" sz="1600" dirty="0" smtClean="0">
                <a:solidFill>
                  <a:srgbClr val="FF0000"/>
                </a:solidFill>
                <a:latin typeface="Times New Roman" pitchFamily="18" charset="0"/>
                <a:cs typeface="Times New Roman" pitchFamily="18" charset="0"/>
              </a:rPr>
              <a:t>Н</a:t>
            </a:r>
            <a:r>
              <a:rPr lang="kk-KZ" sz="1600" dirty="0" smtClean="0">
                <a:solidFill>
                  <a:srgbClr val="FF0000"/>
                </a:solidFill>
                <a:latin typeface="Times New Roman" pitchFamily="18" charset="0"/>
                <a:cs typeface="Times New Roman" pitchFamily="18" charset="0"/>
              </a:rPr>
              <a:t>әресте шетінеуі 2015-2016 жылдарда Республика, облыс  деңгейіндегі көрсеткіштен төмен болып, Меморандум бойынша да индикаторға қол жеткізген болатынбыз. Ал 2017 жылы бұл көрсеткіш 33,4%  өсіп отыр. Оның ішінде дене салмағының экстермальды төмендігі бойынша - 5 бала,  іштен туа біткен акаумен - 2 бала, 1 бала аспирация синдромынан шетінеген. Алдағы уақытта нәресте шетінеуінің алдын алу мақсатында уақытынан бұрын босану қаупі бар аналарға алдын алу шаралары, яғни экстаргенитальды патологиясы болса емдеу сауықтыру жұмыстары күндізгі аурухана арқылы жүргізіліп, несеп анализинде бактерия анықталған жағдайда антибиотиктер тағайындалып, уролог кеңесіне жолданады. Кеңеске жолданғандар саны – 418. Сонымен қатар тамыз айынан бастап жанұя жоспарлау кабинетінің мамандары біліктілігін арттырып, жұмысын жандандырды, бала туу жасындағы әйелдерді жоспарға алып, предгравидарлы дайындық сапалы жүргізіліп келеді.  1а, 2а, 3а, 4а тобындағы 934 әйелдің 746 предгравидарлық  дайындықтан өткен – 79,8</a:t>
            </a:r>
            <a:r>
              <a:rPr lang="ru-RU" sz="1600" dirty="0" smtClean="0">
                <a:solidFill>
                  <a:srgbClr val="FF0000"/>
                </a:solidFill>
                <a:latin typeface="Times New Roman" pitchFamily="18" charset="0"/>
                <a:cs typeface="Times New Roman" pitchFamily="18" charset="0"/>
              </a:rPr>
              <a:t>%. ЭГП </a:t>
            </a:r>
            <a:r>
              <a:rPr lang="ru-RU" sz="1600" dirty="0" err="1" smtClean="0">
                <a:solidFill>
                  <a:srgbClr val="FF0000"/>
                </a:solidFill>
                <a:latin typeface="Times New Roman" pitchFamily="18" charset="0"/>
                <a:cs typeface="Times New Roman" pitchFamily="18" charset="0"/>
              </a:rPr>
              <a:t>бойынша</a:t>
            </a:r>
            <a:r>
              <a:rPr lang="ru-RU" sz="1600" dirty="0" smtClean="0">
                <a:solidFill>
                  <a:srgbClr val="FF0000"/>
                </a:solidFill>
                <a:latin typeface="Times New Roman" pitchFamily="18" charset="0"/>
                <a:cs typeface="Times New Roman" pitchFamily="18" charset="0"/>
              </a:rPr>
              <a:t>  830 </a:t>
            </a:r>
            <a:r>
              <a:rPr lang="ru-RU" sz="1600" dirty="0" err="1" smtClean="0">
                <a:solidFill>
                  <a:srgbClr val="FF0000"/>
                </a:solidFill>
                <a:latin typeface="Times New Roman" pitchFamily="18" charset="0"/>
                <a:cs typeface="Times New Roman" pitchFamily="18" charset="0"/>
              </a:rPr>
              <a:t>анықталғаннан</a:t>
            </a:r>
            <a:r>
              <a:rPr lang="ru-RU" sz="1600" dirty="0" smtClean="0">
                <a:solidFill>
                  <a:srgbClr val="FF0000"/>
                </a:solidFill>
                <a:latin typeface="Times New Roman" pitchFamily="18" charset="0"/>
                <a:cs typeface="Times New Roman" pitchFamily="18" charset="0"/>
              </a:rPr>
              <a:t> </a:t>
            </a:r>
            <a:r>
              <a:rPr lang="kk-KZ" sz="1600" dirty="0" smtClean="0">
                <a:solidFill>
                  <a:srgbClr val="FF0000"/>
                </a:solidFill>
                <a:latin typeface="Times New Roman" pitchFamily="18" charset="0"/>
                <a:cs typeface="Times New Roman" pitchFamily="18" charset="0"/>
              </a:rPr>
              <a:t>күндізгі аурухана арқылы </a:t>
            </a:r>
            <a:r>
              <a:rPr lang="ru-RU" sz="1600" dirty="0" err="1" smtClean="0">
                <a:solidFill>
                  <a:srgbClr val="FF0000"/>
                </a:solidFill>
                <a:latin typeface="Times New Roman" pitchFamily="18" charset="0"/>
                <a:cs typeface="Times New Roman" pitchFamily="18" charset="0"/>
              </a:rPr>
              <a:t>сауы</a:t>
            </a:r>
            <a:r>
              <a:rPr lang="kk-KZ" sz="1600" dirty="0" smtClean="0">
                <a:solidFill>
                  <a:srgbClr val="FF0000"/>
                </a:solidFill>
                <a:latin typeface="Times New Roman" pitchFamily="18" charset="0"/>
                <a:cs typeface="Times New Roman" pitchFamily="18" charset="0"/>
              </a:rPr>
              <a:t>қтырудан өткендері– 515.</a:t>
            </a:r>
            <a:endParaRPr lang="ru-RU" sz="1600" dirty="0" smtClean="0">
              <a:solidFill>
                <a:srgbClr val="FF0000"/>
              </a:solidFill>
              <a:latin typeface="Times New Roman" pitchFamily="18" charset="0"/>
              <a:cs typeface="Times New Roman" pitchFamily="18" charset="0"/>
            </a:endParaRPr>
          </a:p>
          <a:p>
            <a:pPr algn="just"/>
            <a:r>
              <a:rPr lang="kk-KZ" sz="1600" dirty="0" smtClean="0">
                <a:solidFill>
                  <a:srgbClr val="FF0000"/>
                </a:solidFill>
                <a:latin typeface="Times New Roman" pitchFamily="18" charset="0"/>
                <a:cs typeface="Times New Roman" pitchFamily="18" charset="0"/>
              </a:rPr>
              <a:t>Іштен туа біткен ақауларды уақытында анықтап, көрсетілім бойынша жүктілікті үзу үшін  маңызы зор 2 триместрдегі жүктілікті Облыстық перинатальды орталығында  УДЗ- ге түсіру үшін 2018 жылға  келісім шарт  жасақталуда.</a:t>
            </a:r>
            <a:endParaRPr lang="ru-RU" sz="1600" dirty="0" smtClean="0">
              <a:solidFill>
                <a:srgbClr val="FF0000"/>
              </a:solidFill>
              <a:latin typeface="Times New Roman" pitchFamily="18" charset="0"/>
              <a:cs typeface="Times New Roman" pitchFamily="18" charset="0"/>
            </a:endParaRPr>
          </a:p>
          <a:p>
            <a:pPr algn="just"/>
            <a:r>
              <a:rPr lang="kk-KZ" sz="1600" dirty="0" smtClean="0">
                <a:solidFill>
                  <a:srgbClr val="FF0000"/>
                </a:solidFill>
                <a:latin typeface="Times New Roman" pitchFamily="18" charset="0"/>
                <a:cs typeface="Times New Roman" pitchFamily="18" charset="0"/>
              </a:rPr>
              <a:t>Туа бітетін ақауларды 1 скрининг кезінде анықтау үшін УЗИ маманы білімін  жетілдіру курсынан өтіп, талап қойылды және 2018 жылы соңғы типтегі УЗИ аппаратына ОДСБ- ға тапсырыс берілді.</a:t>
            </a:r>
            <a:endParaRPr lang="ru-RU" sz="1600" dirty="0" smtClean="0">
              <a:solidFill>
                <a:srgbClr val="FF0000"/>
              </a:solidFill>
              <a:latin typeface="Times New Roman" pitchFamily="18" charset="0"/>
              <a:cs typeface="Times New Roman" pitchFamily="18" charset="0"/>
            </a:endParaRPr>
          </a:p>
          <a:p>
            <a:pPr algn="just"/>
            <a:r>
              <a:rPr lang="kk-KZ" sz="1600" dirty="0" smtClean="0">
                <a:solidFill>
                  <a:srgbClr val="FF0000"/>
                </a:solidFill>
                <a:latin typeface="Times New Roman" pitchFamily="18" charset="0"/>
                <a:cs typeface="Times New Roman" pitchFamily="18" charset="0"/>
              </a:rPr>
              <a:t>Жасөспірімдердің жүктілігінің алдын алу мақсатында емханада 9 қазаннан бастап «Демеу» жастар орталығы ашылды. Бұл орталықтың мақсаты Атырау мұнай және газ университетінің, емханаға қарайтын 5 мектептің  10 жастан  жоғары қыз балалр мен  жасөспірімдерге жоспар бойынша мамандардың кеңесін жүргізу.  Демеу жастар орталығына келгендер саны – 56 бала.</a:t>
            </a:r>
            <a:endParaRPr lang="ru-RU" sz="1600" dirty="0" smtClean="0">
              <a:solidFill>
                <a:srgbClr val="FF0000"/>
              </a:solidFill>
              <a:latin typeface="Times New Roman" pitchFamily="18" charset="0"/>
              <a:cs typeface="Times New Roman" pitchFamily="18" charset="0"/>
            </a:endParaRPr>
          </a:p>
          <a:p>
            <a:pPr algn="just"/>
            <a:endParaRPr lang="ru-RU" sz="1600" dirty="0">
              <a:solidFill>
                <a:srgbClr val="FF0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61665"/>
          </a:xfrm>
          <a:prstGeom prst="rect">
            <a:avLst/>
          </a:prstGeom>
          <a:noFill/>
        </p:spPr>
        <p:txBody>
          <a:bodyPr wrap="square" lIns="91440" tIns="45720" rIns="91440" bIns="45720">
            <a:spAutoFit/>
          </a:bodyPr>
          <a:lstStyle/>
          <a:p>
            <a:pPr algn="ctr">
              <a:buNone/>
            </a:pPr>
            <a:r>
              <a:rPr lang="ru-RU"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1 </a:t>
            </a:r>
            <a:r>
              <a:rPr lang="ru-RU" sz="24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жастан</a:t>
            </a:r>
            <a:r>
              <a:rPr lang="ru-RU"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5</a:t>
            </a:r>
            <a:r>
              <a:rPr lang="ru-RU" sz="2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ru-RU" sz="24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жасқа дейінгі</a:t>
            </a:r>
            <a:r>
              <a:rPr lang="ru-RU" sz="2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бала </a:t>
            </a:r>
            <a:r>
              <a:rPr lang="ru-RU" sz="24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өлімі</a:t>
            </a:r>
            <a:endParaRPr lang="ru-RU" sz="2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142844" y="1142984"/>
          <a:ext cx="8643999" cy="4974918"/>
        </p:xfrm>
        <a:graphic>
          <a:graphicData uri="http://schemas.openxmlformats.org/drawingml/2006/table">
            <a:tbl>
              <a:tblPr firstRow="1" bandRow="1">
                <a:tableStyleId>{7DF18680-E054-41AD-8BC1-D1AEF772440D}</a:tableStyleId>
              </a:tblPr>
              <a:tblGrid>
                <a:gridCol w="1214446"/>
                <a:gridCol w="946553"/>
                <a:gridCol w="910835"/>
                <a:gridCol w="1504816"/>
                <a:gridCol w="1124723"/>
                <a:gridCol w="2237495"/>
                <a:gridCol w="705131"/>
              </a:tblGrid>
              <a:tr h="571504">
                <a:tc>
                  <a:txBody>
                    <a:bodyPr/>
                    <a:lstStyle/>
                    <a:p>
                      <a:pPr algn="ctr"/>
                      <a:r>
                        <a:rPr lang="kk-KZ" sz="1200" dirty="0" smtClean="0">
                          <a:solidFill>
                            <a:srgbClr val="FF0000"/>
                          </a:solidFill>
                          <a:latin typeface="Times New Roman" pitchFamily="18" charset="0"/>
                          <a:cs typeface="Times New Roman" pitchFamily="18" charset="0"/>
                        </a:rPr>
                        <a:t>Аты - жөні</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Туған күні</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Жынысы</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Мекен жайы</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Өлген күні</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Диагнозы</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Өлім орны</a:t>
                      </a:r>
                      <a:endParaRPr lang="ru-RU" sz="1200" b="0" dirty="0">
                        <a:solidFill>
                          <a:srgbClr val="FF0000"/>
                        </a:solidFill>
                        <a:latin typeface="Times New Roman" pitchFamily="18" charset="0"/>
                        <a:cs typeface="Times New Roman" pitchFamily="18" charset="0"/>
                      </a:endParaRPr>
                    </a:p>
                  </a:txBody>
                  <a:tcPr/>
                </a:tc>
              </a:tr>
              <a:tr h="928694">
                <a:tc>
                  <a:txBody>
                    <a:bodyPr/>
                    <a:lstStyle/>
                    <a:p>
                      <a:pPr algn="ctr"/>
                      <a:r>
                        <a:rPr lang="kk-KZ" sz="1200" dirty="0" smtClean="0">
                          <a:solidFill>
                            <a:srgbClr val="FF0000"/>
                          </a:solidFill>
                          <a:latin typeface="Times New Roman" pitchFamily="18" charset="0"/>
                          <a:cs typeface="Times New Roman" pitchFamily="18" charset="0"/>
                        </a:rPr>
                        <a:t>1.Маке</a:t>
                      </a:r>
                      <a:r>
                        <a:rPr lang="kk-KZ" sz="1200" baseline="0" dirty="0" smtClean="0">
                          <a:solidFill>
                            <a:srgbClr val="FF0000"/>
                          </a:solidFill>
                          <a:latin typeface="Times New Roman" pitchFamily="18" charset="0"/>
                          <a:cs typeface="Times New Roman" pitchFamily="18" charset="0"/>
                        </a:rPr>
                        <a:t> Сафина</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11.02.2015</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әйел</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Құрманғалиева</a:t>
                      </a:r>
                      <a:r>
                        <a:rPr lang="kk-KZ" sz="1200" baseline="0" dirty="0" smtClean="0">
                          <a:solidFill>
                            <a:srgbClr val="FF0000"/>
                          </a:solidFill>
                          <a:latin typeface="Times New Roman" pitchFamily="18" charset="0"/>
                          <a:cs typeface="Times New Roman" pitchFamily="18" charset="0"/>
                        </a:rPr>
                        <a:t> 103 </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19.04.2017  2г</a:t>
                      </a:r>
                      <a:r>
                        <a:rPr lang="kk-KZ" sz="1200" baseline="0" dirty="0" smtClean="0">
                          <a:solidFill>
                            <a:srgbClr val="FF0000"/>
                          </a:solidFill>
                          <a:latin typeface="Times New Roman" pitchFamily="18" charset="0"/>
                          <a:cs typeface="Times New Roman" pitchFamily="18" charset="0"/>
                        </a:rPr>
                        <a:t> 2г 2мес</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Состояние</a:t>
                      </a:r>
                      <a:r>
                        <a:rPr lang="kk-KZ" sz="1200" baseline="0" dirty="0" smtClean="0">
                          <a:solidFill>
                            <a:srgbClr val="FF0000"/>
                          </a:solidFill>
                          <a:latin typeface="Times New Roman" pitchFamily="18" charset="0"/>
                          <a:cs typeface="Times New Roman" pitchFamily="18" charset="0"/>
                        </a:rPr>
                        <a:t> после перенесенной клинической смерти (инородное тело ВДХ, несчастный случай)</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ru-RU" sz="1200" dirty="0" smtClean="0">
                          <a:solidFill>
                            <a:srgbClr val="FF0000"/>
                          </a:solidFill>
                          <a:latin typeface="Times New Roman" pitchFamily="18" charset="0"/>
                          <a:cs typeface="Times New Roman" pitchFamily="18" charset="0"/>
                        </a:rPr>
                        <a:t>ОПАБ</a:t>
                      </a:r>
                      <a:endParaRPr lang="ru-RU" sz="1200" b="0" dirty="0">
                        <a:solidFill>
                          <a:srgbClr val="FF0000"/>
                        </a:solidFill>
                        <a:latin typeface="Times New Roman" pitchFamily="18" charset="0"/>
                        <a:cs typeface="Times New Roman" pitchFamily="18" charset="0"/>
                      </a:endParaRPr>
                    </a:p>
                  </a:txBody>
                  <a:tcPr/>
                </a:tc>
              </a:tr>
              <a:tr h="928694">
                <a:tc>
                  <a:txBody>
                    <a:bodyPr/>
                    <a:lstStyle/>
                    <a:p>
                      <a:pPr algn="ctr"/>
                      <a:r>
                        <a:rPr lang="kk-KZ" sz="1200" dirty="0" smtClean="0">
                          <a:solidFill>
                            <a:srgbClr val="FF0000"/>
                          </a:solidFill>
                          <a:latin typeface="Times New Roman" pitchFamily="18" charset="0"/>
                          <a:cs typeface="Times New Roman" pitchFamily="18" charset="0"/>
                        </a:rPr>
                        <a:t>2.Сабитқызы</a:t>
                      </a:r>
                      <a:r>
                        <a:rPr lang="kk-KZ" sz="1200" baseline="0" dirty="0" smtClean="0">
                          <a:solidFill>
                            <a:srgbClr val="FF0000"/>
                          </a:solidFill>
                          <a:latin typeface="Times New Roman" pitchFamily="18" charset="0"/>
                          <a:cs typeface="Times New Roman" pitchFamily="18" charset="0"/>
                        </a:rPr>
                        <a:t> Айсара</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07.09.2015</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әйел</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
                      </a:r>
                      <a:br>
                        <a:rPr lang="kk-KZ" sz="1200" dirty="0" smtClean="0">
                          <a:solidFill>
                            <a:srgbClr val="FF0000"/>
                          </a:solidFill>
                          <a:latin typeface="Times New Roman" pitchFamily="18" charset="0"/>
                          <a:cs typeface="Times New Roman" pitchFamily="18" charset="0"/>
                        </a:rPr>
                      </a:br>
                      <a:r>
                        <a:rPr lang="kk-KZ" sz="1200" dirty="0" smtClean="0">
                          <a:solidFill>
                            <a:srgbClr val="FF0000"/>
                          </a:solidFill>
                          <a:latin typeface="Times New Roman" pitchFamily="18" charset="0"/>
                          <a:cs typeface="Times New Roman" pitchFamily="18" charset="0"/>
                        </a:rPr>
                        <a:t>Новосельская</a:t>
                      </a:r>
                      <a:r>
                        <a:rPr lang="kk-KZ" sz="1200" baseline="0" dirty="0" smtClean="0">
                          <a:solidFill>
                            <a:srgbClr val="FF0000"/>
                          </a:solidFill>
                          <a:latin typeface="Times New Roman" pitchFamily="18" charset="0"/>
                          <a:cs typeface="Times New Roman" pitchFamily="18" charset="0"/>
                        </a:rPr>
                        <a:t> ,42 Доскалиева 8 воп </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27.05.2017 1год 7мес</a:t>
                      </a:r>
                      <a:r>
                        <a:rPr lang="kk-KZ" sz="1200" baseline="0" dirty="0" smtClean="0">
                          <a:solidFill>
                            <a:srgbClr val="FF0000"/>
                          </a:solidFill>
                          <a:latin typeface="Times New Roman" pitchFamily="18" charset="0"/>
                          <a:cs typeface="Times New Roman" pitchFamily="18" charset="0"/>
                        </a:rPr>
                        <a:t> 20дня</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Вторичная внутренная  гидроцефалия, декомпенсированная</a:t>
                      </a:r>
                      <a:r>
                        <a:rPr lang="kk-KZ" sz="1200" baseline="0" dirty="0" smtClean="0">
                          <a:solidFill>
                            <a:srgbClr val="FF0000"/>
                          </a:solidFill>
                          <a:latin typeface="Times New Roman" pitchFamily="18" charset="0"/>
                          <a:cs typeface="Times New Roman" pitchFamily="18" charset="0"/>
                        </a:rPr>
                        <a:t> форма прогрессирующее течение. Состояние после ОНМК по гемморогическому типу. Болезнь Дауна. ДЦП. Грубая ЗПМР. Состояние после наружного дренирования обеих боковых желудочек.</a:t>
                      </a:r>
                      <a:endParaRPr lang="ru-RU" sz="1200" b="1" dirty="0">
                        <a:solidFill>
                          <a:srgbClr val="FF0000"/>
                        </a:solidFill>
                        <a:latin typeface="Times New Roman" pitchFamily="18" charset="0"/>
                        <a:cs typeface="Times New Roman" pitchFamily="18" charset="0"/>
                      </a:endParaRPr>
                    </a:p>
                  </a:txBody>
                  <a:tcPr/>
                </a:tc>
                <a:tc>
                  <a:txBody>
                    <a:bodyPr/>
                    <a:lstStyle/>
                    <a:p>
                      <a:pPr algn="ctr"/>
                      <a:endParaRPr lang="ru-RU" sz="1200" b="0" dirty="0">
                        <a:solidFill>
                          <a:srgbClr val="FF0000"/>
                        </a:solidFill>
                        <a:latin typeface="Times New Roman" pitchFamily="18" charset="0"/>
                        <a:cs typeface="Times New Roman" pitchFamily="18" charset="0"/>
                      </a:endParaRPr>
                    </a:p>
                  </a:txBody>
                  <a:tcPr/>
                </a:tc>
              </a:tr>
              <a:tr h="928694">
                <a:tc>
                  <a:txBody>
                    <a:bodyPr/>
                    <a:lstStyle/>
                    <a:p>
                      <a:pPr algn="ctr"/>
                      <a:r>
                        <a:rPr lang="kk-KZ" sz="1200" dirty="0" smtClean="0">
                          <a:solidFill>
                            <a:srgbClr val="FF0000"/>
                          </a:solidFill>
                          <a:latin typeface="Times New Roman" pitchFamily="18" charset="0"/>
                          <a:cs typeface="Times New Roman" pitchFamily="18" charset="0"/>
                        </a:rPr>
                        <a:t>3.Бекболатқызы Нұрайна</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18.06.2015</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әйел</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Мкр.Алмагуль 23-17  Казгалиева 2 пед</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10.06.17 1год 11 мес 22 дня</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Сепис .Септициемия.</a:t>
                      </a:r>
                      <a:r>
                        <a:rPr lang="kk-KZ" sz="1200" baseline="0" dirty="0" smtClean="0">
                          <a:solidFill>
                            <a:srgbClr val="FF0000"/>
                          </a:solidFill>
                          <a:latin typeface="Times New Roman" pitchFamily="18" charset="0"/>
                          <a:cs typeface="Times New Roman" pitchFamily="18" charset="0"/>
                        </a:rPr>
                        <a:t> Септический шок. Синдром полиорганной недостаточности. Токсический гепатит, нефрит, энцефалопатия. Отек головного мозга. Судорожный синдром. Кома 3ст. ДВС</a:t>
                      </a:r>
                      <a:endParaRPr lang="ru-RU" sz="1200" b="1" dirty="0">
                        <a:solidFill>
                          <a:srgbClr val="FF0000"/>
                        </a:solidFill>
                        <a:latin typeface="Times New Roman" pitchFamily="18" charset="0"/>
                        <a:cs typeface="Times New Roman" pitchFamily="18" charset="0"/>
                      </a:endParaRPr>
                    </a:p>
                  </a:txBody>
                  <a:tcPr/>
                </a:tc>
                <a:tc>
                  <a:txBody>
                    <a:bodyPr/>
                    <a:lstStyle/>
                    <a:p>
                      <a:pPr algn="ctr"/>
                      <a:endParaRPr lang="ru-RU" sz="1200" b="0" dirty="0">
                        <a:solidFill>
                          <a:srgbClr val="FF0000"/>
                        </a:solidFill>
                        <a:latin typeface="Times New Roman" pitchFamily="18" charset="0"/>
                        <a:cs typeface="Times New Roman" pitchFamily="18" charset="0"/>
                      </a:endParaRPr>
                    </a:p>
                  </a:txBody>
                  <a:tcPr/>
                </a:tc>
              </a:tr>
            </a:tbl>
          </a:graphicData>
        </a:graphic>
      </p:graphicFrame>
      <p:sp>
        <p:nvSpPr>
          <p:cNvPr id="7" name="Прямоугольник 6"/>
          <p:cNvSpPr/>
          <p:nvPr/>
        </p:nvSpPr>
        <p:spPr>
          <a:xfrm>
            <a:off x="285720" y="714356"/>
            <a:ext cx="4214842" cy="369332"/>
          </a:xfrm>
          <a:prstGeom prst="rect">
            <a:avLst/>
          </a:prstGeom>
        </p:spPr>
        <p:txBody>
          <a:bodyPr wrap="square">
            <a:spAutoFit/>
          </a:bodyPr>
          <a:lstStyle/>
          <a:p>
            <a:r>
              <a:rPr lang="kk-KZ" b="1" dirty="0" smtClean="0">
                <a:solidFill>
                  <a:srgbClr val="FF0000"/>
                </a:solidFill>
                <a:latin typeface="Times New Roman" pitchFamily="18" charset="0"/>
                <a:cs typeface="Times New Roman" pitchFamily="18" charset="0"/>
              </a:rPr>
              <a:t>2016 жыл – 3 бала , 2017жыл – 3 бала </a:t>
            </a:r>
            <a:endParaRPr lang="ru-RU" b="1" dirty="0">
              <a:solidFill>
                <a:srgbClr val="FF0000"/>
              </a:solidFill>
              <a:latin typeface="Times New Roman" pitchFamily="18" charset="0"/>
              <a:cs typeface="Times New Roman" pitchFamily="18" charset="0"/>
            </a:endParaRPr>
          </a:p>
        </p:txBody>
      </p:sp>
    </p:spTree>
  </p:cSld>
  <p:clrMapOvr>
    <a:masterClrMapping/>
  </p:clrMapOvr>
  <p:transition>
    <p:comb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28596" y="1500175"/>
          <a:ext cx="8286808" cy="3500461"/>
        </p:xfrm>
        <a:graphic>
          <a:graphicData uri="http://schemas.openxmlformats.org/drawingml/2006/table">
            <a:tbl>
              <a:tblPr firstRow="1" bandRow="1">
                <a:tableStyleId>{7DF18680-E054-41AD-8BC1-D1AEF772440D}</a:tableStyleId>
              </a:tblPr>
              <a:tblGrid>
                <a:gridCol w="428628"/>
                <a:gridCol w="2930887"/>
                <a:gridCol w="2855590"/>
                <a:gridCol w="2071703"/>
              </a:tblGrid>
              <a:tr h="689139">
                <a:tc>
                  <a:txBody>
                    <a:bodyPr/>
                    <a:lstStyle/>
                    <a:p>
                      <a:pPr algn="ctr"/>
                      <a:r>
                        <a:rPr lang="kk-KZ" sz="1600" dirty="0" smtClean="0">
                          <a:solidFill>
                            <a:srgbClr val="FF0000"/>
                          </a:solidFill>
                          <a:latin typeface="Times New Roman" pitchFamily="18" charset="0"/>
                          <a:cs typeface="Times New Roman" pitchFamily="18" charset="0"/>
                        </a:rPr>
                        <a:t>№</a:t>
                      </a:r>
                      <a:endParaRPr lang="ru-RU" sz="1600" i="1"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 Көрсеткіштер</a:t>
                      </a:r>
                      <a:endParaRPr lang="ru-RU" sz="1600" i="1"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2016 жыл 12 ай</a:t>
                      </a:r>
                      <a:endParaRPr lang="ru-RU" sz="1600" i="1"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2017жыл 12 ай</a:t>
                      </a:r>
                      <a:endParaRPr lang="ru-RU" sz="1600" i="1" dirty="0">
                        <a:solidFill>
                          <a:srgbClr val="FF0000"/>
                        </a:solidFill>
                        <a:latin typeface="Times New Roman" pitchFamily="18" charset="0"/>
                        <a:cs typeface="Times New Roman" pitchFamily="18" charset="0"/>
                      </a:endParaRPr>
                    </a:p>
                  </a:txBody>
                  <a:tcPr/>
                </a:tc>
              </a:tr>
              <a:tr h="1942466">
                <a:tc>
                  <a:txBody>
                    <a:bodyPr/>
                    <a:lstStyle/>
                    <a:p>
                      <a:pPr algn="ctr"/>
                      <a:r>
                        <a:rPr lang="kk-KZ" sz="1400" dirty="0" smtClean="0">
                          <a:solidFill>
                            <a:srgbClr val="FF0000"/>
                          </a:solidFill>
                          <a:latin typeface="Times New Roman" pitchFamily="18" charset="0"/>
                          <a:cs typeface="Times New Roman" pitchFamily="18" charset="0"/>
                        </a:rPr>
                        <a:t>1</a:t>
                      </a:r>
                      <a:endParaRPr lang="ru-RU" sz="1400" dirty="0">
                        <a:solidFill>
                          <a:srgbClr val="FF0000"/>
                        </a:solidFill>
                        <a:latin typeface="Times New Roman" pitchFamily="18" charset="0"/>
                        <a:cs typeface="Times New Roman" pitchFamily="18" charset="0"/>
                      </a:endParaRPr>
                    </a:p>
                  </a:txBody>
                  <a:tcPr/>
                </a:tc>
                <a:tc>
                  <a:txBody>
                    <a:bodyPr/>
                    <a:lstStyle/>
                    <a:p>
                      <a:pPr algn="l"/>
                      <a:r>
                        <a:rPr lang="kk-KZ" sz="1400" dirty="0" smtClean="0">
                          <a:solidFill>
                            <a:srgbClr val="FF0000"/>
                          </a:solidFill>
                          <a:latin typeface="Times New Roman" pitchFamily="18" charset="0"/>
                          <a:cs typeface="Times New Roman" pitchFamily="18" charset="0"/>
                        </a:rPr>
                        <a:t>Іштен</a:t>
                      </a:r>
                      <a:r>
                        <a:rPr lang="kk-KZ" sz="1400" baseline="0" dirty="0" smtClean="0">
                          <a:solidFill>
                            <a:srgbClr val="FF0000"/>
                          </a:solidFill>
                          <a:latin typeface="Times New Roman" pitchFamily="18" charset="0"/>
                          <a:cs typeface="Times New Roman" pitchFamily="18" charset="0"/>
                        </a:rPr>
                        <a:t> өлі туу /антенатальды өлім/</a:t>
                      </a:r>
                    </a:p>
                    <a:p>
                      <a:pPr algn="l"/>
                      <a:endParaRPr lang="kk-KZ" sz="1400" baseline="0" dirty="0" smtClean="0">
                        <a:solidFill>
                          <a:srgbClr val="FF0000"/>
                        </a:solidFill>
                        <a:latin typeface="Times New Roman" pitchFamily="18" charset="0"/>
                        <a:cs typeface="Times New Roman" pitchFamily="18" charset="0"/>
                      </a:endParaRPr>
                    </a:p>
                    <a:p>
                      <a:pPr algn="l"/>
                      <a:r>
                        <a:rPr lang="kk-KZ" sz="1400" baseline="0" dirty="0" smtClean="0">
                          <a:solidFill>
                            <a:srgbClr val="FF0000"/>
                          </a:solidFill>
                          <a:latin typeface="Times New Roman" pitchFamily="18" charset="0"/>
                          <a:cs typeface="Times New Roman" pitchFamily="18" charset="0"/>
                        </a:rPr>
                        <a:t>500-999</a:t>
                      </a:r>
                    </a:p>
                    <a:p>
                      <a:pPr algn="l"/>
                      <a:r>
                        <a:rPr lang="kk-KZ" sz="1400" baseline="0" dirty="0" smtClean="0">
                          <a:solidFill>
                            <a:srgbClr val="FF0000"/>
                          </a:solidFill>
                          <a:latin typeface="Times New Roman" pitchFamily="18" charset="0"/>
                          <a:cs typeface="Times New Roman" pitchFamily="18" charset="0"/>
                        </a:rPr>
                        <a:t>1000-1499</a:t>
                      </a:r>
                    </a:p>
                    <a:p>
                      <a:pPr algn="l"/>
                      <a:r>
                        <a:rPr lang="kk-KZ" sz="1400" baseline="0" dirty="0" smtClean="0">
                          <a:solidFill>
                            <a:srgbClr val="FF0000"/>
                          </a:solidFill>
                          <a:latin typeface="Times New Roman" pitchFamily="18" charset="0"/>
                          <a:cs typeface="Times New Roman" pitchFamily="18" charset="0"/>
                        </a:rPr>
                        <a:t>1500</a:t>
                      </a:r>
                      <a:r>
                        <a:rPr lang="ru-RU" sz="1400" baseline="0" dirty="0" smtClean="0">
                          <a:solidFill>
                            <a:srgbClr val="FF0000"/>
                          </a:solidFill>
                          <a:latin typeface="Times New Roman" pitchFamily="18" charset="0"/>
                          <a:cs typeface="Times New Roman" pitchFamily="18" charset="0"/>
                        </a:rPr>
                        <a:t>-2499</a:t>
                      </a:r>
                    </a:p>
                    <a:p>
                      <a:pPr algn="l"/>
                      <a:r>
                        <a:rPr lang="kk-KZ" sz="1400" baseline="0" dirty="0" smtClean="0">
                          <a:solidFill>
                            <a:srgbClr val="FF0000"/>
                          </a:solidFill>
                          <a:latin typeface="Times New Roman" pitchFamily="18" charset="0"/>
                          <a:cs typeface="Times New Roman" pitchFamily="18" charset="0"/>
                        </a:rPr>
                        <a:t>2500 жоғары</a:t>
                      </a:r>
                    </a:p>
                  </a:txBody>
                  <a:tcPr/>
                </a:tc>
                <a:tc>
                  <a:txBody>
                    <a:bodyPr/>
                    <a:lstStyle/>
                    <a:p>
                      <a:pPr algn="ctr"/>
                      <a:r>
                        <a:rPr lang="kk-KZ" sz="1200" baseline="0" dirty="0" smtClean="0">
                          <a:solidFill>
                            <a:srgbClr val="FF0000"/>
                          </a:solidFill>
                          <a:latin typeface="Times New Roman" pitchFamily="18" charset="0"/>
                          <a:cs typeface="Times New Roman" pitchFamily="18" charset="0"/>
                        </a:rPr>
                        <a:t>10</a:t>
                      </a:r>
                    </a:p>
                    <a:p>
                      <a:pPr marL="342900" indent="-342900" algn="ctr">
                        <a:buNone/>
                      </a:pPr>
                      <a:endParaRPr lang="kk-KZ" sz="1200" b="0" baseline="0" dirty="0" smtClean="0">
                        <a:solidFill>
                          <a:srgbClr val="FF0000"/>
                        </a:solidFill>
                        <a:latin typeface="Times New Roman" pitchFamily="18" charset="0"/>
                        <a:cs typeface="Times New Roman" pitchFamily="18" charset="0"/>
                      </a:endParaRPr>
                    </a:p>
                    <a:p>
                      <a:pPr marL="342900" indent="-342900" algn="ctr">
                        <a:buNone/>
                      </a:pPr>
                      <a:r>
                        <a:rPr lang="kk-KZ" sz="1200" b="0" baseline="0" dirty="0" smtClean="0">
                          <a:solidFill>
                            <a:srgbClr val="FF0000"/>
                          </a:solidFill>
                          <a:latin typeface="Times New Roman" pitchFamily="18" charset="0"/>
                          <a:cs typeface="Times New Roman" pitchFamily="18" charset="0"/>
                        </a:rPr>
                        <a:t>1</a:t>
                      </a:r>
                    </a:p>
                    <a:p>
                      <a:pPr marL="342900" indent="-342900" algn="ctr">
                        <a:buNone/>
                      </a:pPr>
                      <a:r>
                        <a:rPr lang="kk-KZ" sz="1200" b="0" dirty="0" smtClean="0">
                          <a:solidFill>
                            <a:srgbClr val="FF0000"/>
                          </a:solidFill>
                          <a:latin typeface="Times New Roman" pitchFamily="18" charset="0"/>
                          <a:cs typeface="Times New Roman" pitchFamily="18" charset="0"/>
                        </a:rPr>
                        <a:t>3</a:t>
                      </a:r>
                    </a:p>
                    <a:p>
                      <a:pPr marL="342900" indent="-342900" algn="ctr">
                        <a:buNone/>
                      </a:pPr>
                      <a:r>
                        <a:rPr lang="kk-KZ" sz="1200" b="0" dirty="0" smtClean="0">
                          <a:solidFill>
                            <a:srgbClr val="FF0000"/>
                          </a:solidFill>
                          <a:latin typeface="Times New Roman" pitchFamily="18" charset="0"/>
                          <a:cs typeface="Times New Roman" pitchFamily="18" charset="0"/>
                        </a:rPr>
                        <a:t>2</a:t>
                      </a:r>
                    </a:p>
                    <a:p>
                      <a:pPr marL="342900" indent="-342900" algn="ctr">
                        <a:buNone/>
                      </a:pPr>
                      <a:r>
                        <a:rPr lang="kk-KZ" sz="1200" b="0" dirty="0" smtClean="0">
                          <a:solidFill>
                            <a:srgbClr val="FF0000"/>
                          </a:solidFill>
                          <a:latin typeface="Times New Roman" pitchFamily="18" charset="0"/>
                          <a:cs typeface="Times New Roman" pitchFamily="18" charset="0"/>
                        </a:rPr>
                        <a:t>4</a:t>
                      </a:r>
                      <a:endParaRPr lang="ru-RU" sz="1200" b="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8</a:t>
                      </a:r>
                    </a:p>
                    <a:p>
                      <a:pPr algn="ctr"/>
                      <a:endParaRPr lang="kk-KZ" sz="1200" dirty="0" smtClean="0">
                        <a:solidFill>
                          <a:srgbClr val="FF0000"/>
                        </a:solidFill>
                        <a:latin typeface="Times New Roman" pitchFamily="18" charset="0"/>
                        <a:cs typeface="Times New Roman" pitchFamily="18" charset="0"/>
                      </a:endParaRPr>
                    </a:p>
                    <a:p>
                      <a:pPr algn="ctr"/>
                      <a:r>
                        <a:rPr lang="kk-KZ" sz="1200" dirty="0" smtClean="0">
                          <a:solidFill>
                            <a:srgbClr val="FF0000"/>
                          </a:solidFill>
                          <a:latin typeface="Times New Roman" pitchFamily="18" charset="0"/>
                          <a:cs typeface="Times New Roman" pitchFamily="18" charset="0"/>
                        </a:rPr>
                        <a:t>2</a:t>
                      </a:r>
                    </a:p>
                    <a:p>
                      <a:pPr algn="ctr"/>
                      <a:r>
                        <a:rPr lang="kk-KZ" sz="1200" dirty="0" smtClean="0">
                          <a:solidFill>
                            <a:srgbClr val="FF0000"/>
                          </a:solidFill>
                          <a:latin typeface="Times New Roman" pitchFamily="18" charset="0"/>
                          <a:cs typeface="Times New Roman" pitchFamily="18" charset="0"/>
                        </a:rPr>
                        <a:t>2</a:t>
                      </a:r>
                    </a:p>
                    <a:p>
                      <a:pPr algn="ctr"/>
                      <a:endParaRPr lang="kk-KZ" sz="1200" dirty="0" smtClean="0">
                        <a:solidFill>
                          <a:srgbClr val="FF0000"/>
                        </a:solidFill>
                        <a:latin typeface="Times New Roman" pitchFamily="18" charset="0"/>
                        <a:cs typeface="Times New Roman" pitchFamily="18" charset="0"/>
                      </a:endParaRPr>
                    </a:p>
                    <a:p>
                      <a:pPr algn="ctr"/>
                      <a:r>
                        <a:rPr lang="kk-KZ" sz="1200" dirty="0" smtClean="0">
                          <a:solidFill>
                            <a:srgbClr val="FF0000"/>
                          </a:solidFill>
                          <a:latin typeface="Times New Roman" pitchFamily="18" charset="0"/>
                          <a:cs typeface="Times New Roman" pitchFamily="18" charset="0"/>
                        </a:rPr>
                        <a:t>4</a:t>
                      </a:r>
                      <a:endParaRPr lang="ru-RU" sz="1200" dirty="0">
                        <a:solidFill>
                          <a:srgbClr val="FF0000"/>
                        </a:solidFill>
                        <a:latin typeface="Times New Roman" pitchFamily="18" charset="0"/>
                        <a:cs typeface="Times New Roman" pitchFamily="18" charset="0"/>
                      </a:endParaRPr>
                    </a:p>
                  </a:txBody>
                  <a:tcPr/>
                </a:tc>
              </a:tr>
              <a:tr h="868856">
                <a:tc>
                  <a:txBody>
                    <a:bodyPr/>
                    <a:lstStyle/>
                    <a:p>
                      <a:pPr algn="ctr"/>
                      <a:r>
                        <a:rPr lang="kk-KZ" sz="1400" dirty="0" smtClean="0">
                          <a:solidFill>
                            <a:srgbClr val="FF0000"/>
                          </a:solidFill>
                          <a:latin typeface="Times New Roman" pitchFamily="18" charset="0"/>
                          <a:cs typeface="Times New Roman" pitchFamily="18" charset="0"/>
                        </a:rPr>
                        <a:t>2</a:t>
                      </a:r>
                      <a:endParaRPr lang="ru-RU" sz="1400" dirty="0">
                        <a:solidFill>
                          <a:srgbClr val="FF0000"/>
                        </a:solidFill>
                        <a:latin typeface="Times New Roman" pitchFamily="18" charset="0"/>
                        <a:cs typeface="Times New Roman" pitchFamily="18" charset="0"/>
                      </a:endParaRPr>
                    </a:p>
                  </a:txBody>
                  <a:tcPr/>
                </a:tc>
                <a:tc>
                  <a:txBody>
                    <a:bodyPr/>
                    <a:lstStyle/>
                    <a:p>
                      <a:pPr algn="l"/>
                      <a:r>
                        <a:rPr lang="kk-KZ" sz="1400" dirty="0" smtClean="0">
                          <a:solidFill>
                            <a:srgbClr val="FF0000"/>
                          </a:solidFill>
                          <a:latin typeface="Times New Roman" pitchFamily="18" charset="0"/>
                          <a:cs typeface="Times New Roman" pitchFamily="18" charset="0"/>
                        </a:rPr>
                        <a:t>Интранатальды өлі туу</a:t>
                      </a:r>
                    </a:p>
                    <a:p>
                      <a:pPr marL="0" marR="0" indent="0" algn="l" defTabSz="914400" rtl="0" eaLnBrk="1" fontAlgn="auto" latinLnBrk="0" hangingPunct="1">
                        <a:lnSpc>
                          <a:spcPct val="100000"/>
                        </a:lnSpc>
                        <a:spcBef>
                          <a:spcPts val="0"/>
                        </a:spcBef>
                        <a:spcAft>
                          <a:spcPts val="0"/>
                        </a:spcAft>
                        <a:buClrTx/>
                        <a:buSzTx/>
                        <a:buFontTx/>
                        <a:buNone/>
                        <a:tabLst/>
                        <a:defRPr/>
                      </a:pPr>
                      <a:r>
                        <a:rPr lang="kk-KZ" sz="1400" baseline="0" dirty="0" smtClean="0">
                          <a:solidFill>
                            <a:srgbClr val="FF0000"/>
                          </a:solidFill>
                          <a:latin typeface="Times New Roman" pitchFamily="18" charset="0"/>
                          <a:cs typeface="Times New Roman" pitchFamily="18" charset="0"/>
                        </a:rPr>
                        <a:t>500-999</a:t>
                      </a:r>
                    </a:p>
                    <a:p>
                      <a:pPr algn="l"/>
                      <a:endParaRPr lang="ru-RU" sz="1400" dirty="0">
                        <a:solidFill>
                          <a:srgbClr val="FF0000"/>
                        </a:solidFill>
                        <a:latin typeface="Times New Roman" pitchFamily="18" charset="0"/>
                        <a:cs typeface="Times New Roman" pitchFamily="18" charset="0"/>
                      </a:endParaRPr>
                    </a:p>
                  </a:txBody>
                  <a:tcPr/>
                </a:tc>
                <a:tc>
                  <a:txBody>
                    <a:bodyPr/>
                    <a:lstStyle/>
                    <a:p>
                      <a:pPr algn="ctr"/>
                      <a:endParaRPr lang="kk-KZ" sz="1200" dirty="0" smtClean="0">
                        <a:solidFill>
                          <a:srgbClr val="FF0000"/>
                        </a:solidFill>
                        <a:latin typeface="Times New Roman" pitchFamily="18" charset="0"/>
                        <a:cs typeface="Times New Roman" pitchFamily="18" charset="0"/>
                      </a:endParaRPr>
                    </a:p>
                    <a:p>
                      <a:pPr algn="ctr"/>
                      <a:r>
                        <a:rPr lang="kk-KZ" sz="1200" dirty="0" smtClean="0">
                          <a:solidFill>
                            <a:srgbClr val="FF0000"/>
                          </a:solidFill>
                          <a:latin typeface="Times New Roman" pitchFamily="18" charset="0"/>
                          <a:cs typeface="Times New Roman" pitchFamily="18" charset="0"/>
                        </a:rPr>
                        <a:t>1</a:t>
                      </a:r>
                    </a:p>
                    <a:p>
                      <a:pPr algn="ctr"/>
                      <a:endParaRPr lang="ru-RU" sz="1200" dirty="0">
                        <a:solidFill>
                          <a:srgbClr val="FF0000"/>
                        </a:solidFill>
                        <a:latin typeface="Times New Roman" pitchFamily="18" charset="0"/>
                        <a:cs typeface="Times New Roman" pitchFamily="18" charset="0"/>
                      </a:endParaRPr>
                    </a:p>
                  </a:txBody>
                  <a:tcPr/>
                </a:tc>
                <a:tc>
                  <a:txBody>
                    <a:bodyPr/>
                    <a:lstStyle/>
                    <a:p>
                      <a:pPr algn="ctr"/>
                      <a:endParaRPr lang="ru-RU" sz="1200" dirty="0">
                        <a:solidFill>
                          <a:srgbClr val="FF0000"/>
                        </a:solidFill>
                        <a:latin typeface="Times New Roman" pitchFamily="18" charset="0"/>
                        <a:cs typeface="Times New Roman" pitchFamily="18" charset="0"/>
                      </a:endParaRPr>
                    </a:p>
                  </a:txBody>
                  <a:tcPr/>
                </a:tc>
              </a:tr>
            </a:tbl>
          </a:graphicData>
        </a:graphic>
      </p:graphicFrame>
      <p:sp>
        <p:nvSpPr>
          <p:cNvPr id="5" name="Прямоугольник 4"/>
          <p:cNvSpPr/>
          <p:nvPr/>
        </p:nvSpPr>
        <p:spPr>
          <a:xfrm>
            <a:off x="642910" y="285729"/>
            <a:ext cx="8202087" cy="523220"/>
          </a:xfrm>
          <a:prstGeom prst="rect">
            <a:avLst/>
          </a:prstGeom>
          <a:noFill/>
        </p:spPr>
        <p:txBody>
          <a:bodyPr wrap="square" lIns="91440" tIns="45720" rIns="91440" bIns="45720">
            <a:spAutoFit/>
          </a:bodyPr>
          <a:lstStyle/>
          <a:p>
            <a:pPr algn="ctr"/>
            <a:r>
              <a:rPr lang="kk-K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Іштен өлі туу көрсеткіші</a:t>
            </a:r>
            <a:endParaRPr lang="ru-RU" sz="28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Выгнутая вниз стрелка 5"/>
          <p:cNvSpPr/>
          <p:nvPr/>
        </p:nvSpPr>
        <p:spPr>
          <a:xfrm>
            <a:off x="8001024" y="6000768"/>
            <a:ext cx="714380" cy="5715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ransition>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500033" y="1357297"/>
          <a:ext cx="8358246" cy="4786346"/>
        </p:xfrm>
        <a:graphic>
          <a:graphicData uri="http://schemas.openxmlformats.org/drawingml/2006/table">
            <a:tbl>
              <a:tblPr firstRow="1" bandRow="1">
                <a:tableStyleId>{7DF18680-E054-41AD-8BC1-D1AEF772440D}</a:tableStyleId>
              </a:tblPr>
              <a:tblGrid>
                <a:gridCol w="2786082"/>
                <a:gridCol w="1393041"/>
                <a:gridCol w="1393041"/>
                <a:gridCol w="1393041"/>
                <a:gridCol w="1393041"/>
              </a:tblGrid>
              <a:tr h="647282">
                <a:tc>
                  <a:txBody>
                    <a:bodyPr/>
                    <a:lstStyle/>
                    <a:p>
                      <a:pPr algn="ctr"/>
                      <a:r>
                        <a:rPr lang="kk-KZ" dirty="0" smtClean="0">
                          <a:solidFill>
                            <a:srgbClr val="FF0000"/>
                          </a:solidFill>
                          <a:latin typeface="Times New Roman" pitchFamily="18" charset="0"/>
                          <a:cs typeface="Times New Roman" pitchFamily="18" charset="0"/>
                        </a:rPr>
                        <a:t> Атауы</a:t>
                      </a:r>
                      <a:endParaRPr lang="ru-RU" i="1" dirty="0">
                        <a:solidFill>
                          <a:srgbClr val="FF0000"/>
                        </a:solidFill>
                        <a:latin typeface="Times New Roman" pitchFamily="18" charset="0"/>
                        <a:cs typeface="Times New Roman" pitchFamily="18" charset="0"/>
                      </a:endParaRPr>
                    </a:p>
                  </a:txBody>
                  <a:tcPr/>
                </a:tc>
                <a:tc gridSpan="2">
                  <a:txBody>
                    <a:bodyPr/>
                    <a:lstStyle/>
                    <a:p>
                      <a:pPr algn="ctr"/>
                      <a:r>
                        <a:rPr lang="kk-KZ" dirty="0" smtClean="0">
                          <a:solidFill>
                            <a:srgbClr val="FF0000"/>
                          </a:solidFill>
                          <a:latin typeface="Times New Roman" pitchFamily="18" charset="0"/>
                          <a:cs typeface="Times New Roman" pitchFamily="18" charset="0"/>
                        </a:rPr>
                        <a:t>Ерлерді қарау бөлмесі</a:t>
                      </a:r>
                      <a:endParaRPr lang="ru-RU" i="1" dirty="0">
                        <a:solidFill>
                          <a:srgbClr val="FF0000"/>
                        </a:solidFill>
                        <a:latin typeface="Times New Roman" pitchFamily="18" charset="0"/>
                        <a:cs typeface="Times New Roman" pitchFamily="18" charset="0"/>
                      </a:endParaRPr>
                    </a:p>
                  </a:txBody>
                  <a:tcPr/>
                </a:tc>
                <a:tc hMerge="1">
                  <a:txBody>
                    <a:bodyPr/>
                    <a:lstStyle/>
                    <a:p>
                      <a:endParaRPr lang="ru-RU"/>
                    </a:p>
                  </a:txBody>
                  <a:tcPr/>
                </a:tc>
                <a:tc gridSpan="2">
                  <a:txBody>
                    <a:bodyPr/>
                    <a:lstStyle/>
                    <a:p>
                      <a:pPr algn="ctr"/>
                      <a:r>
                        <a:rPr lang="kk-KZ" dirty="0" smtClean="0">
                          <a:solidFill>
                            <a:srgbClr val="FF0000"/>
                          </a:solidFill>
                          <a:latin typeface="Times New Roman" pitchFamily="18" charset="0"/>
                          <a:cs typeface="Times New Roman" pitchFamily="18" charset="0"/>
                        </a:rPr>
                        <a:t>Әйелдерді қарау бөлмесі</a:t>
                      </a:r>
                      <a:endParaRPr lang="ru-RU" i="1" dirty="0">
                        <a:solidFill>
                          <a:srgbClr val="FF0000"/>
                        </a:solidFill>
                        <a:latin typeface="Times New Roman" pitchFamily="18" charset="0"/>
                        <a:cs typeface="Times New Roman" pitchFamily="18" charset="0"/>
                      </a:endParaRPr>
                    </a:p>
                  </a:txBody>
                  <a:tcPr/>
                </a:tc>
                <a:tc hMerge="1">
                  <a:txBody>
                    <a:bodyPr/>
                    <a:lstStyle/>
                    <a:p>
                      <a:endParaRPr lang="ru-RU"/>
                    </a:p>
                  </a:txBody>
                  <a:tcPr/>
                </a:tc>
              </a:tr>
              <a:tr h="578924">
                <a:tc>
                  <a:txBody>
                    <a:bodyPr/>
                    <a:lstStyle/>
                    <a:p>
                      <a:pPr algn="ctr"/>
                      <a:endParaRPr lang="ru-RU"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2016ж</a:t>
                      </a:r>
                      <a:endParaRPr lang="ru-RU" sz="1600" b="1" i="1"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2017ж</a:t>
                      </a:r>
                      <a:endParaRPr lang="ru-RU" sz="1600" b="1" i="1"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2016ж</a:t>
                      </a:r>
                      <a:endParaRPr lang="ru-RU" sz="1600" b="1" i="1"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2017ж</a:t>
                      </a:r>
                      <a:endParaRPr lang="ru-RU" sz="1600" b="1" i="1" dirty="0">
                        <a:solidFill>
                          <a:srgbClr val="FF0000"/>
                        </a:solidFill>
                        <a:latin typeface="Times New Roman" pitchFamily="18" charset="0"/>
                        <a:cs typeface="Times New Roman" pitchFamily="18" charset="0"/>
                      </a:endParaRPr>
                    </a:p>
                  </a:txBody>
                  <a:tcPr/>
                </a:tc>
              </a:tr>
              <a:tr h="745304">
                <a:tc>
                  <a:txBody>
                    <a:bodyPr/>
                    <a:lstStyle/>
                    <a:p>
                      <a:pPr algn="ctr"/>
                      <a:r>
                        <a:rPr lang="kk-KZ" dirty="0" smtClean="0">
                          <a:solidFill>
                            <a:srgbClr val="FF0000"/>
                          </a:solidFill>
                          <a:latin typeface="Times New Roman" pitchFamily="18" charset="0"/>
                          <a:cs typeface="Times New Roman" pitchFamily="18" charset="0"/>
                        </a:rPr>
                        <a:t>Алғашқы емханаға</a:t>
                      </a:r>
                      <a:r>
                        <a:rPr lang="kk-KZ" baseline="0" dirty="0" smtClean="0">
                          <a:solidFill>
                            <a:srgbClr val="FF0000"/>
                          </a:solidFill>
                          <a:latin typeface="Times New Roman" pitchFamily="18" charset="0"/>
                          <a:cs typeface="Times New Roman" pitchFamily="18" charset="0"/>
                        </a:rPr>
                        <a:t> келгендер </a:t>
                      </a:r>
                      <a:endParaRPr lang="ru-RU"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3615</a:t>
                      </a:r>
                      <a:endParaRPr lang="ru-RU" sz="1600"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3895</a:t>
                      </a:r>
                      <a:endParaRPr lang="ru-RU" sz="1600"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5069</a:t>
                      </a:r>
                      <a:endParaRPr lang="ru-RU" sz="1600"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6770</a:t>
                      </a:r>
                      <a:endParaRPr lang="ru-RU" sz="1600" dirty="0">
                        <a:solidFill>
                          <a:srgbClr val="FF0000"/>
                        </a:solidFill>
                        <a:latin typeface="Times New Roman" pitchFamily="18" charset="0"/>
                        <a:cs typeface="Times New Roman" pitchFamily="18" charset="0"/>
                      </a:endParaRPr>
                    </a:p>
                  </a:txBody>
                  <a:tcPr/>
                </a:tc>
              </a:tr>
              <a:tr h="745304">
                <a:tc>
                  <a:txBody>
                    <a:bodyPr/>
                    <a:lstStyle/>
                    <a:p>
                      <a:pPr algn="ctr"/>
                      <a:r>
                        <a:rPr lang="kk-KZ" dirty="0" smtClean="0">
                          <a:solidFill>
                            <a:srgbClr val="FF0000"/>
                          </a:solidFill>
                          <a:latin typeface="Times New Roman" pitchFamily="18" charset="0"/>
                          <a:cs typeface="Times New Roman" pitchFamily="18" charset="0"/>
                        </a:rPr>
                        <a:t>Қаралу бөлмесінен</a:t>
                      </a:r>
                      <a:r>
                        <a:rPr lang="kk-KZ" baseline="0" dirty="0" smtClean="0">
                          <a:solidFill>
                            <a:srgbClr val="FF0000"/>
                          </a:solidFill>
                          <a:latin typeface="Times New Roman" pitchFamily="18" charset="0"/>
                          <a:cs typeface="Times New Roman" pitchFamily="18" charset="0"/>
                        </a:rPr>
                        <a:t> өткендер</a:t>
                      </a:r>
                      <a:endParaRPr lang="ru-RU"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2171  - 60%</a:t>
                      </a:r>
                      <a:endParaRPr lang="ru-RU" sz="1600"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3873 – 99,4%</a:t>
                      </a:r>
                      <a:endParaRPr lang="ru-RU" sz="1600"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4164 –</a:t>
                      </a:r>
                      <a:r>
                        <a:rPr lang="ru-RU" sz="1600" baseline="0" dirty="0" smtClean="0">
                          <a:solidFill>
                            <a:srgbClr val="FF0000"/>
                          </a:solidFill>
                          <a:latin typeface="Times New Roman" pitchFamily="18" charset="0"/>
                          <a:cs typeface="Times New Roman" pitchFamily="18" charset="0"/>
                        </a:rPr>
                        <a:t> </a:t>
                      </a:r>
                      <a:r>
                        <a:rPr lang="ru-RU" sz="1600" dirty="0" smtClean="0">
                          <a:solidFill>
                            <a:srgbClr val="FF0000"/>
                          </a:solidFill>
                          <a:latin typeface="Times New Roman" pitchFamily="18" charset="0"/>
                          <a:cs typeface="Times New Roman" pitchFamily="18" charset="0"/>
                        </a:rPr>
                        <a:t>82%</a:t>
                      </a:r>
                      <a:endParaRPr lang="ru-RU" sz="1600"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6184 – 91,3%</a:t>
                      </a:r>
                      <a:endParaRPr lang="ru-RU" sz="1600" dirty="0">
                        <a:solidFill>
                          <a:srgbClr val="FF0000"/>
                        </a:solidFill>
                        <a:latin typeface="Times New Roman" pitchFamily="18" charset="0"/>
                        <a:cs typeface="Times New Roman" pitchFamily="18" charset="0"/>
                      </a:endParaRPr>
                    </a:p>
                  </a:txBody>
                  <a:tcPr/>
                </a:tc>
              </a:tr>
              <a:tr h="745304">
                <a:tc>
                  <a:txBody>
                    <a:bodyPr/>
                    <a:lstStyle/>
                    <a:p>
                      <a:pPr algn="ctr"/>
                      <a:r>
                        <a:rPr lang="kk-KZ" dirty="0" smtClean="0">
                          <a:solidFill>
                            <a:srgbClr val="FF0000"/>
                          </a:solidFill>
                          <a:latin typeface="Times New Roman" pitchFamily="18" charset="0"/>
                          <a:cs typeface="Times New Roman" pitchFamily="18" charset="0"/>
                        </a:rPr>
                        <a:t>Оның  ішінде</a:t>
                      </a:r>
                      <a:r>
                        <a:rPr lang="kk-KZ" baseline="0" dirty="0" smtClean="0">
                          <a:solidFill>
                            <a:srgbClr val="FF0000"/>
                          </a:solidFill>
                          <a:latin typeface="Times New Roman" pitchFamily="18" charset="0"/>
                          <a:cs typeface="Times New Roman" pitchFamily="18" charset="0"/>
                        </a:rPr>
                        <a:t> </a:t>
                      </a:r>
                      <a:r>
                        <a:rPr lang="kk-KZ" dirty="0" smtClean="0">
                          <a:solidFill>
                            <a:srgbClr val="FF0000"/>
                          </a:solidFill>
                          <a:latin typeface="Times New Roman" pitchFamily="18" charset="0"/>
                          <a:cs typeface="Times New Roman" pitchFamily="18" charset="0"/>
                        </a:rPr>
                        <a:t>65 жастан</a:t>
                      </a:r>
                      <a:r>
                        <a:rPr lang="kk-KZ" baseline="0" dirty="0" smtClean="0">
                          <a:solidFill>
                            <a:srgbClr val="FF0000"/>
                          </a:solidFill>
                          <a:latin typeface="Times New Roman" pitchFamily="18" charset="0"/>
                          <a:cs typeface="Times New Roman" pitchFamily="18" charset="0"/>
                        </a:rPr>
                        <a:t> жоғары</a:t>
                      </a:r>
                      <a:endParaRPr lang="ru-RU"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75 – 3,4 %</a:t>
                      </a:r>
                      <a:endParaRPr lang="ru-RU" sz="1600"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148 – 3,8%</a:t>
                      </a:r>
                      <a:endParaRPr lang="ru-RU" sz="1600"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83 – 1,9%</a:t>
                      </a:r>
                      <a:endParaRPr lang="ru-RU" sz="1600"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189 – 3%</a:t>
                      </a:r>
                      <a:endParaRPr lang="ru-RU" sz="1600" dirty="0">
                        <a:solidFill>
                          <a:srgbClr val="FF0000"/>
                        </a:solidFill>
                        <a:latin typeface="Times New Roman" pitchFamily="18" charset="0"/>
                        <a:cs typeface="Times New Roman" pitchFamily="18" charset="0"/>
                      </a:endParaRPr>
                    </a:p>
                  </a:txBody>
                  <a:tcPr/>
                </a:tc>
              </a:tr>
              <a:tr h="578924">
                <a:tc>
                  <a:txBody>
                    <a:bodyPr/>
                    <a:lstStyle/>
                    <a:p>
                      <a:pPr algn="ctr"/>
                      <a:r>
                        <a:rPr lang="kk-KZ" dirty="0" smtClean="0">
                          <a:solidFill>
                            <a:srgbClr val="FF0000"/>
                          </a:solidFill>
                          <a:latin typeface="Times New Roman" pitchFamily="18" charset="0"/>
                          <a:cs typeface="Times New Roman" pitchFamily="18" charset="0"/>
                        </a:rPr>
                        <a:t>Анықталған ақаулар</a:t>
                      </a:r>
                      <a:endParaRPr lang="ru-RU"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74</a:t>
                      </a:r>
                      <a:r>
                        <a:rPr lang="ru-RU" sz="1600" baseline="0" dirty="0" smtClean="0">
                          <a:solidFill>
                            <a:srgbClr val="FF0000"/>
                          </a:solidFill>
                          <a:latin typeface="Times New Roman" pitchFamily="18" charset="0"/>
                          <a:cs typeface="Times New Roman" pitchFamily="18" charset="0"/>
                        </a:rPr>
                        <a:t> – 3,4%</a:t>
                      </a:r>
                      <a:endParaRPr lang="ru-RU" sz="1600"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171 – 4,4%</a:t>
                      </a:r>
                      <a:endParaRPr lang="ru-RU" sz="1600"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749 – 12,1%</a:t>
                      </a:r>
                      <a:endParaRPr lang="ru-RU" sz="1600"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1155- 18,6%</a:t>
                      </a:r>
                      <a:endParaRPr lang="ru-RU" sz="1600" dirty="0">
                        <a:solidFill>
                          <a:srgbClr val="FF0000"/>
                        </a:solidFill>
                        <a:latin typeface="Times New Roman" pitchFamily="18" charset="0"/>
                        <a:cs typeface="Times New Roman" pitchFamily="18" charset="0"/>
                      </a:endParaRPr>
                    </a:p>
                  </a:txBody>
                  <a:tcPr/>
                </a:tc>
              </a:tr>
              <a:tr h="745304">
                <a:tc>
                  <a:txBody>
                    <a:bodyPr/>
                    <a:lstStyle/>
                    <a:p>
                      <a:pPr algn="ctr"/>
                      <a:r>
                        <a:rPr lang="kk-KZ" dirty="0" smtClean="0">
                          <a:solidFill>
                            <a:srgbClr val="FF0000"/>
                          </a:solidFill>
                          <a:latin typeface="Times New Roman" pitchFamily="18" charset="0"/>
                          <a:cs typeface="Times New Roman" pitchFamily="18" charset="0"/>
                        </a:rPr>
                        <a:t>Оның  ішінде 65 жастан жоғары</a:t>
                      </a:r>
                      <a:endParaRPr lang="ru-RU"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4 -  5,4</a:t>
                      </a:r>
                      <a:endParaRPr lang="ru-RU" sz="1600"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10 – 5,8%</a:t>
                      </a:r>
                      <a:endParaRPr lang="ru-RU" sz="1600"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11 -  1,4%</a:t>
                      </a:r>
                      <a:endParaRPr lang="ru-RU" sz="1600" dirty="0">
                        <a:solidFill>
                          <a:srgbClr val="FF0000"/>
                        </a:solidFill>
                        <a:latin typeface="Times New Roman" pitchFamily="18" charset="0"/>
                        <a:cs typeface="Times New Roman" pitchFamily="18" charset="0"/>
                      </a:endParaRPr>
                    </a:p>
                  </a:txBody>
                  <a:tcPr/>
                </a:tc>
                <a:tc>
                  <a:txBody>
                    <a:bodyPr/>
                    <a:lstStyle/>
                    <a:p>
                      <a:pPr algn="ctr"/>
                      <a:r>
                        <a:rPr lang="ru-RU" sz="1600" dirty="0" smtClean="0">
                          <a:solidFill>
                            <a:srgbClr val="FF0000"/>
                          </a:solidFill>
                          <a:latin typeface="Times New Roman" pitchFamily="18" charset="0"/>
                          <a:cs typeface="Times New Roman" pitchFamily="18" charset="0"/>
                        </a:rPr>
                        <a:t>23 – 1,9%</a:t>
                      </a:r>
                      <a:endParaRPr lang="ru-RU" sz="1600" dirty="0">
                        <a:solidFill>
                          <a:srgbClr val="FF0000"/>
                        </a:solidFill>
                        <a:latin typeface="Times New Roman" pitchFamily="18" charset="0"/>
                        <a:cs typeface="Times New Roman" pitchFamily="18" charset="0"/>
                      </a:endParaRPr>
                    </a:p>
                  </a:txBody>
                  <a:tcPr/>
                </a:tc>
              </a:tr>
            </a:tbl>
          </a:graphicData>
        </a:graphic>
      </p:graphicFrame>
      <p:sp>
        <p:nvSpPr>
          <p:cNvPr id="6" name="Прямоугольник 5"/>
          <p:cNvSpPr/>
          <p:nvPr/>
        </p:nvSpPr>
        <p:spPr>
          <a:xfrm>
            <a:off x="1214414" y="428605"/>
            <a:ext cx="7572428" cy="646331"/>
          </a:xfrm>
          <a:prstGeom prst="rect">
            <a:avLst/>
          </a:prstGeom>
          <a:noFill/>
        </p:spPr>
        <p:txBody>
          <a:bodyPr wrap="square" lIns="91440" tIns="45720" rIns="91440" bIns="45720">
            <a:spAutoFit/>
          </a:bodyPr>
          <a:lstStyle/>
          <a:p>
            <a:pPr algn="ctr"/>
            <a:r>
              <a:rPr lang="ru-RU" sz="36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Алдын</a:t>
            </a:r>
            <a:r>
              <a:rPr lang="ru-RU"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ru-RU" sz="36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алу</a:t>
            </a:r>
            <a:r>
              <a:rPr lang="ru-RU"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ru-RU" sz="36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бөлімі жұмысы</a:t>
            </a:r>
            <a:endParaRPr lang="ru-RU"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58204" cy="6357982"/>
          </a:xfrm>
        </p:spPr>
        <p:txBody>
          <a:bodyPr>
            <a:normAutofit/>
          </a:bodyPr>
          <a:lstStyle/>
          <a:p>
            <a:pPr algn="just"/>
            <a:r>
              <a:rPr lang="kk-KZ" sz="1400" dirty="0" smtClean="0">
                <a:solidFill>
                  <a:srgbClr val="FF0000"/>
                </a:solidFill>
                <a:latin typeface="Times New Roman" pitchFamily="18" charset="0"/>
                <a:cs typeface="Times New Roman" pitchFamily="18" charset="0"/>
              </a:rPr>
              <a:t>Сонымен қатар ДСМ 2011 жыл 5 қаңтардағы  №7 бұйрығына  сәйкес  4 желтоқсаннан бастап Күндізгі аурухана есебінен </a:t>
            </a:r>
            <a:r>
              <a:rPr lang="kk-KZ" sz="1400" u="sng" dirty="0" smtClean="0">
                <a:solidFill>
                  <a:srgbClr val="FF0000"/>
                </a:solidFill>
                <a:latin typeface="Times New Roman" pitchFamily="18" charset="0"/>
                <a:cs typeface="Times New Roman" pitchFamily="18" charset="0"/>
              </a:rPr>
              <a:t>Амбулаториялық хирургия орталығы</a:t>
            </a:r>
            <a:r>
              <a:rPr lang="kk-KZ" sz="1400" dirty="0" smtClean="0">
                <a:solidFill>
                  <a:srgbClr val="FF0000"/>
                </a:solidFill>
                <a:latin typeface="Times New Roman" pitchFamily="18" charset="0"/>
                <a:cs typeface="Times New Roman" pitchFamily="18" charset="0"/>
              </a:rPr>
              <a:t>, 2017 жыл 3 шілдедегі №450 бұйрығына сәйкес 4 санаттағы науқастарға көмек көрсету мақсатында тәуліктік    </a:t>
            </a:r>
            <a:r>
              <a:rPr lang="kk-KZ" sz="1400" u="sng" dirty="0" smtClean="0">
                <a:solidFill>
                  <a:srgbClr val="FF0000"/>
                </a:solidFill>
                <a:latin typeface="Times New Roman" pitchFamily="18" charset="0"/>
                <a:cs typeface="Times New Roman" pitchFamily="18" charset="0"/>
              </a:rPr>
              <a:t>Жедел жәрдем  </a:t>
            </a:r>
            <a:r>
              <a:rPr lang="kk-KZ" sz="1400" dirty="0" smtClean="0">
                <a:solidFill>
                  <a:srgbClr val="FF0000"/>
                </a:solidFill>
                <a:latin typeface="Times New Roman" pitchFamily="18" charset="0"/>
                <a:cs typeface="Times New Roman" pitchFamily="18" charset="0"/>
              </a:rPr>
              <a:t>іске қосылды және  Психикалық денсаулықты сақтау қызметін дамыту жөніндегі 2017 – 2018 жылға арналған шараларға сәйкес  </a:t>
            </a:r>
            <a:r>
              <a:rPr lang="kk-KZ" sz="1400" u="sng" dirty="0" smtClean="0">
                <a:solidFill>
                  <a:srgbClr val="FF0000"/>
                </a:solidFill>
                <a:latin typeface="Times New Roman" pitchFamily="18" charset="0"/>
                <a:cs typeface="Times New Roman" pitchFamily="18" charset="0"/>
              </a:rPr>
              <a:t>Бастапқы психикалық денсаулық </a:t>
            </a:r>
            <a:r>
              <a:rPr lang="kk-KZ" sz="1400" dirty="0" smtClean="0">
                <a:solidFill>
                  <a:srgbClr val="FF0000"/>
                </a:solidFill>
                <a:latin typeface="Times New Roman" pitchFamily="18" charset="0"/>
                <a:cs typeface="Times New Roman" pitchFamily="18" charset="0"/>
              </a:rPr>
              <a:t>орталығы ашылды.  21 қарашада тұрғындарға уақытылы қызмет көрсету мақсатында электронды  кезек  жүйесі  енгізілді. Дәрігерлердің кейбір қызметтерін жеңілдетіп, тек науқаспен жұмыс жасау үшін мейірбикелердің қабылдауы ұйымдастырылды.  Халыққа сапалы медициналық қызмет көрсету мақсатында емхананың  материалдық – техникалық базасы нығайтылды, атап айтқанда: тридмил тест,  маммограф, Емхана бюджеті есебінен КТГ аппараты, ЭКГ, есту қабілетін ерте үшін  анықтау отоакустическая эмиссия  аппараты , санитарлық  автокөлік және емхана аумағы  қоршалып, А корпусына жөндеу жұмыстары жүргізілді.</a:t>
            </a:r>
          </a:p>
          <a:p>
            <a:pPr algn="just"/>
            <a:r>
              <a:rPr lang="kk-KZ" sz="1400" dirty="0" smtClean="0">
                <a:solidFill>
                  <a:srgbClr val="FF0000"/>
                </a:solidFill>
                <a:latin typeface="Times New Roman" pitchFamily="18" charset="0"/>
                <a:cs typeface="Times New Roman" pitchFamily="18" charset="0"/>
              </a:rPr>
              <a:t>2017 жылы  13 желтоқсанда  ҚР Тәуелсіздігене 26 жыл толуына орай емханада құрылысы аяқталған  нысан екі ғимарат арасындағы </a:t>
            </a:r>
            <a:r>
              <a:rPr lang="ru-RU" sz="1400" dirty="0" smtClean="0">
                <a:solidFill>
                  <a:srgbClr val="FF0000"/>
                </a:solidFill>
                <a:latin typeface="Times New Roman" pitchFamily="18" charset="0"/>
                <a:cs typeface="Times New Roman" pitchFamily="18" charset="0"/>
              </a:rPr>
              <a:t>«</a:t>
            </a:r>
            <a:r>
              <a:rPr lang="kk-KZ" sz="1400" dirty="0" smtClean="0">
                <a:solidFill>
                  <a:srgbClr val="FF0000"/>
                </a:solidFill>
                <a:latin typeface="Times New Roman" pitchFamily="18" charset="0"/>
                <a:cs typeface="Times New Roman" pitchFamily="18" charset="0"/>
              </a:rPr>
              <a:t>Өткел</a:t>
            </a:r>
            <a:r>
              <a:rPr lang="ru-RU" sz="1400" dirty="0" smtClean="0">
                <a:solidFill>
                  <a:srgbClr val="FF0000"/>
                </a:solidFill>
                <a:latin typeface="Times New Roman" pitchFamily="18" charset="0"/>
                <a:cs typeface="Times New Roman" pitchFamily="18" charset="0"/>
              </a:rPr>
              <a:t>» </a:t>
            </a:r>
            <a:r>
              <a:rPr lang="ru-RU" sz="1400" dirty="0" err="1" smtClean="0">
                <a:solidFill>
                  <a:srgbClr val="FF0000"/>
                </a:solidFill>
                <a:latin typeface="Times New Roman" pitchFamily="18" charset="0"/>
                <a:cs typeface="Times New Roman" pitchFamily="18" charset="0"/>
              </a:rPr>
              <a:t>және жергілікті</a:t>
            </a:r>
            <a:r>
              <a:rPr lang="ru-RU" sz="1400" dirty="0" smtClean="0">
                <a:solidFill>
                  <a:srgbClr val="FF0000"/>
                </a:solidFill>
                <a:latin typeface="Times New Roman" pitchFamily="18" charset="0"/>
                <a:cs typeface="Times New Roman" pitchFamily="18" charset="0"/>
              </a:rPr>
              <a:t> бюджет </a:t>
            </a:r>
            <a:r>
              <a:rPr lang="ru-RU" sz="1400" dirty="0" err="1" smtClean="0">
                <a:solidFill>
                  <a:srgbClr val="FF0000"/>
                </a:solidFill>
                <a:latin typeface="Times New Roman" pitchFamily="18" charset="0"/>
                <a:cs typeface="Times New Roman" pitchFamily="18" charset="0"/>
              </a:rPr>
              <a:t>есебінен</a:t>
            </a:r>
            <a:r>
              <a:rPr lang="ru-RU" sz="1400" dirty="0" smtClean="0">
                <a:solidFill>
                  <a:srgbClr val="FF0000"/>
                </a:solidFill>
                <a:latin typeface="Times New Roman" pitchFamily="18" charset="0"/>
                <a:cs typeface="Times New Roman" pitchFamily="18" charset="0"/>
              </a:rPr>
              <a:t> </a:t>
            </a:r>
            <a:r>
              <a:rPr lang="ru-RU" sz="1400" dirty="0" err="1" smtClean="0">
                <a:solidFill>
                  <a:srgbClr val="FF0000"/>
                </a:solidFill>
                <a:latin typeface="Times New Roman" pitchFamily="18" charset="0"/>
                <a:cs typeface="Times New Roman" pitchFamily="18" charset="0"/>
              </a:rPr>
              <a:t>сатып</a:t>
            </a:r>
            <a:r>
              <a:rPr lang="ru-RU" sz="1400" dirty="0" smtClean="0">
                <a:solidFill>
                  <a:srgbClr val="FF0000"/>
                </a:solidFill>
                <a:latin typeface="Times New Roman" pitchFamily="18" charset="0"/>
                <a:cs typeface="Times New Roman" pitchFamily="18" charset="0"/>
              </a:rPr>
              <a:t> </a:t>
            </a:r>
            <a:r>
              <a:rPr lang="ru-RU" sz="1400" dirty="0" err="1" smtClean="0">
                <a:solidFill>
                  <a:srgbClr val="FF0000"/>
                </a:solidFill>
                <a:latin typeface="Times New Roman" pitchFamily="18" charset="0"/>
                <a:cs typeface="Times New Roman" pitchFamily="18" charset="0"/>
              </a:rPr>
              <a:t>алынып</a:t>
            </a:r>
            <a:r>
              <a:rPr lang="ru-RU" sz="1400" dirty="0" smtClean="0">
                <a:solidFill>
                  <a:srgbClr val="FF0000"/>
                </a:solidFill>
                <a:latin typeface="Times New Roman" pitchFamily="18" charset="0"/>
                <a:cs typeface="Times New Roman" pitchFamily="18" charset="0"/>
              </a:rPr>
              <a:t> , </a:t>
            </a:r>
            <a:r>
              <a:rPr lang="ru-RU" sz="1400" dirty="0" err="1" smtClean="0">
                <a:solidFill>
                  <a:srgbClr val="FF0000"/>
                </a:solidFill>
                <a:latin typeface="Times New Roman" pitchFamily="18" charset="0"/>
                <a:cs typeface="Times New Roman" pitchFamily="18" charset="0"/>
              </a:rPr>
              <a:t>іске</a:t>
            </a:r>
            <a:r>
              <a:rPr lang="ru-RU" sz="1400" dirty="0" smtClean="0">
                <a:solidFill>
                  <a:srgbClr val="FF0000"/>
                </a:solidFill>
                <a:latin typeface="Times New Roman" pitchFamily="18" charset="0"/>
                <a:cs typeface="Times New Roman" pitchFamily="18" charset="0"/>
              </a:rPr>
              <a:t> </a:t>
            </a:r>
            <a:r>
              <a:rPr lang="ru-RU" sz="1400" dirty="0" err="1" smtClean="0">
                <a:solidFill>
                  <a:srgbClr val="FF0000"/>
                </a:solidFill>
                <a:latin typeface="Times New Roman" pitchFamily="18" charset="0"/>
                <a:cs typeface="Times New Roman" pitchFamily="18" charset="0"/>
              </a:rPr>
              <a:t>қосылған аппараттардың жұмысын көрсетуге Облыстық денсаулық  сақтау басқармасы М.Қ.Аймурзиева</a:t>
            </a:r>
            <a:r>
              <a:rPr lang="ru-RU" sz="1400" dirty="0" smtClean="0">
                <a:solidFill>
                  <a:srgbClr val="FF0000"/>
                </a:solidFill>
                <a:latin typeface="Times New Roman" pitchFamily="18" charset="0"/>
                <a:cs typeface="Times New Roman" pitchFamily="18" charset="0"/>
              </a:rPr>
              <a:t>   </a:t>
            </a:r>
            <a:r>
              <a:rPr lang="ru-RU" sz="1400" dirty="0" err="1" smtClean="0">
                <a:solidFill>
                  <a:srgbClr val="FF0000"/>
                </a:solidFill>
                <a:latin typeface="Times New Roman" pitchFamily="18" charset="0"/>
                <a:cs typeface="Times New Roman" pitchFamily="18" charset="0"/>
              </a:rPr>
              <a:t>және  қалалық   емханалар</a:t>
            </a:r>
            <a:r>
              <a:rPr lang="ru-RU" sz="1400" dirty="0" smtClean="0">
                <a:solidFill>
                  <a:srgbClr val="FF0000"/>
                </a:solidFill>
                <a:latin typeface="Times New Roman" pitchFamily="18" charset="0"/>
                <a:cs typeface="Times New Roman" pitchFamily="18" charset="0"/>
              </a:rPr>
              <a:t>  </a:t>
            </a:r>
            <a:r>
              <a:rPr lang="ru-RU" sz="1400" dirty="0" err="1" smtClean="0">
                <a:solidFill>
                  <a:srgbClr val="FF0000"/>
                </a:solidFill>
                <a:latin typeface="Times New Roman" pitchFamily="18" charset="0"/>
                <a:cs typeface="Times New Roman" pitchFamily="18" charset="0"/>
              </a:rPr>
              <a:t>басшылары</a:t>
            </a:r>
            <a:r>
              <a:rPr lang="ru-RU" sz="1400" dirty="0" smtClean="0">
                <a:solidFill>
                  <a:srgbClr val="FF0000"/>
                </a:solidFill>
                <a:latin typeface="Times New Roman" pitchFamily="18" charset="0"/>
                <a:cs typeface="Times New Roman" pitchFamily="18" charset="0"/>
              </a:rPr>
              <a:t>   ша</a:t>
            </a:r>
            <a:r>
              <a:rPr lang="kk-KZ" sz="1400" dirty="0" smtClean="0">
                <a:solidFill>
                  <a:srgbClr val="FF0000"/>
                </a:solidFill>
                <a:latin typeface="Times New Roman" pitchFamily="18" charset="0"/>
                <a:cs typeface="Times New Roman" pitchFamily="18" charset="0"/>
              </a:rPr>
              <a:t>қырылып таныстырылды.</a:t>
            </a:r>
            <a:endParaRPr lang="ru-RU" sz="1400" dirty="0" smtClean="0">
              <a:solidFill>
                <a:srgbClr val="FF0000"/>
              </a:solidFill>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pic>
        <p:nvPicPr>
          <p:cNvPr id="4" name="Рисунок 3" descr="C:\Users\AVALON~1\AppData\Local\Temp\854A6381.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85786" y="3714752"/>
            <a:ext cx="7927475" cy="2824694"/>
          </a:xfrm>
          <a:prstGeom prst="rect">
            <a:avLst/>
          </a:prstGeom>
          <a:noFill/>
          <a:ln>
            <a:noFill/>
          </a:ln>
        </p:spPr>
      </p:pic>
    </p:spTree>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p14="http://schemas.microsoft.com/office/powerpoint/2010/main" xmlns="" val="2882305435"/>
              </p:ext>
            </p:extLst>
          </p:nvPr>
        </p:nvGraphicFramePr>
        <p:xfrm>
          <a:off x="357158" y="571480"/>
          <a:ext cx="8429683" cy="5989510"/>
        </p:xfrm>
        <a:graphic>
          <a:graphicData uri="http://schemas.openxmlformats.org/drawingml/2006/table">
            <a:tbl>
              <a:tblPr firstRow="1" bandRow="1">
                <a:tableStyleId>{7DF18680-E054-41AD-8BC1-D1AEF772440D}</a:tableStyleId>
              </a:tblPr>
              <a:tblGrid>
                <a:gridCol w="3010601"/>
                <a:gridCol w="1918621"/>
                <a:gridCol w="3500461"/>
              </a:tblGrid>
              <a:tr h="357189">
                <a:tc>
                  <a:txBody>
                    <a:bodyPr/>
                    <a:lstStyle/>
                    <a:p>
                      <a:pPr algn="ctr"/>
                      <a:r>
                        <a:rPr lang="kk-KZ" sz="1600" dirty="0" smtClean="0">
                          <a:solidFill>
                            <a:srgbClr val="FF0000"/>
                          </a:solidFill>
                          <a:latin typeface="Times New Roman" pitchFamily="18" charset="0"/>
                          <a:cs typeface="Times New Roman" pitchFamily="18" charset="0"/>
                        </a:rPr>
                        <a:t>КӨРСЕТКІШТЕР</a:t>
                      </a:r>
                      <a:endParaRPr lang="ru-RU" sz="1600" i="1"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201</a:t>
                      </a:r>
                      <a:r>
                        <a:rPr lang="en-US" sz="1600" dirty="0" smtClean="0">
                          <a:solidFill>
                            <a:srgbClr val="FF0000"/>
                          </a:solidFill>
                          <a:latin typeface="Times New Roman" pitchFamily="18" charset="0"/>
                          <a:cs typeface="Times New Roman" pitchFamily="18" charset="0"/>
                        </a:rPr>
                        <a:t>6</a:t>
                      </a:r>
                      <a:r>
                        <a:rPr lang="en-US" sz="1600" baseline="0" dirty="0" smtClean="0">
                          <a:solidFill>
                            <a:srgbClr val="FF0000"/>
                          </a:solidFill>
                          <a:latin typeface="Times New Roman" pitchFamily="18" charset="0"/>
                          <a:cs typeface="Times New Roman" pitchFamily="18" charset="0"/>
                        </a:rPr>
                        <a:t> </a:t>
                      </a:r>
                      <a:r>
                        <a:rPr lang="kk-KZ" sz="1600" dirty="0" smtClean="0">
                          <a:solidFill>
                            <a:srgbClr val="FF0000"/>
                          </a:solidFill>
                          <a:latin typeface="Times New Roman" pitchFamily="18" charset="0"/>
                          <a:cs typeface="Times New Roman" pitchFamily="18" charset="0"/>
                        </a:rPr>
                        <a:t>жыл</a:t>
                      </a:r>
                      <a:endParaRPr lang="ru-RU" sz="1600" i="1"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201</a:t>
                      </a:r>
                      <a:r>
                        <a:rPr lang="en-US" sz="1600" dirty="0" smtClean="0">
                          <a:solidFill>
                            <a:srgbClr val="FF0000"/>
                          </a:solidFill>
                          <a:latin typeface="Times New Roman" pitchFamily="18" charset="0"/>
                          <a:cs typeface="Times New Roman" pitchFamily="18" charset="0"/>
                        </a:rPr>
                        <a:t>7</a:t>
                      </a:r>
                      <a:r>
                        <a:rPr lang="en-US" sz="1600" baseline="0" dirty="0" smtClean="0">
                          <a:solidFill>
                            <a:srgbClr val="FF0000"/>
                          </a:solidFill>
                          <a:latin typeface="Times New Roman" pitchFamily="18" charset="0"/>
                          <a:cs typeface="Times New Roman" pitchFamily="18" charset="0"/>
                        </a:rPr>
                        <a:t> </a:t>
                      </a:r>
                      <a:r>
                        <a:rPr lang="kk-KZ" sz="1600" dirty="0" smtClean="0">
                          <a:solidFill>
                            <a:srgbClr val="FF0000"/>
                          </a:solidFill>
                          <a:latin typeface="Times New Roman" pitchFamily="18" charset="0"/>
                          <a:cs typeface="Times New Roman" pitchFamily="18" charset="0"/>
                        </a:rPr>
                        <a:t>жыл</a:t>
                      </a:r>
                      <a:endParaRPr lang="ru-RU" sz="1600" i="1" dirty="0">
                        <a:solidFill>
                          <a:srgbClr val="FF0000"/>
                        </a:solidFill>
                        <a:latin typeface="Times New Roman" pitchFamily="18" charset="0"/>
                        <a:cs typeface="Times New Roman" pitchFamily="18" charset="0"/>
                      </a:endParaRPr>
                    </a:p>
                  </a:txBody>
                  <a:tcPr/>
                </a:tc>
              </a:tr>
              <a:tr h="375642">
                <a:tc>
                  <a:txBody>
                    <a:bodyPr/>
                    <a:lstStyle/>
                    <a:p>
                      <a:pPr algn="l"/>
                      <a:r>
                        <a:rPr lang="kk-KZ" sz="1300" dirty="0" smtClean="0">
                          <a:solidFill>
                            <a:srgbClr val="FF0000"/>
                          </a:solidFill>
                          <a:latin typeface="Times New Roman" pitchFamily="18" charset="0"/>
                          <a:cs typeface="Times New Roman" pitchFamily="18" charset="0"/>
                        </a:rPr>
                        <a:t>Жүктілікпен есепке алынғандар</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1085</a:t>
                      </a:r>
                      <a:endParaRPr lang="ru-RU" sz="1600" b="1" dirty="0">
                        <a:solidFill>
                          <a:srgbClr val="FF0000"/>
                        </a:solidFill>
                        <a:latin typeface="Times New Roman" pitchFamily="18" charset="0"/>
                        <a:cs typeface="Times New Roman" pitchFamily="18" charset="0"/>
                      </a:endParaRPr>
                    </a:p>
                  </a:txBody>
                  <a:tcPr/>
                </a:tc>
                <a:tc>
                  <a:txBody>
                    <a:bodyPr/>
                    <a:lstStyle/>
                    <a:p>
                      <a:pPr algn="ctr"/>
                      <a:r>
                        <a:rPr lang="ru-RU" sz="1600" b="0" dirty="0" smtClean="0">
                          <a:solidFill>
                            <a:srgbClr val="FF0000"/>
                          </a:solidFill>
                          <a:latin typeface="Times New Roman" pitchFamily="18" charset="0"/>
                          <a:cs typeface="Times New Roman" pitchFamily="18" charset="0"/>
                        </a:rPr>
                        <a:t>1049</a:t>
                      </a:r>
                      <a:endParaRPr lang="ru-RU" sz="1600" b="0" dirty="0">
                        <a:solidFill>
                          <a:srgbClr val="FF0000"/>
                        </a:solidFill>
                        <a:latin typeface="Times New Roman" pitchFamily="18" charset="0"/>
                        <a:cs typeface="Times New Roman" pitchFamily="18" charset="0"/>
                      </a:endParaRPr>
                    </a:p>
                  </a:txBody>
                  <a:tcPr/>
                </a:tc>
              </a:tr>
              <a:tr h="336510">
                <a:tc>
                  <a:txBody>
                    <a:bodyPr/>
                    <a:lstStyle/>
                    <a:p>
                      <a:pPr algn="l"/>
                      <a:r>
                        <a:rPr lang="kk-KZ" sz="1300" dirty="0" smtClean="0">
                          <a:solidFill>
                            <a:srgbClr val="FF0000"/>
                          </a:solidFill>
                          <a:latin typeface="Times New Roman" pitchFamily="18" charset="0"/>
                          <a:cs typeface="Times New Roman" pitchFamily="18" charset="0"/>
                        </a:rPr>
                        <a:t>12аптаға</a:t>
                      </a:r>
                      <a:r>
                        <a:rPr lang="kk-KZ" sz="1300" baseline="0" dirty="0" smtClean="0">
                          <a:solidFill>
                            <a:srgbClr val="FF0000"/>
                          </a:solidFill>
                          <a:latin typeface="Times New Roman" pitchFamily="18" charset="0"/>
                          <a:cs typeface="Times New Roman" pitchFamily="18" charset="0"/>
                        </a:rPr>
                        <a:t> дейін</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kk-KZ" sz="1300" dirty="0" smtClean="0">
                          <a:solidFill>
                            <a:srgbClr val="FF0000"/>
                          </a:solidFill>
                          <a:latin typeface="Times New Roman" pitchFamily="18" charset="0"/>
                          <a:cs typeface="Times New Roman" pitchFamily="18" charset="0"/>
                        </a:rPr>
                        <a:t>927</a:t>
                      </a:r>
                      <a:r>
                        <a:rPr lang="en-US" sz="1300" dirty="0" smtClean="0">
                          <a:solidFill>
                            <a:srgbClr val="FF0000"/>
                          </a:solidFill>
                          <a:latin typeface="Times New Roman" pitchFamily="18" charset="0"/>
                          <a:cs typeface="Times New Roman" pitchFamily="18" charset="0"/>
                        </a:rPr>
                        <a:t> – 85,4</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ru-RU" sz="1300" b="0" dirty="0" smtClean="0">
                          <a:solidFill>
                            <a:srgbClr val="FF0000"/>
                          </a:solidFill>
                          <a:latin typeface="Times New Roman" pitchFamily="18" charset="0"/>
                          <a:cs typeface="Times New Roman" pitchFamily="18" charset="0"/>
                        </a:rPr>
                        <a:t>915 – 87,2</a:t>
                      </a:r>
                      <a:endParaRPr lang="ru-RU" sz="1300" b="0" dirty="0">
                        <a:solidFill>
                          <a:srgbClr val="FF0000"/>
                        </a:solidFill>
                        <a:latin typeface="Times New Roman" pitchFamily="18" charset="0"/>
                        <a:cs typeface="Times New Roman" pitchFamily="18" charset="0"/>
                      </a:endParaRPr>
                    </a:p>
                  </a:txBody>
                  <a:tcPr/>
                </a:tc>
              </a:tr>
              <a:tr h="336510">
                <a:tc>
                  <a:txBody>
                    <a:bodyPr/>
                    <a:lstStyle/>
                    <a:p>
                      <a:pPr algn="l"/>
                      <a:r>
                        <a:rPr lang="kk-KZ" sz="1300" dirty="0" smtClean="0">
                          <a:solidFill>
                            <a:srgbClr val="FF0000"/>
                          </a:solidFill>
                          <a:latin typeface="Times New Roman" pitchFamily="18" charset="0"/>
                          <a:cs typeface="Times New Roman" pitchFamily="18" charset="0"/>
                        </a:rPr>
                        <a:t>Жасөспірім қыздар</a:t>
                      </a:r>
                      <a:endParaRPr lang="ru-RU" sz="1300" b="0" dirty="0">
                        <a:solidFill>
                          <a:srgbClr val="FF0000"/>
                        </a:solidFill>
                        <a:latin typeface="Times New Roman" pitchFamily="18" charset="0"/>
                        <a:cs typeface="Times New Roman" pitchFamily="18" charset="0"/>
                      </a:endParaRPr>
                    </a:p>
                  </a:txBody>
                  <a:tcPr/>
                </a:tc>
                <a:tc>
                  <a:txBody>
                    <a:bodyPr/>
                    <a:lstStyle/>
                    <a:p>
                      <a:pPr algn="ctr"/>
                      <a:r>
                        <a:rPr lang="kk-KZ" sz="1300" b="0" dirty="0" smtClean="0">
                          <a:solidFill>
                            <a:srgbClr val="FF0000"/>
                          </a:solidFill>
                          <a:latin typeface="Times New Roman" pitchFamily="18" charset="0"/>
                          <a:cs typeface="Times New Roman" pitchFamily="18" charset="0"/>
                        </a:rPr>
                        <a:t>810</a:t>
                      </a:r>
                      <a:endParaRPr lang="ru-RU" sz="1300" b="0" dirty="0">
                        <a:solidFill>
                          <a:srgbClr val="FF0000"/>
                        </a:solidFill>
                        <a:latin typeface="Times New Roman" pitchFamily="18" charset="0"/>
                        <a:cs typeface="Times New Roman" pitchFamily="18" charset="0"/>
                      </a:endParaRPr>
                    </a:p>
                  </a:txBody>
                  <a:tcPr/>
                </a:tc>
                <a:tc>
                  <a:txBody>
                    <a:bodyPr/>
                    <a:lstStyle/>
                    <a:p>
                      <a:pPr algn="ctr"/>
                      <a:r>
                        <a:rPr lang="kk-KZ" sz="1300" b="0" dirty="0" smtClean="0">
                          <a:solidFill>
                            <a:srgbClr val="FF0000"/>
                          </a:solidFill>
                          <a:latin typeface="Times New Roman" pitchFamily="18" charset="0"/>
                          <a:cs typeface="Times New Roman" pitchFamily="18" charset="0"/>
                        </a:rPr>
                        <a:t>796</a:t>
                      </a:r>
                      <a:endParaRPr lang="ru-RU" sz="1300" b="0" dirty="0">
                        <a:solidFill>
                          <a:srgbClr val="FF0000"/>
                        </a:solidFill>
                        <a:latin typeface="Times New Roman" pitchFamily="18" charset="0"/>
                        <a:cs typeface="Times New Roman" pitchFamily="18" charset="0"/>
                      </a:endParaRPr>
                    </a:p>
                  </a:txBody>
                  <a:tcPr/>
                </a:tc>
              </a:tr>
              <a:tr h="380099">
                <a:tc>
                  <a:txBody>
                    <a:bodyPr/>
                    <a:lstStyle/>
                    <a:p>
                      <a:pPr algn="l"/>
                      <a:r>
                        <a:rPr lang="kk-KZ" sz="1300" dirty="0" smtClean="0">
                          <a:solidFill>
                            <a:srgbClr val="FF0000"/>
                          </a:solidFill>
                          <a:latin typeface="Times New Roman" pitchFamily="18" charset="0"/>
                          <a:cs typeface="Times New Roman" pitchFamily="18" charset="0"/>
                        </a:rPr>
                        <a:t>Жасөспірім жүктілігі</a:t>
                      </a:r>
                      <a:endParaRPr lang="ru-RU" sz="1300" b="0" dirty="0">
                        <a:solidFill>
                          <a:srgbClr val="FF0000"/>
                        </a:solidFill>
                        <a:latin typeface="Times New Roman" pitchFamily="18" charset="0"/>
                        <a:cs typeface="Times New Roman" pitchFamily="18" charset="0"/>
                      </a:endParaRPr>
                    </a:p>
                  </a:txBody>
                  <a:tcPr/>
                </a:tc>
                <a:tc>
                  <a:txBody>
                    <a:bodyPr/>
                    <a:lstStyle/>
                    <a:p>
                      <a:pPr algn="ctr"/>
                      <a:r>
                        <a:rPr lang="kk-KZ" sz="1300" b="0" dirty="0" smtClean="0">
                          <a:solidFill>
                            <a:srgbClr val="FF0000"/>
                          </a:solidFill>
                          <a:latin typeface="Times New Roman" pitchFamily="18" charset="0"/>
                          <a:cs typeface="Times New Roman" pitchFamily="18" charset="0"/>
                        </a:rPr>
                        <a:t>11 - 1,3</a:t>
                      </a:r>
                      <a:r>
                        <a:rPr lang="ru-RU" sz="1300" b="0" dirty="0" smtClean="0">
                          <a:solidFill>
                            <a:srgbClr val="FF0000"/>
                          </a:solidFill>
                          <a:latin typeface="Times New Roman" pitchFamily="18" charset="0"/>
                          <a:cs typeface="Times New Roman" pitchFamily="18" charset="0"/>
                        </a:rPr>
                        <a:t>%</a:t>
                      </a:r>
                      <a:endParaRPr lang="ru-RU" sz="1300" b="0" dirty="0">
                        <a:solidFill>
                          <a:srgbClr val="FF0000"/>
                        </a:solidFill>
                        <a:latin typeface="Times New Roman" pitchFamily="18" charset="0"/>
                        <a:cs typeface="Times New Roman" pitchFamily="18" charset="0"/>
                      </a:endParaRPr>
                    </a:p>
                  </a:txBody>
                  <a:tcPr/>
                </a:tc>
                <a:tc>
                  <a:txBody>
                    <a:bodyPr/>
                    <a:lstStyle/>
                    <a:p>
                      <a:pPr algn="ctr"/>
                      <a:r>
                        <a:rPr lang="kk-KZ" sz="1300" b="0" dirty="0" smtClean="0">
                          <a:solidFill>
                            <a:srgbClr val="FF0000"/>
                          </a:solidFill>
                          <a:latin typeface="Times New Roman" pitchFamily="18" charset="0"/>
                          <a:cs typeface="Times New Roman" pitchFamily="18" charset="0"/>
                        </a:rPr>
                        <a:t>17  - 2,1%</a:t>
                      </a:r>
                      <a:endParaRPr lang="ru-RU" sz="1300" b="0" dirty="0">
                        <a:solidFill>
                          <a:srgbClr val="FF0000"/>
                        </a:solidFill>
                        <a:latin typeface="Times New Roman" pitchFamily="18" charset="0"/>
                        <a:cs typeface="Times New Roman" pitchFamily="18" charset="0"/>
                      </a:endParaRPr>
                    </a:p>
                  </a:txBody>
                  <a:tcPr/>
                </a:tc>
              </a:tr>
              <a:tr h="336510">
                <a:tc>
                  <a:txBody>
                    <a:bodyPr/>
                    <a:lstStyle/>
                    <a:p>
                      <a:pPr algn="l"/>
                      <a:r>
                        <a:rPr lang="kk-KZ" sz="1300" dirty="0" smtClean="0">
                          <a:solidFill>
                            <a:srgbClr val="FF0000"/>
                          </a:solidFill>
                          <a:latin typeface="Times New Roman" pitchFamily="18" charset="0"/>
                          <a:cs typeface="Times New Roman" pitchFamily="18" charset="0"/>
                        </a:rPr>
                        <a:t>Барлық туу саны</a:t>
                      </a:r>
                      <a:endParaRPr lang="ru-RU" sz="1300" b="0" dirty="0">
                        <a:solidFill>
                          <a:srgbClr val="FF0000"/>
                        </a:solidFill>
                        <a:latin typeface="Times New Roman" pitchFamily="18" charset="0"/>
                        <a:cs typeface="Times New Roman" pitchFamily="18" charset="0"/>
                      </a:endParaRPr>
                    </a:p>
                  </a:txBody>
                  <a:tcPr/>
                </a:tc>
                <a:tc>
                  <a:txBody>
                    <a:bodyPr/>
                    <a:lstStyle/>
                    <a:p>
                      <a:pPr algn="ctr"/>
                      <a:r>
                        <a:rPr lang="kk-KZ" sz="1300" dirty="0" smtClean="0">
                          <a:solidFill>
                            <a:srgbClr val="FF0000"/>
                          </a:solidFill>
                          <a:latin typeface="Times New Roman" pitchFamily="18" charset="0"/>
                          <a:cs typeface="Times New Roman" pitchFamily="18" charset="0"/>
                        </a:rPr>
                        <a:t>994 – 91,6%</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ru-RU" sz="1300" b="0" dirty="0" smtClean="0">
                          <a:solidFill>
                            <a:srgbClr val="FF0000"/>
                          </a:solidFill>
                          <a:latin typeface="Times New Roman" pitchFamily="18" charset="0"/>
                          <a:cs typeface="Times New Roman" pitchFamily="18" charset="0"/>
                        </a:rPr>
                        <a:t>881  - 83,9%</a:t>
                      </a:r>
                      <a:endParaRPr lang="ru-RU" sz="1300" b="0" dirty="0">
                        <a:solidFill>
                          <a:srgbClr val="FF0000"/>
                        </a:solidFill>
                        <a:latin typeface="Times New Roman" pitchFamily="18" charset="0"/>
                        <a:cs typeface="Times New Roman" pitchFamily="18" charset="0"/>
                      </a:endParaRPr>
                    </a:p>
                  </a:txBody>
                  <a:tcPr/>
                </a:tc>
              </a:tr>
              <a:tr h="336510">
                <a:tc>
                  <a:txBody>
                    <a:bodyPr/>
                    <a:lstStyle/>
                    <a:p>
                      <a:pPr algn="l"/>
                      <a:r>
                        <a:rPr lang="kk-KZ" sz="1300" dirty="0" smtClean="0">
                          <a:solidFill>
                            <a:srgbClr val="FF0000"/>
                          </a:solidFill>
                          <a:latin typeface="Times New Roman" pitchFamily="18" charset="0"/>
                          <a:cs typeface="Times New Roman" pitchFamily="18" charset="0"/>
                        </a:rPr>
                        <a:t>Уақытында</a:t>
                      </a:r>
                      <a:r>
                        <a:rPr lang="kk-KZ" sz="1300" baseline="0" dirty="0" smtClean="0">
                          <a:solidFill>
                            <a:srgbClr val="FF0000"/>
                          </a:solidFill>
                          <a:latin typeface="Times New Roman" pitchFamily="18" charset="0"/>
                          <a:cs typeface="Times New Roman" pitchFamily="18" charset="0"/>
                        </a:rPr>
                        <a:t> босану</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kk-KZ" sz="1300" dirty="0" smtClean="0">
                          <a:solidFill>
                            <a:srgbClr val="FF0000"/>
                          </a:solidFill>
                          <a:latin typeface="Times New Roman" pitchFamily="18" charset="0"/>
                          <a:cs typeface="Times New Roman" pitchFamily="18" charset="0"/>
                        </a:rPr>
                        <a:t>943</a:t>
                      </a:r>
                      <a:r>
                        <a:rPr lang="en-US" sz="1300" dirty="0" smtClean="0">
                          <a:solidFill>
                            <a:srgbClr val="FF0000"/>
                          </a:solidFill>
                          <a:latin typeface="Times New Roman" pitchFamily="18" charset="0"/>
                          <a:cs typeface="Times New Roman" pitchFamily="18" charset="0"/>
                        </a:rPr>
                        <a:t> -94,8%</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ru-RU" sz="1300" b="0" dirty="0" smtClean="0">
                          <a:solidFill>
                            <a:srgbClr val="FF0000"/>
                          </a:solidFill>
                          <a:latin typeface="Times New Roman" pitchFamily="18" charset="0"/>
                          <a:cs typeface="Times New Roman" pitchFamily="18" charset="0"/>
                        </a:rPr>
                        <a:t>843 – 95,6 </a:t>
                      </a:r>
                      <a:endParaRPr lang="ru-RU" sz="1300" b="0" dirty="0">
                        <a:solidFill>
                          <a:srgbClr val="FF0000"/>
                        </a:solidFill>
                        <a:latin typeface="Times New Roman" pitchFamily="18" charset="0"/>
                        <a:cs typeface="Times New Roman" pitchFamily="18" charset="0"/>
                      </a:endParaRPr>
                    </a:p>
                  </a:txBody>
                  <a:tcPr/>
                </a:tc>
              </a:tr>
              <a:tr h="378601">
                <a:tc>
                  <a:txBody>
                    <a:bodyPr/>
                    <a:lstStyle/>
                    <a:p>
                      <a:pPr algn="l"/>
                      <a:r>
                        <a:rPr lang="kk-KZ" sz="1300" dirty="0" smtClean="0">
                          <a:solidFill>
                            <a:srgbClr val="FF0000"/>
                          </a:solidFill>
                          <a:latin typeface="Times New Roman" pitchFamily="18" charset="0"/>
                          <a:cs typeface="Times New Roman" pitchFamily="18" charset="0"/>
                        </a:rPr>
                        <a:t>Уақытынан бұрын босану</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kk-KZ" sz="1300" dirty="0" smtClean="0">
                          <a:solidFill>
                            <a:srgbClr val="FF0000"/>
                          </a:solidFill>
                          <a:latin typeface="Times New Roman" pitchFamily="18" charset="0"/>
                          <a:cs typeface="Times New Roman" pitchFamily="18" charset="0"/>
                        </a:rPr>
                        <a:t>49</a:t>
                      </a:r>
                      <a:r>
                        <a:rPr lang="en-US" sz="1300" dirty="0" smtClean="0">
                          <a:solidFill>
                            <a:srgbClr val="FF0000"/>
                          </a:solidFill>
                          <a:latin typeface="Times New Roman" pitchFamily="18" charset="0"/>
                          <a:cs typeface="Times New Roman" pitchFamily="18" charset="0"/>
                        </a:rPr>
                        <a:t> - 4,9%</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ru-RU" sz="1300" b="0" dirty="0" smtClean="0">
                          <a:solidFill>
                            <a:srgbClr val="FF0000"/>
                          </a:solidFill>
                          <a:latin typeface="Times New Roman" pitchFamily="18" charset="0"/>
                          <a:cs typeface="Times New Roman" pitchFamily="18" charset="0"/>
                        </a:rPr>
                        <a:t>36 – 4%</a:t>
                      </a:r>
                      <a:endParaRPr lang="ru-RU" sz="1300" b="0" dirty="0">
                        <a:solidFill>
                          <a:srgbClr val="FF0000"/>
                        </a:solidFill>
                        <a:latin typeface="Times New Roman" pitchFamily="18" charset="0"/>
                        <a:cs typeface="Times New Roman" pitchFamily="18" charset="0"/>
                      </a:endParaRPr>
                    </a:p>
                  </a:txBody>
                  <a:tcPr/>
                </a:tc>
              </a:tr>
              <a:tr h="367935">
                <a:tc>
                  <a:txBody>
                    <a:bodyPr/>
                    <a:lstStyle/>
                    <a:p>
                      <a:pPr algn="l"/>
                      <a:r>
                        <a:rPr lang="kk-KZ" sz="1300" dirty="0" smtClean="0">
                          <a:solidFill>
                            <a:srgbClr val="FF0000"/>
                          </a:solidFill>
                          <a:latin typeface="Times New Roman" pitchFamily="18" charset="0"/>
                          <a:cs typeface="Times New Roman" pitchFamily="18" charset="0"/>
                        </a:rPr>
                        <a:t>Уақытынан кейін босану</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kk-KZ" sz="1300" dirty="0" smtClean="0">
                          <a:solidFill>
                            <a:srgbClr val="FF0000"/>
                          </a:solidFill>
                          <a:latin typeface="Times New Roman" pitchFamily="18" charset="0"/>
                          <a:cs typeface="Times New Roman" pitchFamily="18" charset="0"/>
                        </a:rPr>
                        <a:t>2 </a:t>
                      </a:r>
                      <a:r>
                        <a:rPr lang="en-US" sz="1300" dirty="0" smtClean="0">
                          <a:solidFill>
                            <a:srgbClr val="FF0000"/>
                          </a:solidFill>
                          <a:latin typeface="Times New Roman" pitchFamily="18" charset="0"/>
                          <a:cs typeface="Times New Roman" pitchFamily="18" charset="0"/>
                        </a:rPr>
                        <a:t>-</a:t>
                      </a:r>
                      <a:r>
                        <a:rPr lang="ru-RU" sz="1300" dirty="0" smtClean="0">
                          <a:solidFill>
                            <a:srgbClr val="FF0000"/>
                          </a:solidFill>
                          <a:latin typeface="Times New Roman" pitchFamily="18" charset="0"/>
                          <a:cs typeface="Times New Roman" pitchFamily="18" charset="0"/>
                        </a:rPr>
                        <a:t> </a:t>
                      </a:r>
                      <a:r>
                        <a:rPr lang="en-US" sz="1300" dirty="0" smtClean="0">
                          <a:solidFill>
                            <a:srgbClr val="FF0000"/>
                          </a:solidFill>
                          <a:latin typeface="Times New Roman" pitchFamily="18" charset="0"/>
                          <a:cs typeface="Times New Roman" pitchFamily="18" charset="0"/>
                        </a:rPr>
                        <a:t>0,2%</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ru-RU" sz="1300" b="0" dirty="0" smtClean="0">
                          <a:solidFill>
                            <a:srgbClr val="FF0000"/>
                          </a:solidFill>
                          <a:latin typeface="Times New Roman" pitchFamily="18" charset="0"/>
                          <a:cs typeface="Times New Roman" pitchFamily="18" charset="0"/>
                        </a:rPr>
                        <a:t>2 – 0,2%</a:t>
                      </a:r>
                      <a:endParaRPr lang="ru-RU" sz="1300" b="0" dirty="0">
                        <a:solidFill>
                          <a:srgbClr val="FF0000"/>
                        </a:solidFill>
                        <a:latin typeface="Times New Roman" pitchFamily="18" charset="0"/>
                        <a:cs typeface="Times New Roman" pitchFamily="18" charset="0"/>
                      </a:endParaRPr>
                    </a:p>
                  </a:txBody>
                  <a:tcPr/>
                </a:tc>
              </a:tr>
              <a:tr h="367935">
                <a:tc>
                  <a:txBody>
                    <a:bodyPr/>
                    <a:lstStyle/>
                    <a:p>
                      <a:pPr algn="l"/>
                      <a:r>
                        <a:rPr lang="kk-KZ" sz="1300" dirty="0" smtClean="0">
                          <a:solidFill>
                            <a:srgbClr val="FF0000"/>
                          </a:solidFill>
                          <a:latin typeface="Times New Roman" pitchFamily="18" charset="0"/>
                          <a:cs typeface="Times New Roman" pitchFamily="18" charset="0"/>
                        </a:rPr>
                        <a:t>Критикалық жағдай</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kk-KZ" sz="1300" b="0" dirty="0" smtClean="0">
                          <a:solidFill>
                            <a:srgbClr val="FF0000"/>
                          </a:solidFill>
                          <a:latin typeface="Times New Roman" pitchFamily="18" charset="0"/>
                          <a:cs typeface="Times New Roman" pitchFamily="18" charset="0"/>
                        </a:rPr>
                        <a:t>4</a:t>
                      </a:r>
                      <a:endParaRPr lang="ru-RU" sz="1300" b="0" dirty="0">
                        <a:solidFill>
                          <a:srgbClr val="FF0000"/>
                        </a:solidFill>
                        <a:latin typeface="Times New Roman" pitchFamily="18" charset="0"/>
                        <a:cs typeface="Times New Roman" pitchFamily="18" charset="0"/>
                      </a:endParaRPr>
                    </a:p>
                  </a:txBody>
                  <a:tcPr/>
                </a:tc>
                <a:tc>
                  <a:txBody>
                    <a:bodyPr/>
                    <a:lstStyle/>
                    <a:p>
                      <a:pPr algn="ctr"/>
                      <a:r>
                        <a:rPr lang="ru-RU" sz="1300" b="0" dirty="0" smtClean="0">
                          <a:solidFill>
                            <a:srgbClr val="FF0000"/>
                          </a:solidFill>
                          <a:latin typeface="Times New Roman" pitchFamily="18" charset="0"/>
                          <a:cs typeface="Times New Roman" pitchFamily="18" charset="0"/>
                        </a:rPr>
                        <a:t>-</a:t>
                      </a:r>
                      <a:endParaRPr lang="ru-RU" sz="1300" b="0" dirty="0">
                        <a:solidFill>
                          <a:srgbClr val="FF0000"/>
                        </a:solidFill>
                        <a:latin typeface="Times New Roman" pitchFamily="18" charset="0"/>
                        <a:cs typeface="Times New Roman" pitchFamily="18" charset="0"/>
                      </a:endParaRPr>
                    </a:p>
                  </a:txBody>
                  <a:tcPr/>
                </a:tc>
              </a:tr>
              <a:tr h="336510">
                <a:tc>
                  <a:txBody>
                    <a:bodyPr/>
                    <a:lstStyle/>
                    <a:p>
                      <a:pPr algn="l"/>
                      <a:r>
                        <a:rPr lang="kk-KZ" sz="1300" dirty="0" smtClean="0">
                          <a:solidFill>
                            <a:srgbClr val="FF0000"/>
                          </a:solidFill>
                          <a:latin typeface="Times New Roman" pitchFamily="18" charset="0"/>
                          <a:cs typeface="Times New Roman" pitchFamily="18" charset="0"/>
                        </a:rPr>
                        <a:t>Операциямен туу</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kk-KZ" sz="1300" dirty="0" smtClean="0">
                          <a:solidFill>
                            <a:srgbClr val="FF0000"/>
                          </a:solidFill>
                          <a:latin typeface="Times New Roman" pitchFamily="18" charset="0"/>
                          <a:cs typeface="Times New Roman" pitchFamily="18" charset="0"/>
                        </a:rPr>
                        <a:t>119</a:t>
                      </a:r>
                      <a:r>
                        <a:rPr lang="kk-KZ" sz="1300" baseline="0" dirty="0" smtClean="0">
                          <a:solidFill>
                            <a:srgbClr val="FF0000"/>
                          </a:solidFill>
                          <a:latin typeface="Times New Roman" pitchFamily="18" charset="0"/>
                          <a:cs typeface="Times New Roman" pitchFamily="18" charset="0"/>
                        </a:rPr>
                        <a:t> </a:t>
                      </a:r>
                      <a:r>
                        <a:rPr lang="en-US" sz="1300" dirty="0" smtClean="0">
                          <a:solidFill>
                            <a:srgbClr val="FF0000"/>
                          </a:solidFill>
                          <a:latin typeface="Times New Roman" pitchFamily="18" charset="0"/>
                          <a:cs typeface="Times New Roman" pitchFamily="18" charset="0"/>
                        </a:rPr>
                        <a:t> – </a:t>
                      </a:r>
                      <a:r>
                        <a:rPr lang="ru-RU" sz="1300" dirty="0" smtClean="0">
                          <a:solidFill>
                            <a:srgbClr val="FF0000"/>
                          </a:solidFill>
                          <a:latin typeface="Times New Roman" pitchFamily="18" charset="0"/>
                          <a:cs typeface="Times New Roman" pitchFamily="18" charset="0"/>
                        </a:rPr>
                        <a:t>11,9</a:t>
                      </a:r>
                      <a:r>
                        <a:rPr lang="en-US" sz="1300" dirty="0" smtClean="0">
                          <a:solidFill>
                            <a:srgbClr val="FF0000"/>
                          </a:solidFill>
                          <a:latin typeface="Times New Roman" pitchFamily="18" charset="0"/>
                          <a:cs typeface="Times New Roman" pitchFamily="18" charset="0"/>
                        </a:rPr>
                        <a:t>%</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ru-RU" sz="1300" b="0" dirty="0" smtClean="0">
                          <a:solidFill>
                            <a:srgbClr val="FF0000"/>
                          </a:solidFill>
                          <a:latin typeface="Times New Roman" pitchFamily="18" charset="0"/>
                          <a:cs typeface="Times New Roman" pitchFamily="18" charset="0"/>
                        </a:rPr>
                        <a:t>113 – 12%</a:t>
                      </a:r>
                      <a:endParaRPr lang="ru-RU" sz="1300" b="0" dirty="0">
                        <a:solidFill>
                          <a:srgbClr val="FF0000"/>
                        </a:solidFill>
                        <a:latin typeface="Times New Roman" pitchFamily="18" charset="0"/>
                        <a:cs typeface="Times New Roman" pitchFamily="18" charset="0"/>
                      </a:endParaRPr>
                    </a:p>
                  </a:txBody>
                  <a:tcPr/>
                </a:tc>
              </a:tr>
              <a:tr h="325327">
                <a:tc>
                  <a:txBody>
                    <a:bodyPr/>
                    <a:lstStyle/>
                    <a:p>
                      <a:pPr algn="l"/>
                      <a:r>
                        <a:rPr lang="kk-KZ" sz="1300" dirty="0" smtClean="0">
                          <a:solidFill>
                            <a:srgbClr val="FF0000"/>
                          </a:solidFill>
                          <a:latin typeface="Times New Roman" pitchFamily="18" charset="0"/>
                          <a:cs typeface="Times New Roman" pitchFamily="18" charset="0"/>
                        </a:rPr>
                        <a:t>Мед түсік</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kk-KZ" sz="1300" dirty="0" smtClean="0">
                          <a:solidFill>
                            <a:srgbClr val="FF0000"/>
                          </a:solidFill>
                          <a:latin typeface="Times New Roman" pitchFamily="18" charset="0"/>
                          <a:cs typeface="Times New Roman" pitchFamily="18" charset="0"/>
                        </a:rPr>
                        <a:t>43</a:t>
                      </a:r>
                      <a:r>
                        <a:rPr lang="en-US" sz="1300" dirty="0" smtClean="0">
                          <a:solidFill>
                            <a:srgbClr val="FF0000"/>
                          </a:solidFill>
                          <a:latin typeface="Times New Roman" pitchFamily="18" charset="0"/>
                          <a:cs typeface="Times New Roman" pitchFamily="18" charset="0"/>
                        </a:rPr>
                        <a:t> –</a:t>
                      </a:r>
                      <a:r>
                        <a:rPr lang="en-US" sz="1300" baseline="0" dirty="0" smtClean="0">
                          <a:solidFill>
                            <a:srgbClr val="FF0000"/>
                          </a:solidFill>
                          <a:latin typeface="Times New Roman" pitchFamily="18" charset="0"/>
                          <a:cs typeface="Times New Roman" pitchFamily="18" charset="0"/>
                        </a:rPr>
                        <a:t> </a:t>
                      </a:r>
                      <a:r>
                        <a:rPr lang="ru-RU" sz="1300" baseline="0" dirty="0" smtClean="0">
                          <a:solidFill>
                            <a:srgbClr val="FF0000"/>
                          </a:solidFill>
                          <a:latin typeface="Times New Roman" pitchFamily="18" charset="0"/>
                          <a:cs typeface="Times New Roman" pitchFamily="18" charset="0"/>
                        </a:rPr>
                        <a:t>3,9</a:t>
                      </a:r>
                      <a:r>
                        <a:rPr lang="en-US" sz="1300" baseline="0" dirty="0" smtClean="0">
                          <a:solidFill>
                            <a:srgbClr val="FF0000"/>
                          </a:solidFill>
                          <a:latin typeface="Times New Roman" pitchFamily="18" charset="0"/>
                          <a:cs typeface="Times New Roman" pitchFamily="18" charset="0"/>
                        </a:rPr>
                        <a:t>%</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ru-RU" sz="1300" b="0" dirty="0" smtClean="0">
                          <a:solidFill>
                            <a:srgbClr val="FF0000"/>
                          </a:solidFill>
                          <a:latin typeface="Times New Roman" pitchFamily="18" charset="0"/>
                          <a:cs typeface="Times New Roman" pitchFamily="18" charset="0"/>
                        </a:rPr>
                        <a:t>33 – 3,1</a:t>
                      </a:r>
                      <a:endParaRPr lang="ru-RU" sz="1300" b="0" dirty="0">
                        <a:solidFill>
                          <a:srgbClr val="FF0000"/>
                        </a:solidFill>
                        <a:latin typeface="Times New Roman" pitchFamily="18" charset="0"/>
                        <a:cs typeface="Times New Roman" pitchFamily="18" charset="0"/>
                      </a:endParaRPr>
                    </a:p>
                  </a:txBody>
                  <a:tcPr/>
                </a:tc>
              </a:tr>
              <a:tr h="408192">
                <a:tc>
                  <a:txBody>
                    <a:bodyPr/>
                    <a:lstStyle/>
                    <a:p>
                      <a:pPr algn="l"/>
                      <a:r>
                        <a:rPr lang="kk-KZ" sz="1300" dirty="0" smtClean="0">
                          <a:solidFill>
                            <a:srgbClr val="FF0000"/>
                          </a:solidFill>
                          <a:latin typeface="Times New Roman" pitchFamily="18" charset="0"/>
                          <a:cs typeface="Times New Roman" pitchFamily="18" charset="0"/>
                        </a:rPr>
                        <a:t>Терапевтімен қаралғандар</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kk-KZ" sz="1300" dirty="0" smtClean="0">
                          <a:solidFill>
                            <a:srgbClr val="FF0000"/>
                          </a:solidFill>
                          <a:latin typeface="Times New Roman" pitchFamily="18" charset="0"/>
                          <a:cs typeface="Times New Roman" pitchFamily="18" charset="0"/>
                        </a:rPr>
                        <a:t>994</a:t>
                      </a:r>
                      <a:r>
                        <a:rPr lang="en-US" sz="1300" dirty="0" smtClean="0">
                          <a:solidFill>
                            <a:srgbClr val="FF0000"/>
                          </a:solidFill>
                          <a:latin typeface="Times New Roman" pitchFamily="18" charset="0"/>
                          <a:cs typeface="Times New Roman" pitchFamily="18" charset="0"/>
                        </a:rPr>
                        <a:t> – </a:t>
                      </a:r>
                      <a:r>
                        <a:rPr lang="ru-RU" sz="1300" dirty="0" smtClean="0">
                          <a:solidFill>
                            <a:srgbClr val="FF0000"/>
                          </a:solidFill>
                          <a:latin typeface="Times New Roman" pitchFamily="18" charset="0"/>
                          <a:cs typeface="Times New Roman" pitchFamily="18" charset="0"/>
                        </a:rPr>
                        <a:t>100</a:t>
                      </a:r>
                      <a:r>
                        <a:rPr lang="en-US" sz="1300" dirty="0" smtClean="0">
                          <a:solidFill>
                            <a:srgbClr val="FF0000"/>
                          </a:solidFill>
                          <a:latin typeface="Times New Roman" pitchFamily="18" charset="0"/>
                          <a:cs typeface="Times New Roman" pitchFamily="18" charset="0"/>
                        </a:rPr>
                        <a:t>%</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ru-RU" sz="1300" b="0" dirty="0" smtClean="0">
                          <a:solidFill>
                            <a:srgbClr val="FF0000"/>
                          </a:solidFill>
                          <a:latin typeface="Times New Roman" pitchFamily="18" charset="0"/>
                          <a:cs typeface="Times New Roman" pitchFamily="18" charset="0"/>
                        </a:rPr>
                        <a:t>881 – 100%</a:t>
                      </a:r>
                      <a:endParaRPr lang="ru-RU" sz="1300" b="0" dirty="0">
                        <a:solidFill>
                          <a:srgbClr val="FF0000"/>
                        </a:solidFill>
                        <a:latin typeface="Times New Roman" pitchFamily="18" charset="0"/>
                        <a:cs typeface="Times New Roman" pitchFamily="18" charset="0"/>
                      </a:endParaRPr>
                    </a:p>
                  </a:txBody>
                  <a:tcPr/>
                </a:tc>
              </a:tr>
              <a:tr h="336510">
                <a:tc>
                  <a:txBody>
                    <a:bodyPr/>
                    <a:lstStyle/>
                    <a:p>
                      <a:pPr algn="l"/>
                      <a:r>
                        <a:rPr lang="kk-KZ" sz="1300" dirty="0" smtClean="0">
                          <a:solidFill>
                            <a:srgbClr val="FF0000"/>
                          </a:solidFill>
                          <a:latin typeface="Times New Roman" pitchFamily="18" charset="0"/>
                          <a:cs typeface="Times New Roman" pitchFamily="18" charset="0"/>
                        </a:rPr>
                        <a:t>Оның ішінде 12аптада</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kk-KZ" sz="1300" dirty="0" smtClean="0">
                          <a:solidFill>
                            <a:srgbClr val="FF0000"/>
                          </a:solidFill>
                          <a:latin typeface="Times New Roman" pitchFamily="18" charset="0"/>
                          <a:cs typeface="Times New Roman" pitchFamily="18" charset="0"/>
                        </a:rPr>
                        <a:t>762</a:t>
                      </a:r>
                      <a:r>
                        <a:rPr lang="en-US" sz="1300" dirty="0" smtClean="0">
                          <a:solidFill>
                            <a:srgbClr val="FF0000"/>
                          </a:solidFill>
                          <a:latin typeface="Times New Roman" pitchFamily="18" charset="0"/>
                          <a:cs typeface="Times New Roman" pitchFamily="18" charset="0"/>
                        </a:rPr>
                        <a:t> – 70,2%</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ru-RU" sz="1300" b="0" dirty="0" smtClean="0">
                          <a:solidFill>
                            <a:srgbClr val="FF0000"/>
                          </a:solidFill>
                          <a:latin typeface="Times New Roman" pitchFamily="18" charset="0"/>
                          <a:cs typeface="Times New Roman" pitchFamily="18" charset="0"/>
                        </a:rPr>
                        <a:t>676 – 76,7%</a:t>
                      </a:r>
                      <a:endParaRPr lang="ru-RU" sz="1300" b="0" dirty="0">
                        <a:solidFill>
                          <a:srgbClr val="FF0000"/>
                        </a:solidFill>
                        <a:latin typeface="Times New Roman" pitchFamily="18" charset="0"/>
                        <a:cs typeface="Times New Roman" pitchFamily="18" charset="0"/>
                      </a:endParaRPr>
                    </a:p>
                  </a:txBody>
                  <a:tcPr/>
                </a:tc>
              </a:tr>
              <a:tr h="336510">
                <a:tc>
                  <a:txBody>
                    <a:bodyPr/>
                    <a:lstStyle/>
                    <a:p>
                      <a:pPr algn="l"/>
                      <a:r>
                        <a:rPr lang="kk-KZ" sz="1300" b="1" dirty="0" smtClean="0">
                          <a:solidFill>
                            <a:srgbClr val="FF0000"/>
                          </a:solidFill>
                          <a:latin typeface="Times New Roman" pitchFamily="18" charset="0"/>
                          <a:cs typeface="Times New Roman" pitchFamily="18" charset="0"/>
                        </a:rPr>
                        <a:t>КТГ арқылы</a:t>
                      </a:r>
                      <a:r>
                        <a:rPr lang="kk-KZ" sz="1300" b="1" baseline="0" dirty="0" smtClean="0">
                          <a:solidFill>
                            <a:srgbClr val="FF0000"/>
                          </a:solidFill>
                          <a:latin typeface="Times New Roman" pitchFamily="18" charset="0"/>
                          <a:cs typeface="Times New Roman" pitchFamily="18" charset="0"/>
                        </a:rPr>
                        <a:t> қарау </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kk-KZ" sz="1300" b="1" dirty="0" smtClean="0">
                          <a:solidFill>
                            <a:srgbClr val="FF0000"/>
                          </a:solidFill>
                          <a:latin typeface="Times New Roman" pitchFamily="18" charset="0"/>
                          <a:cs typeface="Times New Roman" pitchFamily="18" charset="0"/>
                        </a:rPr>
                        <a:t>-</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kk-KZ" sz="1300" b="0" dirty="0" smtClean="0">
                          <a:solidFill>
                            <a:srgbClr val="FF0000"/>
                          </a:solidFill>
                          <a:latin typeface="Times New Roman" pitchFamily="18" charset="0"/>
                          <a:cs typeface="Times New Roman" pitchFamily="18" charset="0"/>
                        </a:rPr>
                        <a:t>83</a:t>
                      </a:r>
                      <a:endParaRPr lang="ru-RU" sz="1300" b="0" dirty="0">
                        <a:solidFill>
                          <a:srgbClr val="FF0000"/>
                        </a:solidFill>
                        <a:latin typeface="Times New Roman" pitchFamily="18" charset="0"/>
                        <a:cs typeface="Times New Roman" pitchFamily="18" charset="0"/>
                      </a:endParaRPr>
                    </a:p>
                  </a:txBody>
                  <a:tcPr/>
                </a:tc>
              </a:tr>
              <a:tr h="336510">
                <a:tc>
                  <a:txBody>
                    <a:bodyPr/>
                    <a:lstStyle/>
                    <a:p>
                      <a:pPr algn="l"/>
                      <a:r>
                        <a:rPr lang="kk-KZ" sz="1300" dirty="0" smtClean="0">
                          <a:solidFill>
                            <a:srgbClr val="FF0000"/>
                          </a:solidFill>
                          <a:latin typeface="Times New Roman" pitchFamily="18" charset="0"/>
                          <a:cs typeface="Times New Roman" pitchFamily="18" charset="0"/>
                        </a:rPr>
                        <a:t> Ана өлімі</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kk-KZ" sz="1300" b="0" dirty="0" smtClean="0">
                          <a:solidFill>
                            <a:srgbClr val="FF0000"/>
                          </a:solidFill>
                          <a:latin typeface="Times New Roman" pitchFamily="18" charset="0"/>
                          <a:cs typeface="Times New Roman" pitchFamily="18" charset="0"/>
                        </a:rPr>
                        <a:t>-</a:t>
                      </a:r>
                      <a:endParaRPr lang="ru-RU" sz="1300" b="0" dirty="0">
                        <a:solidFill>
                          <a:srgbClr val="FF0000"/>
                        </a:solidFill>
                        <a:latin typeface="Times New Roman" pitchFamily="18" charset="0"/>
                        <a:cs typeface="Times New Roman" pitchFamily="18" charset="0"/>
                      </a:endParaRPr>
                    </a:p>
                  </a:txBody>
                  <a:tcPr/>
                </a:tc>
                <a:tc>
                  <a:txBody>
                    <a:bodyPr/>
                    <a:lstStyle/>
                    <a:p>
                      <a:pPr algn="ctr"/>
                      <a:r>
                        <a:rPr lang="ru-RU" sz="1300" b="0" dirty="0" smtClean="0">
                          <a:solidFill>
                            <a:srgbClr val="FF0000"/>
                          </a:solidFill>
                          <a:latin typeface="Times New Roman" pitchFamily="18" charset="0"/>
                          <a:cs typeface="Times New Roman" pitchFamily="18" charset="0"/>
                        </a:rPr>
                        <a:t>-</a:t>
                      </a:r>
                      <a:endParaRPr lang="ru-RU" sz="1300" b="0" dirty="0">
                        <a:solidFill>
                          <a:srgbClr val="FF0000"/>
                        </a:solidFill>
                        <a:latin typeface="Times New Roman" pitchFamily="18" charset="0"/>
                        <a:cs typeface="Times New Roman" pitchFamily="18" charset="0"/>
                      </a:endParaRPr>
                    </a:p>
                  </a:txBody>
                  <a:tcPr/>
                </a:tc>
              </a:tr>
              <a:tr h="336510">
                <a:tc>
                  <a:txBody>
                    <a:bodyPr/>
                    <a:lstStyle/>
                    <a:p>
                      <a:pPr algn="l"/>
                      <a:r>
                        <a:rPr lang="kk-KZ" sz="1300" dirty="0" smtClean="0">
                          <a:solidFill>
                            <a:srgbClr val="FF0000"/>
                          </a:solidFill>
                          <a:latin typeface="Times New Roman" pitchFamily="18" charset="0"/>
                          <a:cs typeface="Times New Roman" pitchFamily="18" charset="0"/>
                        </a:rPr>
                        <a:t>Үйде босану</a:t>
                      </a:r>
                      <a:endParaRPr lang="ru-RU" sz="1300" b="1" dirty="0">
                        <a:solidFill>
                          <a:srgbClr val="FF0000"/>
                        </a:solidFill>
                        <a:latin typeface="Times New Roman" pitchFamily="18" charset="0"/>
                        <a:cs typeface="Times New Roman" pitchFamily="18" charset="0"/>
                      </a:endParaRPr>
                    </a:p>
                  </a:txBody>
                  <a:tcPr/>
                </a:tc>
                <a:tc>
                  <a:txBody>
                    <a:bodyPr/>
                    <a:lstStyle/>
                    <a:p>
                      <a:pPr algn="ctr"/>
                      <a:r>
                        <a:rPr lang="kk-KZ" sz="1300" b="0" dirty="0" smtClean="0">
                          <a:solidFill>
                            <a:srgbClr val="FF0000"/>
                          </a:solidFill>
                          <a:latin typeface="Times New Roman" pitchFamily="18" charset="0"/>
                          <a:cs typeface="Times New Roman" pitchFamily="18" charset="0"/>
                        </a:rPr>
                        <a:t>1</a:t>
                      </a:r>
                      <a:r>
                        <a:rPr lang="kk-KZ" sz="1300" b="0" baseline="0" dirty="0" smtClean="0">
                          <a:solidFill>
                            <a:srgbClr val="FF0000"/>
                          </a:solidFill>
                          <a:latin typeface="Times New Roman" pitchFamily="18" charset="0"/>
                          <a:cs typeface="Times New Roman" pitchFamily="18" charset="0"/>
                        </a:rPr>
                        <a:t>  - 0,1%</a:t>
                      </a:r>
                      <a:endParaRPr lang="ru-RU" sz="1300" b="0" dirty="0">
                        <a:solidFill>
                          <a:srgbClr val="FF0000"/>
                        </a:solidFill>
                        <a:latin typeface="Times New Roman" pitchFamily="18" charset="0"/>
                        <a:cs typeface="Times New Roman" pitchFamily="18" charset="0"/>
                      </a:endParaRPr>
                    </a:p>
                  </a:txBody>
                  <a:tcPr/>
                </a:tc>
                <a:tc>
                  <a:txBody>
                    <a:bodyPr/>
                    <a:lstStyle/>
                    <a:p>
                      <a:pPr algn="ctr"/>
                      <a:r>
                        <a:rPr lang="ru-RU" sz="1300" b="0" dirty="0" smtClean="0">
                          <a:solidFill>
                            <a:srgbClr val="FF0000"/>
                          </a:solidFill>
                          <a:latin typeface="Times New Roman" pitchFamily="18" charset="0"/>
                          <a:cs typeface="Times New Roman" pitchFamily="18" charset="0"/>
                        </a:rPr>
                        <a:t>1 – 0,1%</a:t>
                      </a:r>
                      <a:endParaRPr lang="ru-RU" sz="1300" b="0" dirty="0">
                        <a:solidFill>
                          <a:srgbClr val="FF0000"/>
                        </a:solidFill>
                        <a:latin typeface="Times New Roman" pitchFamily="18" charset="0"/>
                        <a:cs typeface="Times New Roman" pitchFamily="18" charset="0"/>
                      </a:endParaRPr>
                    </a:p>
                  </a:txBody>
                  <a:tcPr/>
                </a:tc>
              </a:tr>
            </a:tbl>
          </a:graphicData>
        </a:graphic>
      </p:graphicFrame>
      <p:sp>
        <p:nvSpPr>
          <p:cNvPr id="4" name="Прямоугольник 3"/>
          <p:cNvSpPr/>
          <p:nvPr/>
        </p:nvSpPr>
        <p:spPr>
          <a:xfrm>
            <a:off x="785786" y="142852"/>
            <a:ext cx="7604518" cy="461665"/>
          </a:xfrm>
          <a:prstGeom prst="rect">
            <a:avLst/>
          </a:prstGeom>
          <a:noFill/>
        </p:spPr>
        <p:txBody>
          <a:bodyPr wrap="square" lIns="91440" tIns="45720" rIns="91440" bIns="45720">
            <a:spAutoFit/>
          </a:bodyPr>
          <a:lstStyle/>
          <a:p>
            <a:pPr algn="ctr"/>
            <a:r>
              <a:rPr lang="kk-KZ" sz="2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ӘЙЕЛДЕР БӨЛІМІ КӨРСЕТКІШІ</a:t>
            </a:r>
            <a:endParaRPr lang="ru-RU" sz="2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575012770"/>
      </p:ext>
    </p:extLst>
  </p:cSld>
  <p:clrMapOvr>
    <a:masterClrMapping/>
  </p:clrMapOvr>
  <p:transition>
    <p:push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0035" y="1005627"/>
          <a:ext cx="6215106" cy="5590344"/>
        </p:xfrm>
        <a:graphic>
          <a:graphicData uri="http://schemas.openxmlformats.org/drawingml/2006/table">
            <a:tbl>
              <a:tblPr firstRow="1" bandRow="1">
                <a:tableStyleId>{7DF18680-E054-41AD-8BC1-D1AEF772440D}</a:tableStyleId>
              </a:tblPr>
              <a:tblGrid>
                <a:gridCol w="1653560"/>
                <a:gridCol w="1596541"/>
                <a:gridCol w="2965005"/>
              </a:tblGrid>
              <a:tr h="494547">
                <a:tc>
                  <a:txBody>
                    <a:bodyPr/>
                    <a:lstStyle/>
                    <a:p>
                      <a:pPr algn="ctr"/>
                      <a:r>
                        <a:rPr lang="kk-KZ" dirty="0" smtClean="0">
                          <a:solidFill>
                            <a:srgbClr val="FF0000"/>
                          </a:solidFill>
                          <a:latin typeface="Times New Roman" pitchFamily="18" charset="0"/>
                          <a:cs typeface="Times New Roman" pitchFamily="18" charset="0"/>
                        </a:rPr>
                        <a:t>Көрсеткіштер</a:t>
                      </a:r>
                      <a:endParaRPr lang="ru-RU" i="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2016ж</a:t>
                      </a:r>
                      <a:endParaRPr lang="ru-RU" i="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2017ж</a:t>
                      </a:r>
                      <a:endParaRPr lang="ru-RU" i="1" dirty="0">
                        <a:solidFill>
                          <a:srgbClr val="FF0000"/>
                        </a:solidFill>
                        <a:latin typeface="Times New Roman" pitchFamily="18" charset="0"/>
                        <a:cs typeface="Times New Roman" pitchFamily="18" charset="0"/>
                      </a:endParaRPr>
                    </a:p>
                  </a:txBody>
                  <a:tcPr/>
                </a:tc>
              </a:tr>
              <a:tr h="388606">
                <a:tc>
                  <a:txBody>
                    <a:bodyPr/>
                    <a:lstStyle/>
                    <a:p>
                      <a:pPr algn="ctr"/>
                      <a:r>
                        <a:rPr lang="kk-KZ" sz="1600" dirty="0" smtClean="0">
                          <a:solidFill>
                            <a:srgbClr val="FF0000"/>
                          </a:solidFill>
                          <a:latin typeface="Times New Roman" pitchFamily="18" charset="0"/>
                          <a:cs typeface="Times New Roman" pitchFamily="18" charset="0"/>
                        </a:rPr>
                        <a:t>Туа біткен ақаулық</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9</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71</a:t>
                      </a:r>
                      <a:endParaRPr lang="ru-RU" sz="1600" dirty="0">
                        <a:solidFill>
                          <a:srgbClr val="FF0000"/>
                        </a:solidFill>
                        <a:latin typeface="Times New Roman" pitchFamily="18" charset="0"/>
                        <a:cs typeface="Times New Roman" pitchFamily="18" charset="0"/>
                      </a:endParaRPr>
                    </a:p>
                  </a:txBody>
                  <a:tcPr/>
                </a:tc>
              </a:tr>
              <a:tr h="373057">
                <a:tc>
                  <a:txBody>
                    <a:bodyPr/>
                    <a:lstStyle/>
                    <a:p>
                      <a:pPr algn="ctr"/>
                      <a:r>
                        <a:rPr lang="kk-KZ" sz="1600" dirty="0" smtClean="0">
                          <a:solidFill>
                            <a:srgbClr val="FF0000"/>
                          </a:solidFill>
                          <a:latin typeface="Times New Roman" pitchFamily="18" charset="0"/>
                          <a:cs typeface="Times New Roman" pitchFamily="18" charset="0"/>
                        </a:rPr>
                        <a:t>Анықталған аптасы</a:t>
                      </a:r>
                      <a:endParaRPr lang="ru-RU" sz="1600" dirty="0">
                        <a:solidFill>
                          <a:srgbClr val="FF0000"/>
                        </a:solidFill>
                        <a:latin typeface="Times New Roman" pitchFamily="18" charset="0"/>
                        <a:cs typeface="Times New Roman" pitchFamily="18" charset="0"/>
                      </a:endParaRPr>
                    </a:p>
                  </a:txBody>
                  <a:tcPr/>
                </a:tc>
                <a:tc>
                  <a:txBody>
                    <a:bodyPr/>
                    <a:lstStyle/>
                    <a:p>
                      <a:pPr algn="ctr"/>
                      <a:endParaRPr lang="ru-RU" sz="1600" dirty="0">
                        <a:solidFill>
                          <a:srgbClr val="FF0000"/>
                        </a:solidFill>
                        <a:latin typeface="Times New Roman" pitchFamily="18" charset="0"/>
                        <a:cs typeface="Times New Roman" pitchFamily="18" charset="0"/>
                      </a:endParaRPr>
                    </a:p>
                  </a:txBody>
                  <a:tcPr/>
                </a:tc>
                <a:tc>
                  <a:txBody>
                    <a:bodyPr/>
                    <a:lstStyle/>
                    <a:p>
                      <a:pPr algn="ctr"/>
                      <a:endParaRPr lang="ru-RU" sz="1600" dirty="0">
                        <a:solidFill>
                          <a:srgbClr val="FF0000"/>
                        </a:solidFill>
                        <a:latin typeface="Times New Roman" pitchFamily="18" charset="0"/>
                        <a:cs typeface="Times New Roman" pitchFamily="18" charset="0"/>
                      </a:endParaRPr>
                    </a:p>
                  </a:txBody>
                  <a:tcPr/>
                </a:tc>
              </a:tr>
              <a:tr h="373057">
                <a:tc>
                  <a:txBody>
                    <a:bodyPr/>
                    <a:lstStyle/>
                    <a:p>
                      <a:pPr algn="ctr"/>
                      <a:r>
                        <a:rPr lang="kk-KZ" sz="1600" dirty="0" smtClean="0">
                          <a:solidFill>
                            <a:srgbClr val="FF0000"/>
                          </a:solidFill>
                          <a:latin typeface="Times New Roman" pitchFamily="18" charset="0"/>
                          <a:cs typeface="Times New Roman" pitchFamily="18" charset="0"/>
                        </a:rPr>
                        <a:t>10-14 апталығы</a:t>
                      </a:r>
                      <a:endParaRPr lang="ru-RU" sz="1600" dirty="0">
                        <a:solidFill>
                          <a:srgbClr val="FF0000"/>
                        </a:solidFill>
                        <a:latin typeface="Times New Roman" pitchFamily="18" charset="0"/>
                        <a:cs typeface="Times New Roman" pitchFamily="18" charset="0"/>
                      </a:endParaRPr>
                    </a:p>
                  </a:txBody>
                  <a:tcPr/>
                </a:tc>
                <a:tc>
                  <a:txBody>
                    <a:bodyPr/>
                    <a:lstStyle/>
                    <a:p>
                      <a:pPr algn="ct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4</a:t>
                      </a:r>
                      <a:endParaRPr lang="ru-RU" sz="1600" dirty="0">
                        <a:solidFill>
                          <a:srgbClr val="FF0000"/>
                        </a:solidFill>
                        <a:latin typeface="Times New Roman" pitchFamily="18" charset="0"/>
                        <a:cs typeface="Times New Roman" pitchFamily="18" charset="0"/>
                      </a:endParaRPr>
                    </a:p>
                  </a:txBody>
                  <a:tcPr/>
                </a:tc>
              </a:tr>
              <a:tr h="395410">
                <a:tc>
                  <a:txBody>
                    <a:bodyPr/>
                    <a:lstStyle/>
                    <a:p>
                      <a:pPr algn="ctr"/>
                      <a:r>
                        <a:rPr lang="kk-KZ" sz="1600" dirty="0" smtClean="0">
                          <a:solidFill>
                            <a:srgbClr val="FF0000"/>
                          </a:solidFill>
                          <a:latin typeface="Times New Roman" pitchFamily="18" charset="0"/>
                          <a:cs typeface="Times New Roman" pitchFamily="18" charset="0"/>
                        </a:rPr>
                        <a:t>20-24 апталығы</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7</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44</a:t>
                      </a:r>
                      <a:endParaRPr lang="ru-RU" sz="1600" dirty="0">
                        <a:solidFill>
                          <a:srgbClr val="FF0000"/>
                        </a:solidFill>
                        <a:latin typeface="Times New Roman" pitchFamily="18" charset="0"/>
                        <a:cs typeface="Times New Roman" pitchFamily="18" charset="0"/>
                      </a:endParaRPr>
                    </a:p>
                  </a:txBody>
                  <a:tcPr/>
                </a:tc>
              </a:tr>
              <a:tr h="395410">
                <a:tc>
                  <a:txBody>
                    <a:bodyPr/>
                    <a:lstStyle/>
                    <a:p>
                      <a:pPr algn="ctr"/>
                      <a:r>
                        <a:rPr lang="kk-KZ" sz="1600" dirty="0" smtClean="0">
                          <a:solidFill>
                            <a:srgbClr val="FF0000"/>
                          </a:solidFill>
                          <a:latin typeface="Times New Roman" pitchFamily="18" charset="0"/>
                          <a:cs typeface="Times New Roman" pitchFamily="18" charset="0"/>
                        </a:rPr>
                        <a:t>32-34 апталығы</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2</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19</a:t>
                      </a:r>
                      <a:endParaRPr lang="ru-RU" sz="1600" dirty="0">
                        <a:solidFill>
                          <a:srgbClr val="FF0000"/>
                        </a:solidFill>
                        <a:latin typeface="Times New Roman" pitchFamily="18" charset="0"/>
                        <a:cs typeface="Times New Roman" pitchFamily="18" charset="0"/>
                      </a:endParaRPr>
                    </a:p>
                  </a:txBody>
                  <a:tcPr/>
                </a:tc>
              </a:tr>
              <a:tr h="2707761">
                <a:tc>
                  <a:txBody>
                    <a:bodyPr/>
                    <a:lstStyle/>
                    <a:p>
                      <a:pPr algn="ctr"/>
                      <a:r>
                        <a:rPr lang="kk-KZ" sz="1600" dirty="0" smtClean="0">
                          <a:solidFill>
                            <a:srgbClr val="FF0000"/>
                          </a:solidFill>
                          <a:latin typeface="Times New Roman" pitchFamily="18" charset="0"/>
                          <a:cs typeface="Times New Roman" pitchFamily="18" charset="0"/>
                        </a:rPr>
                        <a:t>Анықталған жері</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ИП </a:t>
                      </a:r>
                      <a:r>
                        <a:rPr lang="ru-RU" sz="1600" baseline="0" dirty="0" smtClean="0">
                          <a:solidFill>
                            <a:srgbClr val="FF0000"/>
                          </a:solidFill>
                          <a:latin typeface="Times New Roman" pitchFamily="18" charset="0"/>
                          <a:cs typeface="Times New Roman" pitchFamily="18" charset="0"/>
                        </a:rPr>
                        <a:t>«</a:t>
                      </a:r>
                      <a:r>
                        <a:rPr lang="kk-KZ" sz="1600" dirty="0" smtClean="0">
                          <a:solidFill>
                            <a:srgbClr val="FF0000"/>
                          </a:solidFill>
                          <a:latin typeface="Times New Roman" pitchFamily="18" charset="0"/>
                          <a:cs typeface="Times New Roman" pitchFamily="18" charset="0"/>
                        </a:rPr>
                        <a:t>Ахметова</a:t>
                      </a:r>
                      <a:r>
                        <a:rPr lang="ru-RU" sz="1600" baseline="0" dirty="0" smtClean="0">
                          <a:solidFill>
                            <a:srgbClr val="FF0000"/>
                          </a:solidFill>
                          <a:latin typeface="Times New Roman" pitchFamily="18" charset="0"/>
                          <a:cs typeface="Times New Roman" pitchFamily="18" charset="0"/>
                        </a:rPr>
                        <a:t>»</a:t>
                      </a:r>
                      <a:r>
                        <a:rPr lang="kk-KZ" sz="1600" dirty="0" smtClean="0">
                          <a:solidFill>
                            <a:srgbClr val="FF0000"/>
                          </a:solidFill>
                          <a:latin typeface="Times New Roman" pitchFamily="18" charset="0"/>
                          <a:cs typeface="Times New Roman" pitchFamily="18" charset="0"/>
                        </a:rPr>
                        <a:t> - 8</a:t>
                      </a:r>
                    </a:p>
                    <a:p>
                      <a:pPr algn="ctr"/>
                      <a:r>
                        <a:rPr lang="kk-KZ" sz="1600" dirty="0" smtClean="0">
                          <a:solidFill>
                            <a:srgbClr val="FF0000"/>
                          </a:solidFill>
                          <a:latin typeface="Times New Roman" pitchFamily="18" charset="0"/>
                          <a:cs typeface="Times New Roman" pitchFamily="18" charset="0"/>
                        </a:rPr>
                        <a:t>ГП7 - 1</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baseline="0" dirty="0" smtClean="0">
                          <a:solidFill>
                            <a:srgbClr val="FF0000"/>
                          </a:solidFill>
                          <a:latin typeface="Times New Roman" pitchFamily="18" charset="0"/>
                          <a:cs typeface="Times New Roman" pitchFamily="18" charset="0"/>
                        </a:rPr>
                        <a:t>16 нед – 1</a:t>
                      </a:r>
                    </a:p>
                    <a:p>
                      <a:pPr algn="ctr"/>
                      <a:r>
                        <a:rPr lang="kk-KZ" sz="1600" baseline="0" dirty="0" smtClean="0">
                          <a:solidFill>
                            <a:srgbClr val="FF0000"/>
                          </a:solidFill>
                          <a:latin typeface="Times New Roman" pitchFamily="18" charset="0"/>
                          <a:cs typeface="Times New Roman" pitchFamily="18" charset="0"/>
                        </a:rPr>
                        <a:t>26 нед – 1</a:t>
                      </a:r>
                    </a:p>
                    <a:p>
                      <a:pPr algn="ctr"/>
                      <a:r>
                        <a:rPr lang="kk-KZ" sz="1600" baseline="0" dirty="0" smtClean="0">
                          <a:solidFill>
                            <a:srgbClr val="FF0000"/>
                          </a:solidFill>
                          <a:latin typeface="Times New Roman" pitchFamily="18" charset="0"/>
                          <a:cs typeface="Times New Roman" pitchFamily="18" charset="0"/>
                        </a:rPr>
                        <a:t>27 нед – 1</a:t>
                      </a:r>
                    </a:p>
                    <a:p>
                      <a:pPr algn="ctr"/>
                      <a:r>
                        <a:rPr lang="kk-KZ" sz="1600" baseline="0" dirty="0" smtClean="0">
                          <a:solidFill>
                            <a:srgbClr val="FF0000"/>
                          </a:solidFill>
                          <a:latin typeface="Times New Roman" pitchFamily="18" charset="0"/>
                          <a:cs typeface="Times New Roman" pitchFamily="18" charset="0"/>
                        </a:rPr>
                        <a:t>29 нед – 1</a:t>
                      </a:r>
                    </a:p>
                    <a:p>
                      <a:pPr algn="ctr"/>
                      <a:r>
                        <a:rPr lang="kk-KZ" sz="1600" baseline="0" dirty="0" smtClean="0">
                          <a:solidFill>
                            <a:srgbClr val="FF0000"/>
                          </a:solidFill>
                          <a:latin typeface="Times New Roman" pitchFamily="18" charset="0"/>
                          <a:cs typeface="Times New Roman" pitchFamily="18" charset="0"/>
                        </a:rPr>
                        <a:t>ГП7 – 5</a:t>
                      </a:r>
                    </a:p>
                    <a:p>
                      <a:pPr algn="ctr"/>
                      <a:r>
                        <a:rPr lang="kk-KZ" sz="1600" baseline="0" dirty="0" smtClean="0">
                          <a:solidFill>
                            <a:srgbClr val="FF0000"/>
                          </a:solidFill>
                          <a:latin typeface="Times New Roman" pitchFamily="18" charset="0"/>
                          <a:cs typeface="Times New Roman" pitchFamily="18" charset="0"/>
                        </a:rPr>
                        <a:t>ИП </a:t>
                      </a:r>
                      <a:r>
                        <a:rPr lang="ru-RU" sz="1600" baseline="0" dirty="0" smtClean="0">
                          <a:solidFill>
                            <a:srgbClr val="FF0000"/>
                          </a:solidFill>
                          <a:latin typeface="Times New Roman" pitchFamily="18" charset="0"/>
                          <a:cs typeface="Times New Roman" pitchFamily="18" charset="0"/>
                        </a:rPr>
                        <a:t>«</a:t>
                      </a:r>
                      <a:r>
                        <a:rPr lang="kk-KZ" sz="1600" baseline="0" dirty="0" smtClean="0">
                          <a:solidFill>
                            <a:srgbClr val="FF0000"/>
                          </a:solidFill>
                          <a:latin typeface="Times New Roman" pitchFamily="18" charset="0"/>
                          <a:cs typeface="Times New Roman" pitchFamily="18" charset="0"/>
                        </a:rPr>
                        <a:t>Ахметова</a:t>
                      </a:r>
                      <a:r>
                        <a:rPr lang="ru-RU" sz="1600" baseline="0" dirty="0" smtClean="0">
                          <a:solidFill>
                            <a:srgbClr val="FF0000"/>
                          </a:solidFill>
                          <a:latin typeface="Times New Roman" pitchFamily="18" charset="0"/>
                          <a:cs typeface="Times New Roman" pitchFamily="18" charset="0"/>
                        </a:rPr>
                        <a:t>»</a:t>
                      </a:r>
                      <a:r>
                        <a:rPr lang="kk-KZ" sz="1600" baseline="0" dirty="0" smtClean="0">
                          <a:solidFill>
                            <a:srgbClr val="FF0000"/>
                          </a:solidFill>
                          <a:latin typeface="Times New Roman" pitchFamily="18" charset="0"/>
                          <a:cs typeface="Times New Roman" pitchFamily="18" charset="0"/>
                        </a:rPr>
                        <a:t> – 58</a:t>
                      </a:r>
                    </a:p>
                    <a:p>
                      <a:pPr algn="ctr"/>
                      <a:r>
                        <a:rPr lang="kk-KZ" sz="1600" baseline="0" dirty="0" smtClean="0">
                          <a:solidFill>
                            <a:srgbClr val="FF0000"/>
                          </a:solidFill>
                          <a:latin typeface="Times New Roman" pitchFamily="18" charset="0"/>
                          <a:cs typeface="Times New Roman" pitchFamily="18" charset="0"/>
                        </a:rPr>
                        <a:t>Уестерн – 2</a:t>
                      </a:r>
                    </a:p>
                    <a:p>
                      <a:pPr algn="ctr"/>
                      <a:r>
                        <a:rPr lang="kk-KZ" sz="1600" baseline="0" dirty="0" smtClean="0">
                          <a:solidFill>
                            <a:srgbClr val="FF0000"/>
                          </a:solidFill>
                          <a:latin typeface="Times New Roman" pitchFamily="18" charset="0"/>
                          <a:cs typeface="Times New Roman" pitchFamily="18" charset="0"/>
                        </a:rPr>
                        <a:t>Олимп– 1</a:t>
                      </a:r>
                    </a:p>
                    <a:p>
                      <a:pPr algn="ctr"/>
                      <a:r>
                        <a:rPr lang="kk-KZ" sz="1600" baseline="0" dirty="0" smtClean="0">
                          <a:solidFill>
                            <a:srgbClr val="FF0000"/>
                          </a:solidFill>
                          <a:latin typeface="Times New Roman" pitchFamily="18" charset="0"/>
                          <a:cs typeface="Times New Roman" pitchFamily="18" charset="0"/>
                        </a:rPr>
                        <a:t>Медсервис – 1</a:t>
                      </a:r>
                    </a:p>
                    <a:p>
                      <a:pPr algn="ctr"/>
                      <a:r>
                        <a:rPr lang="kk-KZ" sz="1600" baseline="0" dirty="0" smtClean="0">
                          <a:solidFill>
                            <a:srgbClr val="FF0000"/>
                          </a:solidFill>
                          <a:latin typeface="Times New Roman" pitchFamily="18" charset="0"/>
                          <a:cs typeface="Times New Roman" pitchFamily="18" charset="0"/>
                        </a:rPr>
                        <a:t>ИП </a:t>
                      </a:r>
                      <a:r>
                        <a:rPr lang="ru-RU" sz="1600" baseline="0" dirty="0" smtClean="0">
                          <a:solidFill>
                            <a:srgbClr val="FF0000"/>
                          </a:solidFill>
                          <a:latin typeface="Times New Roman" pitchFamily="18" charset="0"/>
                          <a:cs typeface="Times New Roman" pitchFamily="18" charset="0"/>
                        </a:rPr>
                        <a:t>«</a:t>
                      </a:r>
                      <a:r>
                        <a:rPr lang="kk-KZ" sz="1600" baseline="0" dirty="0" smtClean="0">
                          <a:solidFill>
                            <a:srgbClr val="FF0000"/>
                          </a:solidFill>
                          <a:latin typeface="Times New Roman" pitchFamily="18" charset="0"/>
                          <a:cs typeface="Times New Roman" pitchFamily="18" charset="0"/>
                        </a:rPr>
                        <a:t>Бажбенова</a:t>
                      </a:r>
                      <a:r>
                        <a:rPr lang="ru-RU" sz="1600" baseline="0" dirty="0" smtClean="0">
                          <a:solidFill>
                            <a:srgbClr val="FF0000"/>
                          </a:solidFill>
                          <a:latin typeface="Times New Roman" pitchFamily="18" charset="0"/>
                          <a:cs typeface="Times New Roman" pitchFamily="18" charset="0"/>
                        </a:rPr>
                        <a:t>» </a:t>
                      </a:r>
                      <a:r>
                        <a:rPr lang="kk-KZ" sz="1600" baseline="0" dirty="0" smtClean="0">
                          <a:solidFill>
                            <a:srgbClr val="FF0000"/>
                          </a:solidFill>
                          <a:latin typeface="Times New Roman" pitchFamily="18" charset="0"/>
                          <a:cs typeface="Times New Roman" pitchFamily="18" charset="0"/>
                        </a:rPr>
                        <a:t>– 1</a:t>
                      </a:r>
                    </a:p>
                    <a:p>
                      <a:pPr algn="ctr"/>
                      <a:r>
                        <a:rPr lang="kk-KZ" sz="1600" baseline="0" dirty="0" smtClean="0">
                          <a:solidFill>
                            <a:srgbClr val="FF0000"/>
                          </a:solidFill>
                          <a:latin typeface="Times New Roman" pitchFamily="18" charset="0"/>
                          <a:cs typeface="Times New Roman" pitchFamily="18" charset="0"/>
                        </a:rPr>
                        <a:t>Достар мед - 3</a:t>
                      </a:r>
                    </a:p>
                  </a:txBody>
                  <a:tcPr/>
                </a:tc>
              </a:tr>
            </a:tbl>
          </a:graphicData>
        </a:graphic>
      </p:graphicFrame>
      <p:sp>
        <p:nvSpPr>
          <p:cNvPr id="5" name="Прямоугольник 4"/>
          <p:cNvSpPr/>
          <p:nvPr/>
        </p:nvSpPr>
        <p:spPr>
          <a:xfrm>
            <a:off x="1857356" y="214290"/>
            <a:ext cx="4889223" cy="584775"/>
          </a:xfrm>
          <a:prstGeom prst="rect">
            <a:avLst/>
          </a:prstGeom>
          <a:noFill/>
        </p:spPr>
        <p:txBody>
          <a:bodyPr wrap="none" lIns="91440" tIns="45720" rIns="91440" bIns="45720">
            <a:spAutoFit/>
          </a:bodyPr>
          <a:lstStyle/>
          <a:p>
            <a:pPr algn="ctr"/>
            <a:r>
              <a:rPr lang="kk-KZ"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Туа біткен ақаулық</a:t>
            </a:r>
            <a:endParaRPr lang="ru-RU" sz="32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Прямоугольник 5"/>
          <p:cNvSpPr/>
          <p:nvPr/>
        </p:nvSpPr>
        <p:spPr>
          <a:xfrm>
            <a:off x="6786578" y="1500174"/>
            <a:ext cx="2357422" cy="1754326"/>
          </a:xfrm>
          <a:prstGeom prst="rect">
            <a:avLst/>
          </a:prstGeom>
        </p:spPr>
        <p:txBody>
          <a:bodyPr wrap="square">
            <a:spAutoFit/>
          </a:bodyPr>
          <a:lstStyle/>
          <a:p>
            <a:r>
              <a:rPr lang="kk-KZ" dirty="0" smtClean="0">
                <a:solidFill>
                  <a:srgbClr val="FF0000"/>
                </a:solidFill>
                <a:latin typeface="Times New Roman" pitchFamily="18" charset="0"/>
                <a:cs typeface="Times New Roman" pitchFamily="18" charset="0"/>
              </a:rPr>
              <a:t>Жүктілік үзілгені – 4</a:t>
            </a:r>
          </a:p>
          <a:p>
            <a:r>
              <a:rPr lang="kk-KZ" dirty="0" smtClean="0">
                <a:solidFill>
                  <a:srgbClr val="FF0000"/>
                </a:solidFill>
                <a:latin typeface="Times New Roman" pitchFamily="18" charset="0"/>
                <a:cs typeface="Times New Roman" pitchFamily="18" charset="0"/>
              </a:rPr>
              <a:t>Босанғаны – 52</a:t>
            </a:r>
          </a:p>
          <a:p>
            <a:r>
              <a:rPr lang="kk-KZ" dirty="0" smtClean="0">
                <a:solidFill>
                  <a:srgbClr val="FF0000"/>
                </a:solidFill>
                <a:latin typeface="Times New Roman" pitchFamily="18" charset="0"/>
                <a:cs typeface="Times New Roman" pitchFamily="18" charset="0"/>
              </a:rPr>
              <a:t>Шетінегені – 1</a:t>
            </a:r>
          </a:p>
          <a:p>
            <a:r>
              <a:rPr lang="kk-KZ" dirty="0" smtClean="0">
                <a:solidFill>
                  <a:srgbClr val="FF0000"/>
                </a:solidFill>
                <a:latin typeface="Times New Roman" pitchFamily="18" charset="0"/>
                <a:cs typeface="Times New Roman" pitchFamily="18" charset="0"/>
              </a:rPr>
              <a:t>Жүктілікте – 13</a:t>
            </a:r>
          </a:p>
          <a:p>
            <a:r>
              <a:rPr lang="kk-KZ" dirty="0" smtClean="0">
                <a:solidFill>
                  <a:srgbClr val="FF0000"/>
                </a:solidFill>
                <a:latin typeface="Times New Roman" pitchFamily="18" charset="0"/>
                <a:cs typeface="Times New Roman" pitchFamily="18" charset="0"/>
              </a:rPr>
              <a:t>Басқа өңірге кеткендер - 2</a:t>
            </a:r>
            <a:endParaRPr lang="ru-RU" dirty="0"/>
          </a:p>
        </p:txBody>
      </p:sp>
    </p:spTree>
  </p:cSld>
  <p:clrMapOvr>
    <a:masterClrMapping/>
  </p:clrMapOvr>
  <p:transition>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 xmlns:p14="http://schemas.microsoft.com/office/powerpoint/2010/main" val="2005086795"/>
              </p:ext>
            </p:extLst>
          </p:nvPr>
        </p:nvGraphicFramePr>
        <p:xfrm>
          <a:off x="304800" y="1219200"/>
          <a:ext cx="8482042" cy="4383794"/>
        </p:xfrm>
        <a:graphic>
          <a:graphicData uri="http://schemas.openxmlformats.org/drawingml/2006/table">
            <a:tbl>
              <a:tblPr firstRow="1" bandRow="1">
                <a:tableStyleId>{7DF18680-E054-41AD-8BC1-D1AEF772440D}</a:tableStyleId>
              </a:tblPr>
              <a:tblGrid>
                <a:gridCol w="2195353"/>
                <a:gridCol w="898098"/>
                <a:gridCol w="1097677"/>
                <a:gridCol w="997887"/>
                <a:gridCol w="898098"/>
                <a:gridCol w="1097677"/>
                <a:gridCol w="1297252"/>
              </a:tblGrid>
              <a:tr h="304430">
                <a:tc rowSpan="2">
                  <a:txBody>
                    <a:bodyPr/>
                    <a:lstStyle/>
                    <a:p>
                      <a:pPr algn="ctr"/>
                      <a:r>
                        <a:rPr lang="ru-RU" sz="1400" dirty="0" smtClean="0">
                          <a:solidFill>
                            <a:srgbClr val="FF0000"/>
                          </a:solidFill>
                          <a:latin typeface="Times New Roman" pitchFamily="18" charset="0"/>
                          <a:cs typeface="Times New Roman" pitchFamily="18" charset="0"/>
                        </a:rPr>
                        <a:t>К</a:t>
                      </a:r>
                      <a:r>
                        <a:rPr lang="kk-KZ" sz="1400" dirty="0" smtClean="0">
                          <a:solidFill>
                            <a:srgbClr val="FF0000"/>
                          </a:solidFill>
                          <a:latin typeface="Times New Roman" pitchFamily="18" charset="0"/>
                          <a:cs typeface="Times New Roman" pitchFamily="18" charset="0"/>
                        </a:rPr>
                        <a:t>ӨРСЕТКІШТЕР</a:t>
                      </a:r>
                      <a:endParaRPr lang="ru-RU" sz="1400" b="1" i="1" dirty="0">
                        <a:solidFill>
                          <a:srgbClr val="FF0000"/>
                        </a:solidFill>
                        <a:latin typeface="Times New Roman" pitchFamily="18" charset="0"/>
                        <a:cs typeface="Times New Roman" pitchFamily="18" charset="0"/>
                      </a:endParaRPr>
                    </a:p>
                  </a:txBody>
                  <a:tcPr/>
                </a:tc>
                <a:tc gridSpan="3">
                  <a:txBody>
                    <a:bodyPr/>
                    <a:lstStyle/>
                    <a:p>
                      <a:pPr algn="ctr"/>
                      <a:r>
                        <a:rPr lang="ru-RU" sz="1400" dirty="0" smtClean="0">
                          <a:solidFill>
                            <a:srgbClr val="FF0000"/>
                          </a:solidFill>
                          <a:latin typeface="Times New Roman" pitchFamily="18" charset="0"/>
                          <a:cs typeface="Times New Roman" pitchFamily="18" charset="0"/>
                        </a:rPr>
                        <a:t>2016жыл</a:t>
                      </a:r>
                      <a:endParaRPr lang="ru-RU" sz="1400" b="1" i="1" dirty="0">
                        <a:solidFill>
                          <a:srgbClr val="FF0000"/>
                        </a:solidFill>
                        <a:latin typeface="Times New Roman" pitchFamily="18" charset="0"/>
                        <a:cs typeface="Times New Roman" pitchFamily="18" charset="0"/>
                      </a:endParaRPr>
                    </a:p>
                  </a:txBody>
                  <a:tcPr/>
                </a:tc>
                <a:tc hMerge="1">
                  <a:txBody>
                    <a:bodyPr/>
                    <a:lstStyle/>
                    <a:p>
                      <a:endParaRPr lang="ru-RU" sz="1400" dirty="0">
                        <a:latin typeface="Times New Roman" pitchFamily="18" charset="0"/>
                        <a:cs typeface="Times New Roman" pitchFamily="18" charset="0"/>
                      </a:endParaRPr>
                    </a:p>
                  </a:txBody>
                  <a:tcPr/>
                </a:tc>
                <a:tc hMerge="1">
                  <a:txBody>
                    <a:bodyPr/>
                    <a:lstStyle/>
                    <a:p>
                      <a:endParaRPr lang="ru-RU" sz="1400">
                        <a:latin typeface="Times New Roman" pitchFamily="18" charset="0"/>
                        <a:cs typeface="Times New Roman" pitchFamily="18" charset="0"/>
                      </a:endParaRPr>
                    </a:p>
                  </a:txBody>
                  <a:tcPr/>
                </a:tc>
                <a:tc gridSpan="3">
                  <a:txBody>
                    <a:bodyPr/>
                    <a:lstStyle/>
                    <a:p>
                      <a:pPr algn="ctr"/>
                      <a:r>
                        <a:rPr lang="ru-RU" sz="1400" dirty="0" smtClean="0">
                          <a:solidFill>
                            <a:srgbClr val="FF0000"/>
                          </a:solidFill>
                          <a:latin typeface="Times New Roman" pitchFamily="18" charset="0"/>
                          <a:cs typeface="Times New Roman" pitchFamily="18" charset="0"/>
                        </a:rPr>
                        <a:t>2017жыл</a:t>
                      </a:r>
                      <a:endParaRPr lang="ru-RU" sz="1400" b="1" i="1" dirty="0">
                        <a:solidFill>
                          <a:srgbClr val="FF0000"/>
                        </a:solidFill>
                        <a:latin typeface="Times New Roman" pitchFamily="18" charset="0"/>
                        <a:cs typeface="Times New Roman" pitchFamily="18" charset="0"/>
                      </a:endParaRPr>
                    </a:p>
                  </a:txBody>
                  <a:tcPr/>
                </a:tc>
                <a:tc hMerge="1">
                  <a:txBody>
                    <a:bodyPr/>
                    <a:lstStyle/>
                    <a:p>
                      <a:endParaRPr lang="ru-RU" sz="1400" dirty="0">
                        <a:latin typeface="Times New Roman" pitchFamily="18" charset="0"/>
                        <a:cs typeface="Times New Roman" pitchFamily="18" charset="0"/>
                      </a:endParaRPr>
                    </a:p>
                  </a:txBody>
                  <a:tcPr/>
                </a:tc>
                <a:tc hMerge="1">
                  <a:txBody>
                    <a:bodyPr/>
                    <a:lstStyle/>
                    <a:p>
                      <a:endParaRPr lang="ru-RU" sz="1400">
                        <a:latin typeface="Times New Roman" pitchFamily="18" charset="0"/>
                        <a:cs typeface="Times New Roman" pitchFamily="18" charset="0"/>
                      </a:endParaRPr>
                    </a:p>
                  </a:txBody>
                  <a:tcPr/>
                </a:tc>
              </a:tr>
              <a:tr h="579717">
                <a:tc vMerge="1">
                  <a:txBody>
                    <a:bodyPr/>
                    <a:lstStyle/>
                    <a:p>
                      <a:endParaRPr lang="ru-RU"/>
                    </a:p>
                  </a:txBody>
                  <a:tcPr/>
                </a:tc>
                <a:tc>
                  <a:txBody>
                    <a:bodyPr/>
                    <a:lstStyle/>
                    <a:p>
                      <a:pPr algn="ctr"/>
                      <a:r>
                        <a:rPr lang="ru-RU" sz="1100" dirty="0" err="1" smtClean="0">
                          <a:solidFill>
                            <a:srgbClr val="FF0000"/>
                          </a:solidFill>
                          <a:latin typeface="Times New Roman" pitchFamily="18" charset="0"/>
                          <a:cs typeface="Times New Roman" pitchFamily="18" charset="0"/>
                        </a:rPr>
                        <a:t>Жоспар</a:t>
                      </a:r>
                      <a:endParaRPr lang="ru-RU" sz="1100" b="1" i="1" dirty="0">
                        <a:solidFill>
                          <a:srgbClr val="FF0000"/>
                        </a:solidFill>
                        <a:latin typeface="Times New Roman" pitchFamily="18" charset="0"/>
                        <a:cs typeface="Times New Roman" pitchFamily="18" charset="0"/>
                      </a:endParaRPr>
                    </a:p>
                  </a:txBody>
                  <a:tcPr/>
                </a:tc>
                <a:tc>
                  <a:txBody>
                    <a:bodyPr/>
                    <a:lstStyle/>
                    <a:p>
                      <a:pPr algn="ctr"/>
                      <a:r>
                        <a:rPr lang="ru-RU" sz="1100" dirty="0" err="1" smtClean="0">
                          <a:solidFill>
                            <a:srgbClr val="FF0000"/>
                          </a:solidFill>
                          <a:latin typeface="Times New Roman" pitchFamily="18" charset="0"/>
                          <a:cs typeface="Times New Roman" pitchFamily="18" charset="0"/>
                        </a:rPr>
                        <a:t>Орын</a:t>
                      </a:r>
                      <a:endParaRPr lang="en-US" sz="1100" dirty="0" smtClean="0">
                        <a:solidFill>
                          <a:srgbClr val="FF0000"/>
                        </a:solidFill>
                        <a:latin typeface="Times New Roman" pitchFamily="18" charset="0"/>
                        <a:cs typeface="Times New Roman" pitchFamily="18" charset="0"/>
                      </a:endParaRPr>
                    </a:p>
                    <a:p>
                      <a:pPr algn="ctr"/>
                      <a:r>
                        <a:rPr lang="kk-KZ" sz="1100" dirty="0" smtClean="0">
                          <a:solidFill>
                            <a:srgbClr val="FF0000"/>
                          </a:solidFill>
                          <a:latin typeface="Times New Roman" pitchFamily="18" charset="0"/>
                          <a:cs typeface="Times New Roman" pitchFamily="18" charset="0"/>
                        </a:rPr>
                        <a:t>д</a:t>
                      </a:r>
                      <a:r>
                        <a:rPr lang="ru-RU" sz="1100" dirty="0" err="1" smtClean="0">
                          <a:solidFill>
                            <a:srgbClr val="FF0000"/>
                          </a:solidFill>
                          <a:latin typeface="Times New Roman" pitchFamily="18" charset="0"/>
                          <a:cs typeface="Times New Roman" pitchFamily="18" charset="0"/>
                        </a:rPr>
                        <a:t>алуы</a:t>
                      </a:r>
                      <a:r>
                        <a:rPr lang="en-US" sz="1100" baseline="0" dirty="0" smtClean="0">
                          <a:solidFill>
                            <a:srgbClr val="FF0000"/>
                          </a:solidFill>
                          <a:latin typeface="Times New Roman" pitchFamily="18" charset="0"/>
                          <a:cs typeface="Times New Roman" pitchFamily="18" charset="0"/>
                        </a:rPr>
                        <a:t> </a:t>
                      </a:r>
                      <a:endParaRPr lang="kk-KZ" sz="1100" baseline="0" dirty="0" smtClean="0">
                        <a:solidFill>
                          <a:srgbClr val="FF0000"/>
                        </a:solidFill>
                        <a:latin typeface="Times New Roman" pitchFamily="18" charset="0"/>
                        <a:cs typeface="Times New Roman" pitchFamily="18" charset="0"/>
                      </a:endParaRPr>
                    </a:p>
                    <a:p>
                      <a:pPr algn="ctr"/>
                      <a:r>
                        <a:rPr lang="en-US" sz="1100" baseline="0" dirty="0" smtClean="0">
                          <a:solidFill>
                            <a:srgbClr val="FF0000"/>
                          </a:solidFill>
                          <a:latin typeface="Times New Roman" pitchFamily="18" charset="0"/>
                          <a:cs typeface="Times New Roman" pitchFamily="18" charset="0"/>
                        </a:rPr>
                        <a:t>%</a:t>
                      </a:r>
                      <a:endParaRPr lang="ru-RU" sz="1100" b="1" i="1" dirty="0">
                        <a:solidFill>
                          <a:srgbClr val="FF0000"/>
                        </a:solidFill>
                        <a:latin typeface="Times New Roman" pitchFamily="18" charset="0"/>
                        <a:cs typeface="Times New Roman" pitchFamily="18" charset="0"/>
                      </a:endParaRPr>
                    </a:p>
                  </a:txBody>
                  <a:tcPr/>
                </a:tc>
                <a:tc>
                  <a:txBody>
                    <a:bodyPr/>
                    <a:lstStyle/>
                    <a:p>
                      <a:pPr algn="l"/>
                      <a:r>
                        <a:rPr lang="ru-RU" sz="1100" dirty="0" err="1" smtClean="0">
                          <a:solidFill>
                            <a:srgbClr val="FF0000"/>
                          </a:solidFill>
                          <a:latin typeface="Times New Roman" pitchFamily="18" charset="0"/>
                          <a:cs typeface="Times New Roman" pitchFamily="18" charset="0"/>
                        </a:rPr>
                        <a:t>Анық</a:t>
                      </a:r>
                      <a:endParaRPr lang="ru-RU" sz="1100" dirty="0" smtClean="0">
                        <a:solidFill>
                          <a:srgbClr val="FF0000"/>
                        </a:solidFill>
                        <a:latin typeface="Times New Roman" pitchFamily="18" charset="0"/>
                        <a:cs typeface="Times New Roman" pitchFamily="18" charset="0"/>
                      </a:endParaRPr>
                    </a:p>
                    <a:p>
                      <a:pPr algn="l"/>
                      <a:r>
                        <a:rPr lang="kk-KZ" sz="1100" dirty="0" smtClean="0">
                          <a:solidFill>
                            <a:srgbClr val="FF0000"/>
                          </a:solidFill>
                          <a:latin typeface="Times New Roman" pitchFamily="18" charset="0"/>
                          <a:cs typeface="Times New Roman" pitchFamily="18" charset="0"/>
                        </a:rPr>
                        <a:t>т</a:t>
                      </a:r>
                      <a:r>
                        <a:rPr lang="ru-RU" sz="1100" dirty="0" err="1" smtClean="0">
                          <a:solidFill>
                            <a:srgbClr val="FF0000"/>
                          </a:solidFill>
                          <a:latin typeface="Times New Roman" pitchFamily="18" charset="0"/>
                          <a:cs typeface="Times New Roman" pitchFamily="18" charset="0"/>
                        </a:rPr>
                        <a:t>алғаны</a:t>
                      </a:r>
                      <a:r>
                        <a:rPr lang="ru-RU" sz="1100" dirty="0" smtClean="0">
                          <a:solidFill>
                            <a:srgbClr val="FF0000"/>
                          </a:solidFill>
                          <a:latin typeface="Times New Roman" pitchFamily="18" charset="0"/>
                          <a:cs typeface="Times New Roman" pitchFamily="18" charset="0"/>
                        </a:rPr>
                        <a:t> </a:t>
                      </a:r>
                    </a:p>
                    <a:p>
                      <a:pPr algn="l"/>
                      <a:r>
                        <a:rPr lang="kk-KZ" sz="1100" dirty="0" smtClean="0">
                          <a:solidFill>
                            <a:srgbClr val="FF0000"/>
                          </a:solidFill>
                          <a:latin typeface="Times New Roman" pitchFamily="18" charset="0"/>
                          <a:cs typeface="Times New Roman" pitchFamily="18" charset="0"/>
                        </a:rPr>
                        <a:t>      </a:t>
                      </a:r>
                      <a:r>
                        <a:rPr lang="en-US" sz="1100" dirty="0" smtClean="0">
                          <a:solidFill>
                            <a:srgbClr val="FF0000"/>
                          </a:solidFill>
                          <a:latin typeface="Times New Roman" pitchFamily="18" charset="0"/>
                          <a:cs typeface="Times New Roman" pitchFamily="18" charset="0"/>
                        </a:rPr>
                        <a:t>%</a:t>
                      </a:r>
                      <a:endParaRPr lang="ru-RU" sz="1100" b="1" i="1" dirty="0">
                        <a:solidFill>
                          <a:srgbClr val="FF0000"/>
                        </a:solidFill>
                        <a:latin typeface="Times New Roman" pitchFamily="18" charset="0"/>
                        <a:cs typeface="Times New Roman" pitchFamily="18" charset="0"/>
                      </a:endParaRPr>
                    </a:p>
                  </a:txBody>
                  <a:tcPr/>
                </a:tc>
                <a:tc>
                  <a:txBody>
                    <a:bodyPr/>
                    <a:lstStyle/>
                    <a:p>
                      <a:pPr algn="ctr"/>
                      <a:r>
                        <a:rPr lang="ru-RU" sz="1100" dirty="0" err="1" smtClean="0">
                          <a:solidFill>
                            <a:srgbClr val="FF0000"/>
                          </a:solidFill>
                          <a:latin typeface="Times New Roman" pitchFamily="18" charset="0"/>
                          <a:cs typeface="Times New Roman" pitchFamily="18" charset="0"/>
                        </a:rPr>
                        <a:t>Жоспар</a:t>
                      </a:r>
                      <a:endParaRPr lang="ru-RU" sz="1100" b="1" i="1" dirty="0">
                        <a:solidFill>
                          <a:srgbClr val="FF0000"/>
                        </a:solidFill>
                        <a:latin typeface="Times New Roman" pitchFamily="18" charset="0"/>
                        <a:cs typeface="Times New Roman" pitchFamily="18" charset="0"/>
                      </a:endParaRPr>
                    </a:p>
                  </a:txBody>
                  <a:tcPr/>
                </a:tc>
                <a:tc>
                  <a:txBody>
                    <a:bodyPr/>
                    <a:lstStyle/>
                    <a:p>
                      <a:pPr algn="ctr"/>
                      <a:r>
                        <a:rPr lang="ru-RU" sz="1100" dirty="0" err="1" smtClean="0">
                          <a:solidFill>
                            <a:srgbClr val="FF0000"/>
                          </a:solidFill>
                          <a:latin typeface="Times New Roman" pitchFamily="18" charset="0"/>
                          <a:cs typeface="Times New Roman" pitchFamily="18" charset="0"/>
                        </a:rPr>
                        <a:t>Орын</a:t>
                      </a:r>
                      <a:endParaRPr lang="en-US" sz="1100" dirty="0" smtClean="0">
                        <a:solidFill>
                          <a:srgbClr val="FF0000"/>
                        </a:solidFill>
                        <a:latin typeface="Times New Roman" pitchFamily="18" charset="0"/>
                        <a:cs typeface="Times New Roman" pitchFamily="18" charset="0"/>
                      </a:endParaRPr>
                    </a:p>
                    <a:p>
                      <a:pPr algn="ctr"/>
                      <a:r>
                        <a:rPr lang="kk-KZ" sz="1100" dirty="0" smtClean="0">
                          <a:solidFill>
                            <a:srgbClr val="FF0000"/>
                          </a:solidFill>
                          <a:latin typeface="Times New Roman" pitchFamily="18" charset="0"/>
                          <a:cs typeface="Times New Roman" pitchFamily="18" charset="0"/>
                        </a:rPr>
                        <a:t>д</a:t>
                      </a:r>
                      <a:r>
                        <a:rPr lang="ru-RU" sz="1100" dirty="0" err="1" smtClean="0">
                          <a:solidFill>
                            <a:srgbClr val="FF0000"/>
                          </a:solidFill>
                          <a:latin typeface="Times New Roman" pitchFamily="18" charset="0"/>
                          <a:cs typeface="Times New Roman" pitchFamily="18" charset="0"/>
                        </a:rPr>
                        <a:t>алуы</a:t>
                      </a:r>
                      <a:r>
                        <a:rPr lang="en-US" sz="1100" baseline="0" dirty="0" smtClean="0">
                          <a:solidFill>
                            <a:srgbClr val="FF0000"/>
                          </a:solidFill>
                          <a:latin typeface="Times New Roman" pitchFamily="18" charset="0"/>
                          <a:cs typeface="Times New Roman" pitchFamily="18" charset="0"/>
                        </a:rPr>
                        <a:t> </a:t>
                      </a:r>
                      <a:endParaRPr lang="kk-KZ" sz="1100" baseline="0" dirty="0" smtClean="0">
                        <a:solidFill>
                          <a:srgbClr val="FF0000"/>
                        </a:solidFill>
                        <a:latin typeface="Times New Roman" pitchFamily="18" charset="0"/>
                        <a:cs typeface="Times New Roman" pitchFamily="18" charset="0"/>
                      </a:endParaRPr>
                    </a:p>
                    <a:p>
                      <a:pPr algn="ctr"/>
                      <a:r>
                        <a:rPr lang="en-US" sz="1100" baseline="0" dirty="0" smtClean="0">
                          <a:solidFill>
                            <a:srgbClr val="FF0000"/>
                          </a:solidFill>
                          <a:latin typeface="Times New Roman" pitchFamily="18" charset="0"/>
                          <a:cs typeface="Times New Roman" pitchFamily="18" charset="0"/>
                        </a:rPr>
                        <a:t>%</a:t>
                      </a:r>
                      <a:endParaRPr lang="ru-RU" sz="1100" b="1" i="1" dirty="0">
                        <a:solidFill>
                          <a:srgbClr val="FF0000"/>
                        </a:solidFill>
                        <a:latin typeface="Times New Roman" pitchFamily="18" charset="0"/>
                        <a:cs typeface="Times New Roman" pitchFamily="18" charset="0"/>
                      </a:endParaRPr>
                    </a:p>
                  </a:txBody>
                  <a:tcPr/>
                </a:tc>
                <a:tc>
                  <a:txBody>
                    <a:bodyPr/>
                    <a:lstStyle/>
                    <a:p>
                      <a:pPr algn="l"/>
                      <a:r>
                        <a:rPr lang="ru-RU" sz="1100" dirty="0" err="1" smtClean="0">
                          <a:solidFill>
                            <a:srgbClr val="FF0000"/>
                          </a:solidFill>
                          <a:latin typeface="Times New Roman" pitchFamily="18" charset="0"/>
                          <a:cs typeface="Times New Roman" pitchFamily="18" charset="0"/>
                        </a:rPr>
                        <a:t>Анық</a:t>
                      </a:r>
                      <a:endParaRPr lang="ru-RU" sz="1100" dirty="0" smtClean="0">
                        <a:solidFill>
                          <a:srgbClr val="FF0000"/>
                        </a:solidFill>
                        <a:latin typeface="Times New Roman" pitchFamily="18" charset="0"/>
                        <a:cs typeface="Times New Roman" pitchFamily="18" charset="0"/>
                      </a:endParaRPr>
                    </a:p>
                    <a:p>
                      <a:pPr algn="l"/>
                      <a:r>
                        <a:rPr lang="kk-KZ" sz="1100" dirty="0" smtClean="0">
                          <a:solidFill>
                            <a:srgbClr val="FF0000"/>
                          </a:solidFill>
                          <a:latin typeface="Times New Roman" pitchFamily="18" charset="0"/>
                          <a:cs typeface="Times New Roman" pitchFamily="18" charset="0"/>
                        </a:rPr>
                        <a:t>т</a:t>
                      </a:r>
                      <a:r>
                        <a:rPr lang="ru-RU" sz="1100" dirty="0" err="1" smtClean="0">
                          <a:solidFill>
                            <a:srgbClr val="FF0000"/>
                          </a:solidFill>
                          <a:latin typeface="Times New Roman" pitchFamily="18" charset="0"/>
                          <a:cs typeface="Times New Roman" pitchFamily="18" charset="0"/>
                        </a:rPr>
                        <a:t>алғаны</a:t>
                      </a:r>
                      <a:r>
                        <a:rPr lang="ru-RU" sz="1100" dirty="0" smtClean="0">
                          <a:solidFill>
                            <a:srgbClr val="FF0000"/>
                          </a:solidFill>
                          <a:latin typeface="Times New Roman" pitchFamily="18" charset="0"/>
                          <a:cs typeface="Times New Roman" pitchFamily="18" charset="0"/>
                        </a:rPr>
                        <a:t> </a:t>
                      </a:r>
                    </a:p>
                    <a:p>
                      <a:pPr algn="l"/>
                      <a:r>
                        <a:rPr lang="kk-KZ" sz="1100" dirty="0" smtClean="0">
                          <a:solidFill>
                            <a:srgbClr val="FF0000"/>
                          </a:solidFill>
                          <a:latin typeface="Times New Roman" pitchFamily="18" charset="0"/>
                          <a:cs typeface="Times New Roman" pitchFamily="18" charset="0"/>
                        </a:rPr>
                        <a:t>       </a:t>
                      </a:r>
                      <a:r>
                        <a:rPr lang="en-US" sz="1100" dirty="0" smtClean="0">
                          <a:solidFill>
                            <a:srgbClr val="FF0000"/>
                          </a:solidFill>
                          <a:latin typeface="Times New Roman" pitchFamily="18" charset="0"/>
                          <a:cs typeface="Times New Roman" pitchFamily="18" charset="0"/>
                        </a:rPr>
                        <a:t>%</a:t>
                      </a:r>
                      <a:endParaRPr lang="ru-RU" sz="1100" b="1" i="1" dirty="0">
                        <a:solidFill>
                          <a:srgbClr val="FF0000"/>
                        </a:solidFill>
                        <a:latin typeface="Times New Roman" pitchFamily="18" charset="0"/>
                        <a:cs typeface="Times New Roman" pitchFamily="18" charset="0"/>
                      </a:endParaRPr>
                    </a:p>
                  </a:txBody>
                  <a:tcPr/>
                </a:tc>
              </a:tr>
              <a:tr h="343511">
                <a:tc>
                  <a:txBody>
                    <a:bodyPr/>
                    <a:lstStyle/>
                    <a:p>
                      <a:r>
                        <a:rPr lang="kk-KZ" sz="1400" dirty="0" smtClean="0">
                          <a:solidFill>
                            <a:srgbClr val="FF0000"/>
                          </a:solidFill>
                          <a:latin typeface="Times New Roman" pitchFamily="18" charset="0"/>
                          <a:cs typeface="Times New Roman" pitchFamily="18" charset="0"/>
                        </a:rPr>
                        <a:t>0-18 жас аралығы</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en-US" sz="1100" b="1" dirty="0" smtClean="0">
                          <a:solidFill>
                            <a:srgbClr val="FF0000"/>
                          </a:solidFill>
                          <a:latin typeface="Times New Roman" pitchFamily="18" charset="0"/>
                          <a:cs typeface="Times New Roman" pitchFamily="18" charset="0"/>
                        </a:rPr>
                        <a:t>9775</a:t>
                      </a:r>
                      <a:endParaRPr lang="ru-RU" sz="1100" b="1" dirty="0">
                        <a:solidFill>
                          <a:srgbClr val="FF0000"/>
                        </a:solidFill>
                        <a:latin typeface="Times New Roman" pitchFamily="18" charset="0"/>
                        <a:cs typeface="Times New Roman" pitchFamily="18" charset="0"/>
                      </a:endParaRPr>
                    </a:p>
                  </a:txBody>
                  <a:tcPr/>
                </a:tc>
                <a:tc>
                  <a:txBody>
                    <a:bodyPr/>
                    <a:lstStyle/>
                    <a:p>
                      <a:pPr algn="ctr"/>
                      <a:r>
                        <a:rPr lang="en-US" sz="1100" b="1" dirty="0" smtClean="0">
                          <a:solidFill>
                            <a:srgbClr val="FF0000"/>
                          </a:solidFill>
                          <a:latin typeface="Times New Roman" pitchFamily="18" charset="0"/>
                          <a:cs typeface="Times New Roman" pitchFamily="18" charset="0"/>
                        </a:rPr>
                        <a:t>9775</a:t>
                      </a:r>
                      <a:r>
                        <a:rPr lang="ru-RU" sz="1100" b="1" dirty="0" smtClean="0">
                          <a:solidFill>
                            <a:srgbClr val="FF0000"/>
                          </a:solidFill>
                          <a:latin typeface="Times New Roman" pitchFamily="18" charset="0"/>
                          <a:cs typeface="Times New Roman" pitchFamily="18" charset="0"/>
                        </a:rPr>
                        <a:t> </a:t>
                      </a:r>
                      <a:r>
                        <a:rPr lang="en-US" sz="1100" b="1" dirty="0" smtClean="0">
                          <a:solidFill>
                            <a:srgbClr val="FF0000"/>
                          </a:solidFill>
                          <a:latin typeface="Times New Roman" pitchFamily="18" charset="0"/>
                          <a:cs typeface="Times New Roman" pitchFamily="18" charset="0"/>
                        </a:rPr>
                        <a:t>-</a:t>
                      </a:r>
                      <a:r>
                        <a:rPr lang="en-US" sz="1100" b="1" baseline="0" dirty="0" smtClean="0">
                          <a:solidFill>
                            <a:srgbClr val="FF0000"/>
                          </a:solidFill>
                          <a:latin typeface="Times New Roman" pitchFamily="18" charset="0"/>
                          <a:cs typeface="Times New Roman" pitchFamily="18" charset="0"/>
                        </a:rPr>
                        <a:t> 100</a:t>
                      </a:r>
                      <a:endParaRPr lang="ru-RU" sz="1100" b="1" dirty="0">
                        <a:solidFill>
                          <a:srgbClr val="FF0000"/>
                        </a:solidFill>
                        <a:latin typeface="Times New Roman" pitchFamily="18" charset="0"/>
                        <a:cs typeface="Times New Roman" pitchFamily="18" charset="0"/>
                      </a:endParaRPr>
                    </a:p>
                  </a:txBody>
                  <a:tcPr/>
                </a:tc>
                <a:tc>
                  <a:txBody>
                    <a:bodyPr/>
                    <a:lstStyle/>
                    <a:p>
                      <a:pPr algn="ctr"/>
                      <a:r>
                        <a:rPr lang="en-US" sz="1100" b="1" dirty="0" smtClean="0">
                          <a:solidFill>
                            <a:srgbClr val="FF0000"/>
                          </a:solidFill>
                          <a:latin typeface="Times New Roman" pitchFamily="18" charset="0"/>
                          <a:cs typeface="Times New Roman" pitchFamily="18" charset="0"/>
                        </a:rPr>
                        <a:t>924  - 9,4</a:t>
                      </a:r>
                      <a:endParaRPr lang="ru-RU" sz="1100" b="1" dirty="0">
                        <a:solidFill>
                          <a:srgbClr val="FF0000"/>
                        </a:solidFill>
                        <a:latin typeface="Times New Roman" pitchFamily="18" charset="0"/>
                        <a:cs typeface="Times New Roman" pitchFamily="18" charset="0"/>
                      </a:endParaRPr>
                    </a:p>
                  </a:txBody>
                  <a:tcPr/>
                </a:tc>
                <a:tc>
                  <a:txBody>
                    <a:bodyPr/>
                    <a:lstStyle/>
                    <a:p>
                      <a:pPr algn="ctr"/>
                      <a:r>
                        <a:rPr lang="ru-RU" sz="1200" b="1" dirty="0" smtClean="0">
                          <a:solidFill>
                            <a:srgbClr val="FF0000"/>
                          </a:solidFill>
                          <a:latin typeface="Times New Roman" pitchFamily="18" charset="0"/>
                          <a:cs typeface="Times New Roman" pitchFamily="18" charset="0"/>
                        </a:rPr>
                        <a:t>8909</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ru-RU" sz="1200" b="1" dirty="0" smtClean="0">
                          <a:solidFill>
                            <a:srgbClr val="FF0000"/>
                          </a:solidFill>
                          <a:latin typeface="Times New Roman" pitchFamily="18" charset="0"/>
                          <a:cs typeface="Times New Roman" pitchFamily="18" charset="0"/>
                        </a:rPr>
                        <a:t>8909 - 100</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ru-RU" sz="1200" b="1" dirty="0" smtClean="0">
                          <a:solidFill>
                            <a:srgbClr val="FF0000"/>
                          </a:solidFill>
                          <a:latin typeface="Times New Roman" pitchFamily="18" charset="0"/>
                          <a:cs typeface="Times New Roman" pitchFamily="18" charset="0"/>
                        </a:rPr>
                        <a:t>814 – 9,1</a:t>
                      </a:r>
                      <a:endParaRPr lang="ru-RU" sz="1200" b="1" dirty="0">
                        <a:solidFill>
                          <a:srgbClr val="FF0000"/>
                        </a:solidFill>
                        <a:latin typeface="Times New Roman" pitchFamily="18" charset="0"/>
                        <a:cs typeface="Times New Roman" pitchFamily="18" charset="0"/>
                      </a:endParaRPr>
                    </a:p>
                  </a:txBody>
                  <a:tcPr/>
                </a:tc>
              </a:tr>
              <a:tr h="609939">
                <a:tc>
                  <a:txBody>
                    <a:bodyPr/>
                    <a:lstStyle/>
                    <a:p>
                      <a:r>
                        <a:rPr lang="kk-KZ" sz="1400" dirty="0" smtClean="0">
                          <a:solidFill>
                            <a:srgbClr val="FF0000"/>
                          </a:solidFill>
                          <a:latin typeface="Times New Roman" pitchFamily="18" charset="0"/>
                          <a:cs typeface="Times New Roman" pitchFamily="18" charset="0"/>
                        </a:rPr>
                        <a:t>Журек  қан</a:t>
                      </a:r>
                      <a:r>
                        <a:rPr lang="kk-KZ" sz="1400" baseline="0" dirty="0" smtClean="0">
                          <a:solidFill>
                            <a:srgbClr val="FF0000"/>
                          </a:solidFill>
                          <a:latin typeface="Times New Roman" pitchFamily="18" charset="0"/>
                          <a:cs typeface="Times New Roman" pitchFamily="18" charset="0"/>
                        </a:rPr>
                        <a:t> тамыр аурулары</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2518</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2516 – 99,2</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85 3,3</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2569</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2579 -100,3</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100 - 3,8</a:t>
                      </a:r>
                      <a:endParaRPr lang="ru-RU" sz="1200" b="1" dirty="0">
                        <a:solidFill>
                          <a:srgbClr val="FF0000"/>
                        </a:solidFill>
                        <a:latin typeface="Times New Roman" pitchFamily="18" charset="0"/>
                        <a:cs typeface="Times New Roman" pitchFamily="18" charset="0"/>
                      </a:endParaRPr>
                    </a:p>
                  </a:txBody>
                  <a:tcPr/>
                </a:tc>
              </a:tr>
              <a:tr h="304430">
                <a:tc>
                  <a:txBody>
                    <a:bodyPr/>
                    <a:lstStyle/>
                    <a:p>
                      <a:r>
                        <a:rPr lang="kk-KZ" sz="1400" dirty="0" smtClean="0">
                          <a:solidFill>
                            <a:srgbClr val="FF0000"/>
                          </a:solidFill>
                          <a:latin typeface="Times New Roman" pitchFamily="18" charset="0"/>
                          <a:cs typeface="Times New Roman" pitchFamily="18" charset="0"/>
                        </a:rPr>
                        <a:t>Қант диабеті</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2518</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2493 – 99,1</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24 -0,96</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2569</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2742 – 106,7</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20 – 0,73</a:t>
                      </a:r>
                      <a:endParaRPr lang="ru-RU" sz="1200" b="1" dirty="0">
                        <a:solidFill>
                          <a:srgbClr val="FF0000"/>
                        </a:solidFill>
                        <a:latin typeface="Times New Roman" pitchFamily="18" charset="0"/>
                        <a:cs typeface="Times New Roman" pitchFamily="18" charset="0"/>
                      </a:endParaRPr>
                    </a:p>
                  </a:txBody>
                  <a:tcPr/>
                </a:tc>
              </a:tr>
              <a:tr h="304430">
                <a:tc>
                  <a:txBody>
                    <a:bodyPr/>
                    <a:lstStyle/>
                    <a:p>
                      <a:r>
                        <a:rPr lang="kk-KZ" sz="1400" dirty="0" smtClean="0">
                          <a:solidFill>
                            <a:srgbClr val="FF0000"/>
                          </a:solidFill>
                          <a:latin typeface="Times New Roman" pitchFamily="18" charset="0"/>
                          <a:cs typeface="Times New Roman" pitchFamily="18" charset="0"/>
                        </a:rPr>
                        <a:t>Глаукома</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2620</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267 – 101,9</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4 – 0,15</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2737</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2967 – 106,7</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9 – 0,3</a:t>
                      </a:r>
                      <a:endParaRPr lang="ru-RU" sz="1200" b="1" dirty="0">
                        <a:solidFill>
                          <a:srgbClr val="FF0000"/>
                        </a:solidFill>
                        <a:latin typeface="Times New Roman" pitchFamily="18" charset="0"/>
                        <a:cs typeface="Times New Roman" pitchFamily="18" charset="0"/>
                      </a:endParaRPr>
                    </a:p>
                  </a:txBody>
                  <a:tcPr/>
                </a:tc>
              </a:tr>
              <a:tr h="304430">
                <a:tc>
                  <a:txBody>
                    <a:bodyPr/>
                    <a:lstStyle/>
                    <a:p>
                      <a:r>
                        <a:rPr lang="kk-KZ" sz="1400" dirty="0" smtClean="0">
                          <a:solidFill>
                            <a:srgbClr val="FF0000"/>
                          </a:solidFill>
                          <a:latin typeface="Times New Roman" pitchFamily="18" charset="0"/>
                          <a:cs typeface="Times New Roman" pitchFamily="18" charset="0"/>
                        </a:rPr>
                        <a:t>Сүт безі ісігі</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621</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611 – 98,3</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163 – 26,68</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705</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670 – 95,04</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39 – 5,82</a:t>
                      </a:r>
                      <a:endParaRPr lang="ru-RU" sz="1200" b="1" dirty="0">
                        <a:solidFill>
                          <a:srgbClr val="FF0000"/>
                        </a:solidFill>
                        <a:latin typeface="Times New Roman" pitchFamily="18" charset="0"/>
                        <a:cs typeface="Times New Roman" pitchFamily="18" charset="0"/>
                      </a:endParaRPr>
                    </a:p>
                  </a:txBody>
                  <a:tcPr/>
                </a:tc>
              </a:tr>
              <a:tr h="416207">
                <a:tc>
                  <a:txBody>
                    <a:bodyPr/>
                    <a:lstStyle/>
                    <a:p>
                      <a:r>
                        <a:rPr lang="kk-KZ" sz="1400" dirty="0" smtClean="0">
                          <a:solidFill>
                            <a:srgbClr val="FF0000"/>
                          </a:solidFill>
                          <a:latin typeface="Times New Roman" pitchFamily="18" charset="0"/>
                          <a:cs typeface="Times New Roman" pitchFamily="18" charset="0"/>
                        </a:rPr>
                        <a:t>Жатыр мойны ісігі</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848</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703 – 82,9</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87 – 12,38</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800</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773 – 96,6</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40 – 5,17</a:t>
                      </a:r>
                      <a:endParaRPr lang="ru-RU" sz="1200" b="1" dirty="0">
                        <a:solidFill>
                          <a:srgbClr val="FF0000"/>
                        </a:solidFill>
                        <a:latin typeface="Times New Roman" pitchFamily="18" charset="0"/>
                        <a:cs typeface="Times New Roman" pitchFamily="18" charset="0"/>
                      </a:endParaRPr>
                    </a:p>
                  </a:txBody>
                  <a:tcPr/>
                </a:tc>
              </a:tr>
              <a:tr h="505394">
                <a:tc>
                  <a:txBody>
                    <a:bodyPr/>
                    <a:lstStyle/>
                    <a:p>
                      <a:r>
                        <a:rPr lang="kk-KZ" sz="1400" dirty="0" smtClean="0">
                          <a:solidFill>
                            <a:srgbClr val="FF0000"/>
                          </a:solidFill>
                          <a:latin typeface="Times New Roman" pitchFamily="18" charset="0"/>
                          <a:cs typeface="Times New Roman" pitchFamily="18" charset="0"/>
                        </a:rPr>
                        <a:t>Тоқ және тік ішек ісігі</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1238</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1275 – 102,75</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5 – 0,39</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1200</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126 – 105,8</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2 – 0,16</a:t>
                      </a:r>
                      <a:endParaRPr lang="ru-RU" sz="1200" b="1" dirty="0">
                        <a:solidFill>
                          <a:srgbClr val="FF0000"/>
                        </a:solidFill>
                        <a:latin typeface="Times New Roman" pitchFamily="18" charset="0"/>
                        <a:cs typeface="Times New Roman" pitchFamily="18" charset="0"/>
                      </a:endParaRPr>
                    </a:p>
                  </a:txBody>
                  <a:tcPr/>
                </a:tc>
              </a:tr>
              <a:tr h="304430">
                <a:tc>
                  <a:txBody>
                    <a:bodyPr/>
                    <a:lstStyle/>
                    <a:p>
                      <a:r>
                        <a:rPr lang="kk-KZ" sz="1400" dirty="0" smtClean="0">
                          <a:solidFill>
                            <a:srgbClr val="FF0000"/>
                          </a:solidFill>
                          <a:latin typeface="Times New Roman" pitchFamily="18" charset="0"/>
                          <a:cs typeface="Times New Roman" pitchFamily="18" charset="0"/>
                        </a:rPr>
                        <a:t>Аталық без</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345</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321 – 93,4</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8 – 2,49</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320</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303 – 94,69</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16 – 5,28</a:t>
                      </a:r>
                      <a:endParaRPr lang="ru-RU" sz="1200" b="1" dirty="0">
                        <a:solidFill>
                          <a:srgbClr val="FF0000"/>
                        </a:solidFill>
                        <a:latin typeface="Times New Roman" pitchFamily="18" charset="0"/>
                        <a:cs typeface="Times New Roman" pitchFamily="18" charset="0"/>
                      </a:endParaRPr>
                    </a:p>
                  </a:txBody>
                  <a:tcPr/>
                </a:tc>
              </a:tr>
              <a:tr h="390383">
                <a:tc>
                  <a:txBody>
                    <a:bodyPr/>
                    <a:lstStyle/>
                    <a:p>
                      <a:r>
                        <a:rPr lang="kk-KZ" sz="1400" dirty="0" smtClean="0">
                          <a:solidFill>
                            <a:srgbClr val="FF0000"/>
                          </a:solidFill>
                          <a:latin typeface="Times New Roman" pitchFamily="18" charset="0"/>
                          <a:cs typeface="Times New Roman" pitchFamily="18" charset="0"/>
                        </a:rPr>
                        <a:t>Асқазан, өнеш ісігі</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694</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719 – 103,1</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1 – 0,14</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1031</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1031 - 100</a:t>
                      </a:r>
                      <a:endParaRPr lang="ru-RU" sz="1200" b="1" dirty="0">
                        <a:solidFill>
                          <a:srgbClr val="FF0000"/>
                        </a:solidFill>
                        <a:latin typeface="Times New Roman" pitchFamily="18" charset="0"/>
                        <a:cs typeface="Times New Roman" pitchFamily="18" charset="0"/>
                      </a:endParaRPr>
                    </a:p>
                  </a:txBody>
                  <a:tcPr/>
                </a:tc>
                <a:tc>
                  <a:txBody>
                    <a:bodyPr/>
                    <a:lstStyle/>
                    <a:p>
                      <a:pPr algn="ctr"/>
                      <a:r>
                        <a:rPr lang="kk-KZ" sz="1200" b="1" dirty="0" smtClean="0">
                          <a:solidFill>
                            <a:srgbClr val="FF0000"/>
                          </a:solidFill>
                          <a:latin typeface="Times New Roman" pitchFamily="18" charset="0"/>
                          <a:cs typeface="Times New Roman" pitchFamily="18" charset="0"/>
                        </a:rPr>
                        <a:t>8 – 0,78 </a:t>
                      </a:r>
                      <a:endParaRPr lang="ru-RU" sz="1200" b="1" dirty="0">
                        <a:solidFill>
                          <a:srgbClr val="FF0000"/>
                        </a:solidFill>
                        <a:latin typeface="Times New Roman" pitchFamily="18" charset="0"/>
                        <a:cs typeface="Times New Roman" pitchFamily="18" charset="0"/>
                      </a:endParaRPr>
                    </a:p>
                  </a:txBody>
                  <a:tcPr/>
                </a:tc>
              </a:tr>
            </a:tbl>
          </a:graphicData>
        </a:graphic>
      </p:graphicFrame>
      <p:sp>
        <p:nvSpPr>
          <p:cNvPr id="4" name="Прямоугольник 3"/>
          <p:cNvSpPr/>
          <p:nvPr/>
        </p:nvSpPr>
        <p:spPr>
          <a:xfrm>
            <a:off x="2133600" y="228600"/>
            <a:ext cx="4800600" cy="646331"/>
          </a:xfrm>
          <a:prstGeom prst="rect">
            <a:avLst/>
          </a:prstGeom>
          <a:noFill/>
        </p:spPr>
        <p:txBody>
          <a:bodyPr wrap="square" lIns="91440" tIns="45720" rIns="91440" bIns="45720">
            <a:spAutoFit/>
          </a:bodyPr>
          <a:lstStyle/>
          <a:p>
            <a:pPr algn="ctr"/>
            <a:r>
              <a:rPr lang="ru-RU"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СКРИНИНГ</a:t>
            </a:r>
            <a:endParaRPr lang="ru-RU"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Прямоугольник 5"/>
          <p:cNvSpPr/>
          <p:nvPr/>
        </p:nvSpPr>
        <p:spPr>
          <a:xfrm>
            <a:off x="285720" y="5715016"/>
            <a:ext cx="8358246" cy="1015663"/>
          </a:xfrm>
          <a:prstGeom prst="rect">
            <a:avLst/>
          </a:prstGeom>
        </p:spPr>
        <p:txBody>
          <a:bodyPr wrap="square">
            <a:spAutoFit/>
          </a:bodyPr>
          <a:lstStyle/>
          <a:p>
            <a:r>
              <a:rPr lang="ru-RU" sz="1200" b="1" dirty="0" smtClean="0">
                <a:solidFill>
                  <a:srgbClr val="FF0000"/>
                </a:solidFill>
                <a:latin typeface="Times New Roman" pitchFamily="18" charset="0"/>
                <a:cs typeface="Times New Roman" pitchFamily="18" charset="0"/>
              </a:rPr>
              <a:t>Ас</a:t>
            </a:r>
            <a:r>
              <a:rPr lang="kk-KZ" sz="1200" b="1" dirty="0" smtClean="0">
                <a:solidFill>
                  <a:srgbClr val="FF0000"/>
                </a:solidFill>
                <a:latin typeface="Times New Roman" pitchFamily="18" charset="0"/>
                <a:cs typeface="Times New Roman" pitchFamily="18" charset="0"/>
              </a:rPr>
              <a:t>қазан ісігі – 1. Қабдолов Г. </a:t>
            </a:r>
            <a:r>
              <a:rPr lang="en-US" sz="1200" b="1" dirty="0" smtClean="0">
                <a:solidFill>
                  <a:srgbClr val="FF0000"/>
                </a:solidFill>
                <a:latin typeface="Times New Roman" pitchFamily="18" charset="0"/>
                <a:cs typeface="Times New Roman" pitchFamily="18" charset="0"/>
              </a:rPr>
              <a:t>/1967</a:t>
            </a:r>
            <a:r>
              <a:rPr lang="ru-RU" sz="1200" b="1" dirty="0" smtClean="0">
                <a:solidFill>
                  <a:srgbClr val="FF0000"/>
                </a:solidFill>
                <a:latin typeface="Times New Roman" pitchFamily="18" charset="0"/>
                <a:cs typeface="Times New Roman" pitchFamily="18" charset="0"/>
              </a:rPr>
              <a:t>ж.т/ </a:t>
            </a:r>
            <a:r>
              <a:rPr lang="kk-KZ" sz="1200" b="1" dirty="0" smtClean="0">
                <a:solidFill>
                  <a:srgbClr val="FF0000"/>
                </a:solidFill>
                <a:latin typeface="Times New Roman" pitchFamily="18" charset="0"/>
                <a:cs typeface="Times New Roman" pitchFamily="18" charset="0"/>
              </a:rPr>
              <a:t>-  2 стадия</a:t>
            </a:r>
          </a:p>
          <a:p>
            <a:r>
              <a:rPr lang="kk-KZ" sz="1200" b="1" dirty="0" smtClean="0">
                <a:solidFill>
                  <a:srgbClr val="FF0000"/>
                </a:solidFill>
                <a:latin typeface="Times New Roman" pitchFamily="18" charset="0"/>
                <a:cs typeface="Times New Roman" pitchFamily="18" charset="0"/>
              </a:rPr>
              <a:t>Тоқ ішек ісігі – 1.Салпыкова М /1953/-2 стадия</a:t>
            </a:r>
          </a:p>
          <a:p>
            <a:r>
              <a:rPr lang="kk-KZ" sz="1200" b="1" dirty="0" smtClean="0">
                <a:solidFill>
                  <a:srgbClr val="FF0000"/>
                </a:solidFill>
                <a:latin typeface="Times New Roman" pitchFamily="18" charset="0"/>
                <a:cs typeface="Times New Roman" pitchFamily="18" charset="0"/>
              </a:rPr>
              <a:t>Жатыр мойны ісігі – 1.Латыкина С / 1967/- 2 стадия</a:t>
            </a:r>
          </a:p>
          <a:p>
            <a:r>
              <a:rPr lang="kk-KZ" sz="1200" b="1" dirty="0" smtClean="0">
                <a:solidFill>
                  <a:srgbClr val="FF0000"/>
                </a:solidFill>
                <a:latin typeface="Times New Roman" pitchFamily="18" charset="0"/>
                <a:cs typeface="Times New Roman" pitchFamily="18" charset="0"/>
              </a:rPr>
              <a:t>Сүт безі ісігі –1. Канатова А / 1965/- 2 стадия </a:t>
            </a:r>
          </a:p>
          <a:p>
            <a:r>
              <a:rPr lang="kk-KZ" sz="1200" b="1" dirty="0" smtClean="0">
                <a:solidFill>
                  <a:srgbClr val="FF0000"/>
                </a:solidFill>
                <a:latin typeface="Times New Roman" pitchFamily="18" charset="0"/>
                <a:cs typeface="Times New Roman" pitchFamily="18" charset="0"/>
              </a:rPr>
              <a:t>2.Молдагулова К – /1967/- 2 стадия</a:t>
            </a:r>
            <a:endParaRPr lang="ru-RU" sz="12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576561596"/>
      </p:ext>
    </p:extLst>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4364" name="Group 92"/>
          <p:cNvGraphicFramePr>
            <a:graphicFrameLocks noGrp="1"/>
          </p:cNvGraphicFramePr>
          <p:nvPr>
            <p:ph/>
            <p:extLst>
              <p:ext uri="{D42A27DB-BD31-4B8C-83A1-F6EECF244321}">
                <p14:modId xmlns="" xmlns:p14="http://schemas.microsoft.com/office/powerpoint/2010/main" val="1529301679"/>
              </p:ext>
            </p:extLst>
          </p:nvPr>
        </p:nvGraphicFramePr>
        <p:xfrm>
          <a:off x="685800" y="1066800"/>
          <a:ext cx="7600977" cy="5597789"/>
        </p:xfrm>
        <a:graphic>
          <a:graphicData uri="http://schemas.openxmlformats.org/drawingml/2006/table">
            <a:tbl>
              <a:tblPr>
                <a:tableStyleId>{35758FB7-9AC5-4552-8A53-C91805E547FA}</a:tableStyleId>
              </a:tblPr>
              <a:tblGrid>
                <a:gridCol w="3474840"/>
                <a:gridCol w="1866461"/>
                <a:gridCol w="2259676"/>
              </a:tblGrid>
              <a:tr h="5597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2016жыл</a:t>
                      </a:r>
                      <a:endParaRPr kumimoji="0" lang="ru-RU" sz="1800" b="1" i="1"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2017жыл</a:t>
                      </a:r>
                    </a:p>
                  </a:txBody>
                  <a:tcPr marL="68580" marR="68580" marT="0" marB="0" horzOverflow="overflow"/>
                </a:tc>
              </a:tr>
              <a:tr h="71902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000" u="none" strike="noStrike" cap="none" normalizeH="0" baseline="0" dirty="0" smtClean="0">
                          <a:ln>
                            <a:noFill/>
                          </a:ln>
                          <a:solidFill>
                            <a:srgbClr val="FF0000"/>
                          </a:solidFill>
                          <a:effectLst/>
                          <a:latin typeface="Times New Roman" pitchFamily="18" charset="0"/>
                          <a:cs typeface="Times New Roman" pitchFamily="18" charset="0"/>
                        </a:rPr>
                        <a:t>Жалпы аурушаңдық көрсеткіштері</a:t>
                      </a:r>
                      <a:endParaRPr kumimoji="0" lang="kk-KZ" sz="20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22146 – </a:t>
                      </a:r>
                    </a:p>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60793,8</a:t>
                      </a:r>
                      <a:endParaRPr kumimoji="0" lang="ru-RU" sz="1800" b="1" i="1"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1" u="none" strike="noStrike" cap="none" normalizeH="0" baseline="0" dirty="0" smtClean="0">
                          <a:ln>
                            <a:noFill/>
                          </a:ln>
                          <a:solidFill>
                            <a:srgbClr val="FF0000"/>
                          </a:solidFill>
                          <a:effectLst/>
                          <a:latin typeface="Times New Roman" pitchFamily="18" charset="0"/>
                          <a:cs typeface="Times New Roman" pitchFamily="18" charset="0"/>
                        </a:rPr>
                        <a:t>25076 – </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1" u="none" strike="noStrike" cap="none" normalizeH="0" baseline="0" dirty="0" smtClean="0">
                          <a:ln>
                            <a:noFill/>
                          </a:ln>
                          <a:solidFill>
                            <a:srgbClr val="FF0000"/>
                          </a:solidFill>
                          <a:effectLst/>
                          <a:latin typeface="Times New Roman" pitchFamily="18" charset="0"/>
                          <a:cs typeface="Times New Roman" pitchFamily="18" charset="0"/>
                        </a:rPr>
                        <a:t>67309</a:t>
                      </a:r>
                    </a:p>
                  </a:txBody>
                  <a:tcPr marL="68580" marR="68580" marT="0" marB="0" horzOverflow="overflow"/>
                </a:tc>
              </a:tr>
              <a:tr h="3751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Оның ішінде    - балалар                       </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9412</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10498</a:t>
                      </a:r>
                    </a:p>
                  </a:txBody>
                  <a:tcPr marL="68580" marR="68580" marT="0" marB="0" horzOverflow="overflow"/>
                </a:tc>
              </a:tr>
              <a:tr h="3751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        - жасөспірімдер  </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856</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1075</a:t>
                      </a:r>
                    </a:p>
                  </a:txBody>
                  <a:tcPr marL="68580" marR="68580" marT="0" marB="0" horzOverflow="overflow"/>
                </a:tc>
              </a:tr>
              <a:tr h="3751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        - ересектер</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11878</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13503</a:t>
                      </a:r>
                    </a:p>
                  </a:txBody>
                  <a:tcPr marL="68580" marR="68580" marT="0" marB="0" horzOverflow="overflow"/>
                </a:tc>
              </a:tr>
              <a:tr h="3751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        - туберкулез</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FF0000"/>
                          </a:solidFill>
                          <a:effectLst/>
                          <a:latin typeface="Times New Roman" pitchFamily="18" charset="0"/>
                          <a:cs typeface="Times New Roman" pitchFamily="18" charset="0"/>
                        </a:rPr>
                        <a:t>42</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50</a:t>
                      </a:r>
                    </a:p>
                  </a:txBody>
                  <a:tcPr marL="68580" marR="68580" marT="0" marB="0" horzOverflow="overflow"/>
                </a:tc>
              </a:tr>
              <a:tr h="3751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Tx/>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        - қатерлі ісік ауруы</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187</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198</a:t>
                      </a:r>
                    </a:p>
                  </a:txBody>
                  <a:tcPr marL="68580" marR="68580" marT="0" marB="0" horzOverflow="overflow"/>
                </a:tc>
              </a:tr>
              <a:tr h="3751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        - қант диабеті</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343</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498</a:t>
                      </a:r>
                    </a:p>
                  </a:txBody>
                  <a:tcPr marL="68580" marR="68580" marT="0" marB="0" horzOverflow="overflow">
                    <a:solidFill>
                      <a:srgbClr val="FFFF00"/>
                    </a:solidFill>
                  </a:tcPr>
                </a:tc>
              </a:tr>
              <a:tr h="3751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     - қан -тамыр аурулары</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2138</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2690</a:t>
                      </a:r>
                    </a:p>
                  </a:txBody>
                  <a:tcPr marL="68580" marR="68580" marT="0" marB="0" horzOverflow="overflow">
                    <a:solidFill>
                      <a:srgbClr val="FFFF00"/>
                    </a:solidFill>
                  </a:tcPr>
                </a:tc>
              </a:tr>
              <a:tr h="43845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  - тыныс жолдары аурулары </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solidFill>
                            <a:srgbClr val="FF0000"/>
                          </a:solidFill>
                          <a:effectLst/>
                          <a:latin typeface="Times New Roman" pitchFamily="18" charset="0"/>
                          <a:cs typeface="Times New Roman" pitchFamily="18" charset="0"/>
                        </a:rPr>
                        <a:t>4266</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5014</a:t>
                      </a:r>
                    </a:p>
                  </a:txBody>
                  <a:tcPr marL="68580" marR="68580" marT="0" marB="0" horzOverflow="overflow">
                    <a:solidFill>
                      <a:srgbClr val="FFFF00"/>
                    </a:solidFill>
                  </a:tcPr>
                </a:tc>
              </a:tr>
              <a:tr h="4025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    -сүйек – буын аурулары</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solidFill>
                            <a:srgbClr val="FF0000"/>
                          </a:solidFill>
                          <a:effectLst/>
                          <a:latin typeface="Times New Roman" pitchFamily="18" charset="0"/>
                          <a:cs typeface="Times New Roman" pitchFamily="18" charset="0"/>
                        </a:rPr>
                        <a:t>944</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1044</a:t>
                      </a:r>
                    </a:p>
                  </a:txBody>
                  <a:tcPr marL="68580" marR="68580" marT="0" marB="0" horzOverflow="overflow"/>
                </a:tc>
              </a:tr>
              <a:tr h="3751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    - жарақат, уланулар</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solidFill>
                            <a:srgbClr val="FF0000"/>
                          </a:solidFill>
                          <a:effectLst/>
                          <a:latin typeface="Times New Roman" pitchFamily="18" charset="0"/>
                          <a:cs typeface="Times New Roman" pitchFamily="18" charset="0"/>
                        </a:rPr>
                        <a:t>962</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1145</a:t>
                      </a:r>
                    </a:p>
                  </a:txBody>
                  <a:tcPr marL="68580" marR="68580" marT="0" marB="0" horzOverflow="overflow"/>
                </a:tc>
              </a:tr>
              <a:tr h="47685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    - басқа себептер</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13174</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14437</a:t>
                      </a:r>
                    </a:p>
                  </a:txBody>
                  <a:tcPr marL="68580" marR="68580" marT="0" marB="0" horzOverflow="overflow"/>
                </a:tc>
              </a:tr>
            </a:tbl>
          </a:graphicData>
        </a:graphic>
      </p:graphicFrame>
      <p:sp>
        <p:nvSpPr>
          <p:cNvPr id="2" name="Прямоугольник 1"/>
          <p:cNvSpPr/>
          <p:nvPr/>
        </p:nvSpPr>
        <p:spPr>
          <a:xfrm>
            <a:off x="990600" y="228600"/>
            <a:ext cx="7086600" cy="646331"/>
          </a:xfrm>
          <a:prstGeom prst="rect">
            <a:avLst/>
          </a:prstGeom>
          <a:noFill/>
        </p:spPr>
        <p:txBody>
          <a:bodyPr wrap="square" lIns="91440" tIns="45720" rIns="91440" bIns="45720">
            <a:spAutoFit/>
          </a:bodyPr>
          <a:lstStyle/>
          <a:p>
            <a:pPr algn="ctr"/>
            <a:r>
              <a:rPr lang="kk-KZ"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Жалпы аурушаңдық</a:t>
            </a:r>
            <a:endParaRPr lang="ru-RU"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13595741"/>
      </p:ext>
    </p:extLst>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4364" name="Group 92"/>
          <p:cNvGraphicFramePr>
            <a:graphicFrameLocks noGrp="1"/>
          </p:cNvGraphicFramePr>
          <p:nvPr>
            <p:ph/>
            <p:extLst>
              <p:ext uri="{D42A27DB-BD31-4B8C-83A1-F6EECF244321}">
                <p14:modId xmlns="" xmlns:p14="http://schemas.microsoft.com/office/powerpoint/2010/main" val="1063855557"/>
              </p:ext>
            </p:extLst>
          </p:nvPr>
        </p:nvGraphicFramePr>
        <p:xfrm>
          <a:off x="726976" y="1066800"/>
          <a:ext cx="8059866" cy="5333999"/>
        </p:xfrm>
        <a:graphic>
          <a:graphicData uri="http://schemas.openxmlformats.org/drawingml/2006/table">
            <a:tbl>
              <a:tblPr>
                <a:tableStyleId>{35758FB7-9AC5-4552-8A53-C91805E547FA}</a:tableStyleId>
              </a:tblPr>
              <a:tblGrid>
                <a:gridCol w="4657818"/>
                <a:gridCol w="1764006"/>
                <a:gridCol w="1638042"/>
              </a:tblGrid>
              <a:tr h="46609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2016жыл</a:t>
                      </a:r>
                      <a:endParaRPr kumimoji="0" lang="ru-RU" sz="1800" b="1" i="1"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i="0" u="none" strike="noStrike" cap="none" normalizeH="0" baseline="0" dirty="0" smtClean="0">
                          <a:ln>
                            <a:noFill/>
                          </a:ln>
                          <a:solidFill>
                            <a:srgbClr val="FF0000"/>
                          </a:solidFill>
                          <a:effectLst/>
                          <a:latin typeface="Times New Roman" pitchFamily="18" charset="0"/>
                          <a:cs typeface="Times New Roman" pitchFamily="18" charset="0"/>
                        </a:rPr>
                        <a:t>2017жыл</a:t>
                      </a:r>
                      <a:endParaRPr kumimoji="0" lang="ru-RU" sz="18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tc>
              </a:tr>
              <a:tr h="103388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000" u="none" strike="noStrike" cap="none" normalizeH="0" baseline="0" dirty="0" smtClean="0">
                          <a:ln>
                            <a:noFill/>
                          </a:ln>
                          <a:solidFill>
                            <a:srgbClr val="FF0000"/>
                          </a:solidFill>
                          <a:effectLst/>
                          <a:latin typeface="Times New Roman" pitchFamily="18" charset="0"/>
                          <a:cs typeface="Times New Roman" pitchFamily="18" charset="0"/>
                        </a:rPr>
                        <a:t>Алғашқы аурушаңдық көрсеткіштері</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000" u="none" strike="noStrike" cap="none" normalizeH="0" baseline="0" dirty="0" smtClean="0">
                          <a:ln>
                            <a:noFill/>
                          </a:ln>
                          <a:solidFill>
                            <a:srgbClr val="FF0000"/>
                          </a:solidFill>
                          <a:effectLst/>
                          <a:latin typeface="Times New Roman" pitchFamily="18" charset="0"/>
                          <a:cs typeface="Times New Roman" pitchFamily="18" charset="0"/>
                        </a:rPr>
                        <a:t> /100000-ға/</a:t>
                      </a:r>
                      <a:r>
                        <a:rPr kumimoji="0" lang="ru-RU" sz="2000"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ru-RU" sz="20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b="0" dirty="0" smtClean="0">
                          <a:solidFill>
                            <a:srgbClr val="FF0000"/>
                          </a:solidFill>
                          <a:latin typeface="Times New Roman" pitchFamily="18" charset="0"/>
                          <a:cs typeface="Times New Roman" pitchFamily="18" charset="0"/>
                        </a:rPr>
                        <a:t>11464-</a:t>
                      </a:r>
                    </a:p>
                    <a:p>
                      <a:pPr algn="ctr"/>
                      <a:r>
                        <a:rPr lang="ru-RU" b="0" dirty="0" smtClean="0">
                          <a:solidFill>
                            <a:srgbClr val="FF0000"/>
                          </a:solidFill>
                          <a:latin typeface="Times New Roman" pitchFamily="18" charset="0"/>
                          <a:cs typeface="Times New Roman" pitchFamily="18" charset="0"/>
                        </a:rPr>
                        <a:t>31470</a:t>
                      </a:r>
                      <a:r>
                        <a:rPr lang="en-US" b="0" dirty="0" smtClean="0">
                          <a:solidFill>
                            <a:srgbClr val="FF0000"/>
                          </a:solidFill>
                          <a:latin typeface="Times New Roman" pitchFamily="18" charset="0"/>
                          <a:cs typeface="Times New Roman" pitchFamily="18" charset="0"/>
                        </a:rPr>
                        <a:t>,2</a:t>
                      </a:r>
                      <a:endParaRPr lang="ru-RU" b="0" i="1" dirty="0">
                        <a:solidFill>
                          <a:srgbClr val="FF0000"/>
                        </a:solidFill>
                        <a:latin typeface="Times New Roman" pitchFamily="18" charset="0"/>
                        <a:cs typeface="Times New Roman" pitchFamily="18" charset="0"/>
                      </a:endParaRPr>
                    </a:p>
                  </a:txBody>
                  <a:tcPr marL="68580" marR="68580" marT="0" marB="0" horzOverflow="overflow"/>
                </a:tc>
                <a:tc>
                  <a:txBody>
                    <a:bodyPr/>
                    <a:lstStyle/>
                    <a:p>
                      <a:pPr algn="ctr"/>
                      <a:r>
                        <a:rPr lang="ru-RU" b="0" i="0" dirty="0" smtClean="0">
                          <a:solidFill>
                            <a:srgbClr val="FF0000"/>
                          </a:solidFill>
                          <a:latin typeface="Times New Roman" pitchFamily="18" charset="0"/>
                          <a:cs typeface="Times New Roman" pitchFamily="18" charset="0"/>
                        </a:rPr>
                        <a:t>14098 – 37841,9</a:t>
                      </a:r>
                      <a:endParaRPr lang="ru-RU" b="0" i="0" dirty="0">
                        <a:solidFill>
                          <a:srgbClr val="FF0000"/>
                        </a:solidFill>
                        <a:latin typeface="Times New Roman" pitchFamily="18" charset="0"/>
                        <a:cs typeface="Times New Roman" pitchFamily="18" charset="0"/>
                      </a:endParaRPr>
                    </a:p>
                  </a:txBody>
                  <a:tcPr marL="68580" marR="68580" marT="0" marB="0" horzOverflow="overflow"/>
                </a:tc>
              </a:tr>
              <a:tr h="3971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Оның ішінде    - балалар                       </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5668</a:t>
                      </a:r>
                      <a:endParaRPr lang="ru-RU" dirty="0">
                        <a:solidFill>
                          <a:srgbClr val="FF0000"/>
                        </a:solidFill>
                        <a:latin typeface="Times New Roman" pitchFamily="18" charset="0"/>
                        <a:cs typeface="Times New Roman" pitchFamily="18" charset="0"/>
                      </a:endParaRPr>
                    </a:p>
                  </a:txBody>
                  <a:tcPr marL="68580" marR="68580" marT="0" marB="0" horzOverflow="overflow"/>
                </a:tc>
                <a:tc>
                  <a:txBody>
                    <a:bodyPr/>
                    <a:lstStyle/>
                    <a:p>
                      <a:pPr algn="ctr"/>
                      <a:r>
                        <a:rPr lang="ru-RU" dirty="0" smtClean="0">
                          <a:solidFill>
                            <a:srgbClr val="FF0000"/>
                          </a:solidFill>
                          <a:latin typeface="Times New Roman" pitchFamily="18" charset="0"/>
                          <a:cs typeface="Times New Roman" pitchFamily="18" charset="0"/>
                        </a:rPr>
                        <a:t>8106</a:t>
                      </a:r>
                      <a:endParaRPr lang="ru-RU" dirty="0">
                        <a:solidFill>
                          <a:srgbClr val="FF0000"/>
                        </a:solidFill>
                        <a:latin typeface="Times New Roman" pitchFamily="18" charset="0"/>
                        <a:cs typeface="Times New Roman" pitchFamily="18" charset="0"/>
                      </a:endParaRPr>
                    </a:p>
                  </a:txBody>
                  <a:tcPr marL="68580" marR="68580" marT="0" marB="0" horzOverflow="overflow"/>
                </a:tc>
              </a:tr>
              <a:tr h="3971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                          - жасөспірімдер  </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540</a:t>
                      </a:r>
                      <a:endParaRPr lang="ru-RU" dirty="0">
                        <a:solidFill>
                          <a:srgbClr val="FF0000"/>
                        </a:solidFill>
                        <a:latin typeface="Times New Roman" pitchFamily="18" charset="0"/>
                        <a:cs typeface="Times New Roman" pitchFamily="18" charset="0"/>
                      </a:endParaRPr>
                    </a:p>
                  </a:txBody>
                  <a:tcPr marL="68580" marR="68580" marT="0" marB="0" horzOverflow="overflow"/>
                </a:tc>
                <a:tc>
                  <a:txBody>
                    <a:bodyPr/>
                    <a:lstStyle/>
                    <a:p>
                      <a:pPr algn="ctr"/>
                      <a:r>
                        <a:rPr lang="ru-RU" dirty="0" smtClean="0">
                          <a:solidFill>
                            <a:srgbClr val="FF0000"/>
                          </a:solidFill>
                          <a:latin typeface="Times New Roman" pitchFamily="18" charset="0"/>
                          <a:cs typeface="Times New Roman" pitchFamily="18" charset="0"/>
                        </a:rPr>
                        <a:t>588</a:t>
                      </a:r>
                      <a:endParaRPr lang="ru-RU" dirty="0">
                        <a:solidFill>
                          <a:srgbClr val="FF0000"/>
                        </a:solidFill>
                        <a:latin typeface="Times New Roman" pitchFamily="18" charset="0"/>
                        <a:cs typeface="Times New Roman" pitchFamily="18" charset="0"/>
                      </a:endParaRPr>
                    </a:p>
                  </a:txBody>
                  <a:tcPr marL="68580" marR="68580" marT="0" marB="0" horzOverflow="overflow"/>
                </a:tc>
              </a:tr>
              <a:tr h="3971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                          - ересектер</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5256</a:t>
                      </a:r>
                      <a:endParaRPr lang="ru-RU" dirty="0">
                        <a:solidFill>
                          <a:srgbClr val="FF0000"/>
                        </a:solidFill>
                        <a:latin typeface="Times New Roman" pitchFamily="18" charset="0"/>
                        <a:cs typeface="Times New Roman" pitchFamily="18" charset="0"/>
                      </a:endParaRPr>
                    </a:p>
                  </a:txBody>
                  <a:tcPr marL="68580" marR="68580" marT="0" marB="0" horzOverflow="overflow"/>
                </a:tc>
                <a:tc>
                  <a:txBody>
                    <a:bodyPr/>
                    <a:lstStyle/>
                    <a:p>
                      <a:pPr algn="ctr"/>
                      <a:r>
                        <a:rPr lang="ru-RU" dirty="0" smtClean="0">
                          <a:solidFill>
                            <a:srgbClr val="FF0000"/>
                          </a:solidFill>
                          <a:latin typeface="Times New Roman" pitchFamily="18" charset="0"/>
                          <a:cs typeface="Times New Roman" pitchFamily="18" charset="0"/>
                        </a:rPr>
                        <a:t>5404</a:t>
                      </a:r>
                      <a:endParaRPr lang="ru-RU" dirty="0">
                        <a:solidFill>
                          <a:srgbClr val="FF0000"/>
                        </a:solidFill>
                        <a:latin typeface="Times New Roman" pitchFamily="18" charset="0"/>
                        <a:cs typeface="Times New Roman" pitchFamily="18" charset="0"/>
                      </a:endParaRPr>
                    </a:p>
                  </a:txBody>
                  <a:tcPr marL="68580" marR="68580" marT="0" marB="0" horzOverflow="overflow"/>
                </a:tc>
              </a:tr>
              <a:tr h="3971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            - туберкулез</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15</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25</a:t>
                      </a:r>
                    </a:p>
                  </a:txBody>
                  <a:tcPr marL="68580" marR="68580" marT="0" marB="0" horzOverflow="overflow">
                    <a:solidFill>
                      <a:srgbClr val="FFFF00"/>
                    </a:solidFill>
                  </a:tcPr>
                </a:tc>
              </a:tr>
              <a:tr h="4203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Tx/>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            - қатерлі ісік ауруы</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47</a:t>
                      </a:r>
                      <a:endParaRPr lang="ru-RU" dirty="0">
                        <a:solidFill>
                          <a:srgbClr val="FF0000"/>
                        </a:solidFill>
                        <a:latin typeface="Times New Roman" pitchFamily="18" charset="0"/>
                        <a:cs typeface="Times New Roman" pitchFamily="18" charset="0"/>
                      </a:endParaRPr>
                    </a:p>
                  </a:txBody>
                  <a:tcPr marL="68580" marR="68580" marT="0" marB="0" horzOverflow="overflow"/>
                </a:tc>
                <a:tc>
                  <a:txBody>
                    <a:bodyPr/>
                    <a:lstStyle/>
                    <a:p>
                      <a:pPr algn="ctr"/>
                      <a:r>
                        <a:rPr lang="ru-RU" dirty="0" smtClean="0">
                          <a:solidFill>
                            <a:srgbClr val="FF0000"/>
                          </a:solidFill>
                          <a:latin typeface="Times New Roman" pitchFamily="18" charset="0"/>
                          <a:cs typeface="Times New Roman" pitchFamily="18" charset="0"/>
                        </a:rPr>
                        <a:t>44</a:t>
                      </a:r>
                      <a:endParaRPr lang="ru-RU" dirty="0">
                        <a:solidFill>
                          <a:srgbClr val="FF0000"/>
                        </a:solidFill>
                        <a:latin typeface="Times New Roman" pitchFamily="18" charset="0"/>
                        <a:cs typeface="Times New Roman" pitchFamily="18" charset="0"/>
                      </a:endParaRPr>
                    </a:p>
                  </a:txBody>
                  <a:tcPr marL="68580" marR="68580" marT="0" marB="0" horzOverflow="overflow"/>
                </a:tc>
              </a:tr>
              <a:tr h="3971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            - қант диабеті</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44</a:t>
                      </a:r>
                      <a:endParaRPr lang="ru-RU" dirty="0">
                        <a:solidFill>
                          <a:srgbClr val="FF0000"/>
                        </a:solidFill>
                        <a:latin typeface="Times New Roman" pitchFamily="18" charset="0"/>
                        <a:cs typeface="Times New Roman" pitchFamily="18" charset="0"/>
                      </a:endParaRPr>
                    </a:p>
                  </a:txBody>
                  <a:tcPr marL="68580" marR="68580" marT="0" marB="0" horzOverflow="overflow">
                    <a:solidFill>
                      <a:srgbClr val="FFFF00"/>
                    </a:solidFill>
                  </a:tcPr>
                </a:tc>
                <a:tc>
                  <a:txBody>
                    <a:bodyPr/>
                    <a:lstStyle/>
                    <a:p>
                      <a:pPr algn="ctr"/>
                      <a:r>
                        <a:rPr lang="ru-RU" dirty="0" smtClean="0">
                          <a:solidFill>
                            <a:srgbClr val="FF0000"/>
                          </a:solidFill>
                          <a:latin typeface="Times New Roman" pitchFamily="18" charset="0"/>
                          <a:cs typeface="Times New Roman" pitchFamily="18" charset="0"/>
                        </a:rPr>
                        <a:t>76</a:t>
                      </a:r>
                      <a:endParaRPr lang="ru-RU" dirty="0">
                        <a:solidFill>
                          <a:srgbClr val="FF0000"/>
                        </a:solidFill>
                        <a:latin typeface="Times New Roman" pitchFamily="18" charset="0"/>
                        <a:cs typeface="Times New Roman" pitchFamily="18" charset="0"/>
                      </a:endParaRPr>
                    </a:p>
                  </a:txBody>
                  <a:tcPr marL="68580" marR="68580" marT="0" marB="0" horzOverflow="overflow">
                    <a:solidFill>
                      <a:srgbClr val="FFFF00"/>
                    </a:solidFill>
                  </a:tcPr>
                </a:tc>
              </a:tr>
              <a:tr h="47500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            - қан -тамыр аурулары</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938</a:t>
                      </a:r>
                      <a:endParaRPr lang="ru-RU" dirty="0">
                        <a:solidFill>
                          <a:srgbClr val="FF0000"/>
                        </a:solidFill>
                        <a:latin typeface="Times New Roman" pitchFamily="18" charset="0"/>
                        <a:cs typeface="Times New Roman" pitchFamily="18" charset="0"/>
                      </a:endParaRPr>
                    </a:p>
                  </a:txBody>
                  <a:tcPr marL="68580" marR="68580" marT="0" marB="0" horzOverflow="overflow">
                    <a:solidFill>
                      <a:srgbClr val="FFFF00"/>
                    </a:solidFill>
                  </a:tcPr>
                </a:tc>
                <a:tc>
                  <a:txBody>
                    <a:bodyPr/>
                    <a:lstStyle/>
                    <a:p>
                      <a:pPr algn="ctr"/>
                      <a:r>
                        <a:rPr lang="ru-RU" dirty="0" smtClean="0">
                          <a:solidFill>
                            <a:srgbClr val="FF0000"/>
                          </a:solidFill>
                          <a:latin typeface="Times New Roman" pitchFamily="18" charset="0"/>
                          <a:cs typeface="Times New Roman" pitchFamily="18" charset="0"/>
                        </a:rPr>
                        <a:t>1315</a:t>
                      </a:r>
                      <a:endParaRPr lang="ru-RU" dirty="0">
                        <a:solidFill>
                          <a:srgbClr val="FF0000"/>
                        </a:solidFill>
                        <a:latin typeface="Times New Roman" pitchFamily="18" charset="0"/>
                        <a:cs typeface="Times New Roman" pitchFamily="18" charset="0"/>
                      </a:endParaRPr>
                    </a:p>
                  </a:txBody>
                  <a:tcPr marL="68580" marR="68580" marT="0" marB="0" horzOverflow="overflow">
                    <a:solidFill>
                      <a:srgbClr val="FFFF00"/>
                    </a:solidFill>
                  </a:tcPr>
                </a:tc>
              </a:tr>
              <a:tr h="4360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            -сүйек – буын аурулары</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621</a:t>
                      </a:r>
                      <a:endParaRPr lang="ru-RU" dirty="0">
                        <a:solidFill>
                          <a:srgbClr val="FF0000"/>
                        </a:solidFill>
                        <a:latin typeface="Times New Roman" pitchFamily="18" charset="0"/>
                        <a:cs typeface="Times New Roman" pitchFamily="18" charset="0"/>
                      </a:endParaRPr>
                    </a:p>
                  </a:txBody>
                  <a:tcPr marL="68580" marR="68580" marT="0" marB="0" horzOverflow="overflow"/>
                </a:tc>
                <a:tc>
                  <a:txBody>
                    <a:bodyPr/>
                    <a:lstStyle/>
                    <a:p>
                      <a:pPr algn="ctr"/>
                      <a:r>
                        <a:rPr lang="ru-RU" dirty="0" smtClean="0">
                          <a:solidFill>
                            <a:srgbClr val="FF0000"/>
                          </a:solidFill>
                          <a:latin typeface="Times New Roman" pitchFamily="18" charset="0"/>
                          <a:cs typeface="Times New Roman" pitchFamily="18" charset="0"/>
                        </a:rPr>
                        <a:t>834</a:t>
                      </a:r>
                      <a:endParaRPr lang="ru-RU" dirty="0">
                        <a:solidFill>
                          <a:srgbClr val="FF0000"/>
                        </a:solidFill>
                        <a:latin typeface="Times New Roman" pitchFamily="18" charset="0"/>
                        <a:cs typeface="Times New Roman" pitchFamily="18" charset="0"/>
                      </a:endParaRPr>
                    </a:p>
                  </a:txBody>
                  <a:tcPr marL="68580" marR="68580" marT="0" marB="0" horzOverflow="overflow"/>
                </a:tc>
              </a:tr>
              <a:tr h="5166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800" u="none" strike="noStrike" cap="none" normalizeH="0" baseline="0" dirty="0" smtClean="0">
                          <a:ln>
                            <a:noFill/>
                          </a:ln>
                          <a:solidFill>
                            <a:srgbClr val="FF0000"/>
                          </a:solidFill>
                          <a:effectLst/>
                          <a:latin typeface="Times New Roman" pitchFamily="18" charset="0"/>
                          <a:cs typeface="Times New Roman" pitchFamily="18" charset="0"/>
                        </a:rPr>
                        <a:t>            - жарақат, уланулар</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dirty="0" smtClean="0">
                          <a:solidFill>
                            <a:srgbClr val="FF0000"/>
                          </a:solidFill>
                          <a:latin typeface="Times New Roman" pitchFamily="18" charset="0"/>
                          <a:cs typeface="Times New Roman" pitchFamily="18" charset="0"/>
                        </a:rPr>
                        <a:t>962</a:t>
                      </a:r>
                      <a:endParaRPr lang="ru-RU" dirty="0">
                        <a:solidFill>
                          <a:srgbClr val="FF0000"/>
                        </a:solidFill>
                        <a:latin typeface="Times New Roman" pitchFamily="18" charset="0"/>
                        <a:cs typeface="Times New Roman" pitchFamily="18" charset="0"/>
                      </a:endParaRPr>
                    </a:p>
                  </a:txBody>
                  <a:tcPr marL="68580" marR="68580" marT="0" marB="0" horzOverflow="overflow"/>
                </a:tc>
                <a:tc>
                  <a:txBody>
                    <a:bodyPr/>
                    <a:lstStyle/>
                    <a:p>
                      <a:pPr algn="ctr"/>
                      <a:r>
                        <a:rPr lang="ru-RU" dirty="0" smtClean="0">
                          <a:solidFill>
                            <a:srgbClr val="FF0000"/>
                          </a:solidFill>
                          <a:latin typeface="Times New Roman" pitchFamily="18" charset="0"/>
                          <a:cs typeface="Times New Roman" pitchFamily="18" charset="0"/>
                        </a:rPr>
                        <a:t>1072</a:t>
                      </a:r>
                      <a:endParaRPr lang="ru-RU" dirty="0">
                        <a:solidFill>
                          <a:srgbClr val="FF0000"/>
                        </a:solidFill>
                        <a:latin typeface="Times New Roman" pitchFamily="18" charset="0"/>
                        <a:cs typeface="Times New Roman" pitchFamily="18" charset="0"/>
                      </a:endParaRPr>
                    </a:p>
                  </a:txBody>
                  <a:tcPr marL="68580" marR="68580" marT="0" marB="0" horzOverflow="overflow"/>
                </a:tc>
              </a:tr>
            </a:tbl>
          </a:graphicData>
        </a:graphic>
      </p:graphicFrame>
      <p:sp>
        <p:nvSpPr>
          <p:cNvPr id="2" name="Прямоугольник 1"/>
          <p:cNvSpPr/>
          <p:nvPr/>
        </p:nvSpPr>
        <p:spPr>
          <a:xfrm>
            <a:off x="-228600" y="304800"/>
            <a:ext cx="10210800" cy="646331"/>
          </a:xfrm>
          <a:prstGeom prst="rect">
            <a:avLst/>
          </a:prstGeom>
          <a:noFill/>
        </p:spPr>
        <p:txBody>
          <a:bodyPr wrap="square" lIns="91440" tIns="45720" rIns="91440" bIns="45720">
            <a:spAutoFit/>
          </a:bodyPr>
          <a:lstStyle/>
          <a:p>
            <a:pPr algn="ctr"/>
            <a:r>
              <a:rPr lang="kk-KZ"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Алғашқы аурушаңдық</a:t>
            </a:r>
            <a:endParaRPr lang="ru-RU"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741256592"/>
      </p:ext>
    </p:extLst>
  </p:cSld>
  <p:clrMapOvr>
    <a:masterClrMapping/>
  </p:clrMapOvr>
  <p:transition>
    <p:strips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4294967295"/>
            <p:extLst>
              <p:ext uri="{D42A27DB-BD31-4B8C-83A1-F6EECF244321}">
                <p14:modId xmlns="" xmlns:p14="http://schemas.microsoft.com/office/powerpoint/2010/main" val="3596402288"/>
              </p:ext>
            </p:extLst>
          </p:nvPr>
        </p:nvGraphicFramePr>
        <p:xfrm>
          <a:off x="228600" y="914401"/>
          <a:ext cx="8610600" cy="1568870"/>
        </p:xfrm>
        <a:graphic>
          <a:graphicData uri="http://schemas.openxmlformats.org/drawingml/2006/table">
            <a:tbl>
              <a:tblPr firstRow="1" bandRow="1">
                <a:tableStyleId>{7DF18680-E054-41AD-8BC1-D1AEF772440D}</a:tableStyleId>
              </a:tblPr>
              <a:tblGrid>
                <a:gridCol w="1551459"/>
                <a:gridCol w="1861751"/>
                <a:gridCol w="1815208"/>
                <a:gridCol w="1691091"/>
                <a:gridCol w="1691091"/>
              </a:tblGrid>
              <a:tr h="721575">
                <a:tc>
                  <a:txBody>
                    <a:bodyPr/>
                    <a:lstStyle/>
                    <a:p>
                      <a:pPr algn="ctr"/>
                      <a:r>
                        <a:rPr lang="kk-KZ" dirty="0" smtClean="0">
                          <a:solidFill>
                            <a:srgbClr val="FF0000"/>
                          </a:solidFill>
                          <a:latin typeface="Times New Roman" pitchFamily="18" charset="0"/>
                          <a:cs typeface="Times New Roman" pitchFamily="18" charset="0"/>
                        </a:rPr>
                        <a:t>Жылдар</a:t>
                      </a:r>
                      <a:endParaRPr lang="ru-RU" i="1" dirty="0">
                        <a:solidFill>
                          <a:srgbClr val="FF0000"/>
                        </a:solidFill>
                        <a:latin typeface="Times New Roman" pitchFamily="18" charset="0"/>
                        <a:cs typeface="Times New Roman" pitchFamily="18" charset="0"/>
                      </a:endParaRPr>
                    </a:p>
                  </a:txBody>
                  <a:tcPr/>
                </a:tc>
                <a:tc>
                  <a:txBody>
                    <a:bodyPr/>
                    <a:lstStyle/>
                    <a:p>
                      <a:pPr algn="ctr"/>
                      <a:r>
                        <a:rPr lang="kk-KZ" i="0" dirty="0" smtClean="0">
                          <a:solidFill>
                            <a:srgbClr val="FF0000"/>
                          </a:solidFill>
                          <a:latin typeface="Times New Roman" pitchFamily="18" charset="0"/>
                          <a:cs typeface="Times New Roman" pitchFamily="18" charset="0"/>
                        </a:rPr>
                        <a:t>Есепте</a:t>
                      </a:r>
                      <a:r>
                        <a:rPr lang="kk-KZ" i="0" baseline="0" dirty="0" smtClean="0">
                          <a:solidFill>
                            <a:srgbClr val="FF0000"/>
                          </a:solidFill>
                          <a:latin typeface="Times New Roman" pitchFamily="18" charset="0"/>
                          <a:cs typeface="Times New Roman" pitchFamily="18" charset="0"/>
                        </a:rPr>
                        <a:t> тұрғандар</a:t>
                      </a:r>
                      <a:endParaRPr lang="ru-RU" i="0" dirty="0">
                        <a:solidFill>
                          <a:srgbClr val="FF0000"/>
                        </a:solidFill>
                        <a:latin typeface="Times New Roman" pitchFamily="18" charset="0"/>
                        <a:cs typeface="Times New Roman" pitchFamily="18" charset="0"/>
                      </a:endParaRPr>
                    </a:p>
                  </a:txBody>
                  <a:tcPr/>
                </a:tc>
                <a:tc>
                  <a:txBody>
                    <a:bodyPr/>
                    <a:lstStyle/>
                    <a:p>
                      <a:pPr algn="ctr"/>
                      <a:r>
                        <a:rPr lang="kk-KZ" i="0" dirty="0" smtClean="0">
                          <a:solidFill>
                            <a:srgbClr val="FF0000"/>
                          </a:solidFill>
                          <a:latin typeface="Times New Roman" pitchFamily="18" charset="0"/>
                          <a:cs typeface="Times New Roman" pitchFamily="18" charset="0"/>
                        </a:rPr>
                        <a:t>Есепке</a:t>
                      </a:r>
                      <a:r>
                        <a:rPr lang="kk-KZ" i="0" baseline="0" dirty="0" smtClean="0">
                          <a:solidFill>
                            <a:srgbClr val="FF0000"/>
                          </a:solidFill>
                          <a:latin typeface="Times New Roman" pitchFamily="18" charset="0"/>
                          <a:cs typeface="Times New Roman" pitchFamily="18" charset="0"/>
                        </a:rPr>
                        <a:t> алынғаны</a:t>
                      </a:r>
                      <a:endParaRPr lang="ru-RU" i="0" dirty="0">
                        <a:solidFill>
                          <a:srgbClr val="FF0000"/>
                        </a:solidFill>
                        <a:latin typeface="Times New Roman" pitchFamily="18" charset="0"/>
                        <a:cs typeface="Times New Roman" pitchFamily="18" charset="0"/>
                      </a:endParaRPr>
                    </a:p>
                  </a:txBody>
                  <a:tcPr/>
                </a:tc>
                <a:tc>
                  <a:txBody>
                    <a:bodyPr/>
                    <a:lstStyle/>
                    <a:p>
                      <a:pPr algn="ctr"/>
                      <a:r>
                        <a:rPr lang="kk-KZ" i="0" dirty="0" smtClean="0">
                          <a:solidFill>
                            <a:srgbClr val="FF0000"/>
                          </a:solidFill>
                          <a:latin typeface="Times New Roman" pitchFamily="18" charset="0"/>
                          <a:cs typeface="Times New Roman" pitchFamily="18" charset="0"/>
                        </a:rPr>
                        <a:t>Есептен</a:t>
                      </a:r>
                      <a:r>
                        <a:rPr lang="kk-KZ" i="0" baseline="0" dirty="0" smtClean="0">
                          <a:solidFill>
                            <a:srgbClr val="FF0000"/>
                          </a:solidFill>
                          <a:latin typeface="Times New Roman" pitchFamily="18" charset="0"/>
                          <a:cs typeface="Times New Roman" pitchFamily="18" charset="0"/>
                        </a:rPr>
                        <a:t> шыққаны</a:t>
                      </a:r>
                      <a:endParaRPr lang="ru-RU" i="0" dirty="0">
                        <a:solidFill>
                          <a:srgbClr val="FF0000"/>
                        </a:solidFill>
                        <a:latin typeface="Times New Roman" pitchFamily="18" charset="0"/>
                        <a:cs typeface="Times New Roman" pitchFamily="18" charset="0"/>
                      </a:endParaRPr>
                    </a:p>
                  </a:txBody>
                  <a:tcPr/>
                </a:tc>
                <a:tc>
                  <a:txBody>
                    <a:bodyPr/>
                    <a:lstStyle/>
                    <a:p>
                      <a:pPr algn="ctr"/>
                      <a:r>
                        <a:rPr lang="kk-KZ" i="0" dirty="0" smtClean="0">
                          <a:solidFill>
                            <a:srgbClr val="FF0000"/>
                          </a:solidFill>
                          <a:latin typeface="Times New Roman" pitchFamily="18" charset="0"/>
                          <a:cs typeface="Times New Roman" pitchFamily="18" charset="0"/>
                        </a:rPr>
                        <a:t>Есепте тұрады</a:t>
                      </a:r>
                      <a:endParaRPr lang="ru-RU" i="0" dirty="0">
                        <a:solidFill>
                          <a:srgbClr val="FF0000"/>
                        </a:solidFill>
                        <a:latin typeface="Times New Roman" pitchFamily="18" charset="0"/>
                        <a:cs typeface="Times New Roman" pitchFamily="18" charset="0"/>
                      </a:endParaRPr>
                    </a:p>
                  </a:txBody>
                  <a:tcPr/>
                </a:tc>
              </a:tr>
              <a:tr h="412328">
                <a:tc>
                  <a:txBody>
                    <a:bodyPr/>
                    <a:lstStyle/>
                    <a:p>
                      <a:pPr algn="ctr"/>
                      <a:r>
                        <a:rPr lang="kk-KZ" dirty="0" smtClean="0">
                          <a:solidFill>
                            <a:srgbClr val="FF0000"/>
                          </a:solidFill>
                          <a:latin typeface="Times New Roman" pitchFamily="18" charset="0"/>
                          <a:cs typeface="Times New Roman" pitchFamily="18" charset="0"/>
                        </a:rPr>
                        <a:t>2016жыл</a:t>
                      </a:r>
                      <a:endParaRPr lang="ru-RU" b="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5826</a:t>
                      </a:r>
                      <a:endParaRPr lang="ru-RU" b="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1049</a:t>
                      </a:r>
                      <a:endParaRPr lang="ru-RU" b="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1552</a:t>
                      </a:r>
                      <a:endParaRPr lang="ru-RU" b="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5323</a:t>
                      </a:r>
                      <a:endParaRPr lang="ru-RU" b="1" dirty="0">
                        <a:solidFill>
                          <a:srgbClr val="FF0000"/>
                        </a:solidFill>
                        <a:latin typeface="Times New Roman" pitchFamily="18" charset="0"/>
                        <a:cs typeface="Times New Roman" pitchFamily="18" charset="0"/>
                      </a:endParaRPr>
                    </a:p>
                  </a:txBody>
                  <a:tcPr/>
                </a:tc>
              </a:tr>
              <a:tr h="434967">
                <a:tc>
                  <a:txBody>
                    <a:bodyPr/>
                    <a:lstStyle/>
                    <a:p>
                      <a:pPr algn="ctr"/>
                      <a:r>
                        <a:rPr lang="kk-KZ" dirty="0" smtClean="0">
                          <a:solidFill>
                            <a:srgbClr val="FF0000"/>
                          </a:solidFill>
                          <a:latin typeface="Times New Roman" pitchFamily="18" charset="0"/>
                          <a:cs typeface="Times New Roman" pitchFamily="18" charset="0"/>
                        </a:rPr>
                        <a:t>2017жыл</a:t>
                      </a:r>
                      <a:endParaRPr lang="ru-RU" b="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5323</a:t>
                      </a:r>
                      <a:endParaRPr lang="ru-RU" b="1"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1565</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857</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6031</a:t>
                      </a:r>
                      <a:endParaRPr lang="ru-RU" dirty="0">
                        <a:solidFill>
                          <a:srgbClr val="FF0000"/>
                        </a:solidFill>
                        <a:latin typeface="Times New Roman" pitchFamily="18" charset="0"/>
                        <a:cs typeface="Times New Roman" pitchFamily="18" charset="0"/>
                      </a:endParaRPr>
                    </a:p>
                  </a:txBody>
                  <a:tcPr/>
                </a:tc>
              </a:tr>
            </a:tbl>
          </a:graphicData>
        </a:graphic>
      </p:graphicFrame>
      <p:sp>
        <p:nvSpPr>
          <p:cNvPr id="4" name="Прямоугольник 3"/>
          <p:cNvSpPr/>
          <p:nvPr/>
        </p:nvSpPr>
        <p:spPr>
          <a:xfrm>
            <a:off x="457200" y="152400"/>
            <a:ext cx="8153400" cy="646331"/>
          </a:xfrm>
          <a:prstGeom prst="rect">
            <a:avLst/>
          </a:prstGeom>
          <a:noFill/>
        </p:spPr>
        <p:txBody>
          <a:bodyPr wrap="square" lIns="91440" tIns="45720" rIns="91440" bIns="45720">
            <a:spAutoFit/>
          </a:bodyPr>
          <a:lstStyle/>
          <a:p>
            <a:pPr algn="ctr"/>
            <a:r>
              <a:rPr lang="kk-KZ"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ДИСПАНСЕРЛІК  ЕСЕП</a:t>
            </a:r>
            <a:endParaRPr lang="ru-RU"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1" name="Содержимое 3"/>
          <p:cNvGraphicFramePr>
            <a:graphicFrameLocks/>
          </p:cNvGraphicFramePr>
          <p:nvPr>
            <p:extLst>
              <p:ext uri="{D42A27DB-BD31-4B8C-83A1-F6EECF244321}">
                <p14:modId xmlns="" xmlns:p14="http://schemas.microsoft.com/office/powerpoint/2010/main" val="1182758564"/>
              </p:ext>
            </p:extLst>
          </p:nvPr>
        </p:nvGraphicFramePr>
        <p:xfrm>
          <a:off x="214282" y="2857496"/>
          <a:ext cx="84582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115745251"/>
      </p:ext>
    </p:extLst>
  </p:cSld>
  <p:clrMapOvr>
    <a:masterClrMapping/>
  </p:clrMapOvr>
  <p:transition>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 xmlns:p14="http://schemas.microsoft.com/office/powerpoint/2010/main" val="1208530944"/>
              </p:ext>
            </p:extLst>
          </p:nvPr>
        </p:nvGraphicFramePr>
        <p:xfrm>
          <a:off x="428596" y="1142984"/>
          <a:ext cx="8501122" cy="5487187"/>
        </p:xfrm>
        <a:graphic>
          <a:graphicData uri="http://schemas.openxmlformats.org/drawingml/2006/table">
            <a:tbl>
              <a:tblPr firstRow="1" bandRow="1">
                <a:tableStyleId>{7DF18680-E054-41AD-8BC1-D1AEF772440D}</a:tableStyleId>
              </a:tblPr>
              <a:tblGrid>
                <a:gridCol w="3199348"/>
                <a:gridCol w="2468067"/>
                <a:gridCol w="2833707"/>
              </a:tblGrid>
              <a:tr h="674501">
                <a:tc>
                  <a:txBody>
                    <a:bodyPr/>
                    <a:lstStyle/>
                    <a:p>
                      <a:pPr algn="ctr"/>
                      <a:r>
                        <a:rPr lang="kk-KZ" sz="2000" dirty="0" smtClean="0">
                          <a:solidFill>
                            <a:srgbClr val="FF0000"/>
                          </a:solidFill>
                          <a:latin typeface="Times New Roman" pitchFamily="18" charset="0"/>
                          <a:cs typeface="Times New Roman" pitchFamily="18" charset="0"/>
                        </a:rPr>
                        <a:t>Көрсеткіштер</a:t>
                      </a:r>
                      <a:endParaRPr lang="ru-RU" sz="2000" i="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201</a:t>
                      </a:r>
                      <a:r>
                        <a:rPr lang="kk-KZ" baseline="0" dirty="0" smtClean="0">
                          <a:solidFill>
                            <a:srgbClr val="FF0000"/>
                          </a:solidFill>
                          <a:latin typeface="Times New Roman" pitchFamily="18" charset="0"/>
                          <a:cs typeface="Times New Roman" pitchFamily="18" charset="0"/>
                        </a:rPr>
                        <a:t>6 ж</a:t>
                      </a:r>
                      <a:r>
                        <a:rPr lang="kk-KZ" dirty="0" smtClean="0">
                          <a:solidFill>
                            <a:srgbClr val="FF0000"/>
                          </a:solidFill>
                          <a:latin typeface="Times New Roman" pitchFamily="18" charset="0"/>
                          <a:cs typeface="Times New Roman" pitchFamily="18" charset="0"/>
                        </a:rPr>
                        <a:t>ыл</a:t>
                      </a:r>
                      <a:endParaRPr lang="ru-RU" i="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2017жыл</a:t>
                      </a:r>
                      <a:endParaRPr lang="ru-RU" i="1" dirty="0">
                        <a:solidFill>
                          <a:srgbClr val="FF0000"/>
                        </a:solidFill>
                        <a:latin typeface="Times New Roman" pitchFamily="18" charset="0"/>
                        <a:cs typeface="Times New Roman" pitchFamily="18" charset="0"/>
                      </a:endParaRPr>
                    </a:p>
                  </a:txBody>
                  <a:tcPr/>
                </a:tc>
              </a:tr>
              <a:tr h="518202">
                <a:tc>
                  <a:txBody>
                    <a:bodyPr/>
                    <a:lstStyle/>
                    <a:p>
                      <a:pPr algn="ctr"/>
                      <a:r>
                        <a:rPr lang="kk-KZ" dirty="0" smtClean="0">
                          <a:solidFill>
                            <a:srgbClr val="FF0000"/>
                          </a:solidFill>
                          <a:latin typeface="Times New Roman" pitchFamily="18" charset="0"/>
                          <a:cs typeface="Times New Roman" pitchFamily="18" charset="0"/>
                        </a:rPr>
                        <a:t>ЭРОБ</a:t>
                      </a:r>
                      <a:r>
                        <a:rPr lang="kk-KZ" baseline="0" dirty="0" smtClean="0">
                          <a:solidFill>
                            <a:srgbClr val="FF0000"/>
                          </a:solidFill>
                          <a:latin typeface="Times New Roman" pitchFamily="18" charset="0"/>
                          <a:cs typeface="Times New Roman" pitchFamily="18" charset="0"/>
                        </a:rPr>
                        <a:t> тіркелген науқастар </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187</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198</a:t>
                      </a:r>
                      <a:endParaRPr lang="ru-RU" dirty="0">
                        <a:solidFill>
                          <a:srgbClr val="FF0000"/>
                        </a:solidFill>
                        <a:latin typeface="Times New Roman" pitchFamily="18" charset="0"/>
                        <a:cs typeface="Times New Roman" pitchFamily="18" charset="0"/>
                      </a:endParaRPr>
                    </a:p>
                  </a:txBody>
                  <a:tcPr/>
                </a:tc>
              </a:tr>
              <a:tr h="679642">
                <a:tc>
                  <a:txBody>
                    <a:bodyPr/>
                    <a:lstStyle/>
                    <a:p>
                      <a:pPr algn="ctr"/>
                      <a:r>
                        <a:rPr lang="kk-KZ" dirty="0" smtClean="0">
                          <a:solidFill>
                            <a:srgbClr val="FF0000"/>
                          </a:solidFill>
                          <a:latin typeface="Times New Roman" pitchFamily="18" charset="0"/>
                          <a:cs typeface="Times New Roman" pitchFamily="18" charset="0"/>
                        </a:rPr>
                        <a:t>Оның</a:t>
                      </a:r>
                      <a:r>
                        <a:rPr lang="kk-KZ" baseline="0" dirty="0" smtClean="0">
                          <a:solidFill>
                            <a:srgbClr val="FF0000"/>
                          </a:solidFill>
                          <a:latin typeface="Times New Roman" pitchFamily="18" charset="0"/>
                          <a:cs typeface="Times New Roman" pitchFamily="18" charset="0"/>
                        </a:rPr>
                        <a:t> ішінде а</a:t>
                      </a:r>
                      <a:r>
                        <a:rPr lang="kk-KZ" dirty="0" smtClean="0">
                          <a:solidFill>
                            <a:srgbClr val="FF0000"/>
                          </a:solidFill>
                          <a:latin typeface="Times New Roman" pitchFamily="18" charset="0"/>
                          <a:cs typeface="Times New Roman" pitchFamily="18" charset="0"/>
                        </a:rPr>
                        <a:t>лғашқы анықталғандар</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47 – 129,1</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44 – 118,2</a:t>
                      </a:r>
                      <a:endParaRPr lang="ru-RU" dirty="0">
                        <a:solidFill>
                          <a:srgbClr val="FF0000"/>
                        </a:solidFill>
                        <a:latin typeface="Times New Roman" pitchFamily="18" charset="0"/>
                        <a:cs typeface="Times New Roman" pitchFamily="18" charset="0"/>
                      </a:endParaRPr>
                    </a:p>
                  </a:txBody>
                  <a:tcPr/>
                </a:tc>
              </a:tr>
              <a:tr h="518582">
                <a:tc>
                  <a:txBody>
                    <a:bodyPr/>
                    <a:lstStyle/>
                    <a:p>
                      <a:pPr algn="ctr"/>
                      <a:r>
                        <a:rPr lang="en-US" dirty="0" smtClean="0">
                          <a:solidFill>
                            <a:srgbClr val="FF0000"/>
                          </a:solidFill>
                          <a:latin typeface="Times New Roman" pitchFamily="18" charset="0"/>
                          <a:cs typeface="Times New Roman" pitchFamily="18" charset="0"/>
                        </a:rPr>
                        <a:t>I</a:t>
                      </a:r>
                      <a:r>
                        <a:rPr lang="kk-KZ" baseline="0" dirty="0" smtClean="0">
                          <a:solidFill>
                            <a:srgbClr val="FF0000"/>
                          </a:solidFill>
                          <a:latin typeface="Times New Roman" pitchFamily="18" charset="0"/>
                          <a:cs typeface="Times New Roman" pitchFamily="18" charset="0"/>
                        </a:rPr>
                        <a:t> - саты</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3 – 6,3%</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10 – 22,7%</a:t>
                      </a:r>
                      <a:endParaRPr lang="ru-RU" dirty="0">
                        <a:solidFill>
                          <a:srgbClr val="FF0000"/>
                        </a:solidFill>
                        <a:latin typeface="Times New Roman" pitchFamily="18" charset="0"/>
                        <a:cs typeface="Times New Roman" pitchFamily="18" charset="0"/>
                      </a:endParaRPr>
                    </a:p>
                  </a:txBody>
                  <a:tcPr/>
                </a:tc>
              </a:tr>
              <a:tr h="518582">
                <a:tc>
                  <a:txBody>
                    <a:bodyPr/>
                    <a:lstStyle/>
                    <a:p>
                      <a:pPr algn="ctr"/>
                      <a:r>
                        <a:rPr lang="en-US" dirty="0" smtClean="0">
                          <a:solidFill>
                            <a:srgbClr val="FF0000"/>
                          </a:solidFill>
                          <a:latin typeface="Times New Roman" pitchFamily="18" charset="0"/>
                          <a:cs typeface="Times New Roman" pitchFamily="18" charset="0"/>
                        </a:rPr>
                        <a:t>II – </a:t>
                      </a:r>
                      <a:r>
                        <a:rPr lang="kk-KZ" dirty="0" smtClean="0">
                          <a:solidFill>
                            <a:srgbClr val="FF0000"/>
                          </a:solidFill>
                          <a:latin typeface="Times New Roman" pitchFamily="18" charset="0"/>
                          <a:cs typeface="Times New Roman" pitchFamily="18" charset="0"/>
                        </a:rPr>
                        <a:t>саты</a:t>
                      </a:r>
                      <a:r>
                        <a:rPr lang="kk-KZ" baseline="0" dirty="0" smtClean="0">
                          <a:solidFill>
                            <a:srgbClr val="FF0000"/>
                          </a:solidFill>
                          <a:latin typeface="Times New Roman" pitchFamily="18" charset="0"/>
                          <a:cs typeface="Times New Roman" pitchFamily="18" charset="0"/>
                        </a:rPr>
                        <a:t> </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26</a:t>
                      </a:r>
                      <a:r>
                        <a:rPr lang="ru-RU" baseline="0" dirty="0" smtClean="0">
                          <a:solidFill>
                            <a:srgbClr val="FF0000"/>
                          </a:solidFill>
                          <a:latin typeface="Times New Roman" pitchFamily="18" charset="0"/>
                          <a:cs typeface="Times New Roman" pitchFamily="18" charset="0"/>
                        </a:rPr>
                        <a:t> – 55,3%</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22 -50 %</a:t>
                      </a:r>
                      <a:endParaRPr lang="ru-RU" dirty="0">
                        <a:solidFill>
                          <a:srgbClr val="FF0000"/>
                        </a:solidFill>
                        <a:latin typeface="Times New Roman" pitchFamily="18" charset="0"/>
                        <a:cs typeface="Times New Roman" pitchFamily="18" charset="0"/>
                      </a:endParaRPr>
                    </a:p>
                  </a:txBody>
                  <a:tcPr/>
                </a:tc>
              </a:tr>
              <a:tr h="518582">
                <a:tc>
                  <a:txBody>
                    <a:bodyPr/>
                    <a:lstStyle/>
                    <a:p>
                      <a:pPr algn="ctr"/>
                      <a:r>
                        <a:rPr lang="en-US" dirty="0" smtClean="0">
                          <a:solidFill>
                            <a:srgbClr val="FF0000"/>
                          </a:solidFill>
                          <a:latin typeface="Times New Roman" pitchFamily="18" charset="0"/>
                          <a:cs typeface="Times New Roman" pitchFamily="18" charset="0"/>
                        </a:rPr>
                        <a:t>III</a:t>
                      </a:r>
                      <a:r>
                        <a:rPr lang="kk-KZ" baseline="0" dirty="0" smtClean="0">
                          <a:solidFill>
                            <a:srgbClr val="FF0000"/>
                          </a:solidFill>
                          <a:latin typeface="Times New Roman" pitchFamily="18" charset="0"/>
                          <a:cs typeface="Times New Roman" pitchFamily="18" charset="0"/>
                        </a:rPr>
                        <a:t> –саты </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13 – 27,6%</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7 – 15,9% </a:t>
                      </a:r>
                      <a:r>
                        <a:rPr lang="ru-RU" sz="1400" dirty="0" smtClean="0">
                          <a:solidFill>
                            <a:srgbClr val="FF0000"/>
                          </a:solidFill>
                          <a:latin typeface="Times New Roman" pitchFamily="18" charset="0"/>
                          <a:cs typeface="Times New Roman" pitchFamily="18" charset="0"/>
                        </a:rPr>
                        <a:t>(скрининг</a:t>
                      </a:r>
                      <a:r>
                        <a:rPr lang="ru-RU" sz="1400" baseline="0" dirty="0" smtClean="0">
                          <a:solidFill>
                            <a:srgbClr val="FF0000"/>
                          </a:solidFill>
                          <a:latin typeface="Times New Roman" pitchFamily="18" charset="0"/>
                          <a:cs typeface="Times New Roman" pitchFamily="18" charset="0"/>
                        </a:rPr>
                        <a:t> </a:t>
                      </a:r>
                      <a:r>
                        <a:rPr lang="ru-RU" sz="1400" baseline="0" dirty="0" err="1" smtClean="0">
                          <a:solidFill>
                            <a:srgbClr val="FF0000"/>
                          </a:solidFill>
                          <a:latin typeface="Times New Roman" pitchFamily="18" charset="0"/>
                          <a:cs typeface="Times New Roman" pitchFamily="18" charset="0"/>
                        </a:rPr>
                        <a:t>жасы</a:t>
                      </a:r>
                      <a:r>
                        <a:rPr lang="ru-RU" sz="1400" baseline="0" dirty="0" smtClean="0">
                          <a:solidFill>
                            <a:srgbClr val="FF0000"/>
                          </a:solidFill>
                          <a:latin typeface="Times New Roman" pitchFamily="18" charset="0"/>
                          <a:cs typeface="Times New Roman" pitchFamily="18" charset="0"/>
                        </a:rPr>
                        <a:t> </a:t>
                      </a:r>
                      <a:r>
                        <a:rPr lang="ru-RU" sz="1400" baseline="0" dirty="0" err="1" smtClean="0">
                          <a:solidFill>
                            <a:srgbClr val="FF0000"/>
                          </a:solidFill>
                          <a:latin typeface="Times New Roman" pitchFamily="18" charset="0"/>
                          <a:cs typeface="Times New Roman" pitchFamily="18" charset="0"/>
                        </a:rPr>
                        <a:t>еместер</a:t>
                      </a:r>
                      <a:r>
                        <a:rPr lang="ru-RU" sz="1400" dirty="0" smtClean="0">
                          <a:solidFill>
                            <a:srgbClr val="FF0000"/>
                          </a:solidFill>
                          <a:latin typeface="Times New Roman" pitchFamily="18" charset="0"/>
                          <a:cs typeface="Times New Roman" pitchFamily="18" charset="0"/>
                        </a:rPr>
                        <a:t>)</a:t>
                      </a:r>
                      <a:endParaRPr lang="ru-RU" sz="1400" dirty="0">
                        <a:solidFill>
                          <a:srgbClr val="FF0000"/>
                        </a:solidFill>
                        <a:latin typeface="Times New Roman" pitchFamily="18" charset="0"/>
                        <a:cs typeface="Times New Roman" pitchFamily="18" charset="0"/>
                      </a:endParaRPr>
                    </a:p>
                  </a:txBody>
                  <a:tcPr/>
                </a:tc>
              </a:tr>
              <a:tr h="7153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Times New Roman" pitchFamily="18" charset="0"/>
                          <a:cs typeface="Times New Roman" pitchFamily="18" charset="0"/>
                        </a:rPr>
                        <a:t>IV</a:t>
                      </a:r>
                      <a:r>
                        <a:rPr lang="kk-KZ" dirty="0" smtClean="0">
                          <a:solidFill>
                            <a:srgbClr val="FF0000"/>
                          </a:solidFill>
                          <a:latin typeface="Times New Roman" pitchFamily="18" charset="0"/>
                          <a:cs typeface="Times New Roman" pitchFamily="18" charset="0"/>
                        </a:rPr>
                        <a:t> - саты</a:t>
                      </a:r>
                      <a:endParaRPr lang="ru-RU" dirty="0" smtClean="0">
                        <a:solidFill>
                          <a:srgbClr val="FF0000"/>
                        </a:solidFill>
                        <a:latin typeface="Times New Roman" pitchFamily="18" charset="0"/>
                        <a:cs typeface="Times New Roman" pitchFamily="18" charset="0"/>
                      </a:endParaRPr>
                    </a:p>
                    <a:p>
                      <a:pPr algn="ctr"/>
                      <a:r>
                        <a:rPr lang="kk-KZ" dirty="0" smtClean="0">
                          <a:solidFill>
                            <a:srgbClr val="FF0000"/>
                          </a:solidFill>
                          <a:latin typeface="Times New Roman" pitchFamily="18" charset="0"/>
                          <a:cs typeface="Times New Roman" pitchFamily="18" charset="0"/>
                        </a:rPr>
                        <a:t> </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2 – 4,2%</a:t>
                      </a:r>
                      <a:endParaRPr lang="ru-RU" dirty="0">
                        <a:solidFill>
                          <a:srgbClr val="FF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rgbClr val="FF0000"/>
                          </a:solidFill>
                          <a:latin typeface="Times New Roman" pitchFamily="18" charset="0"/>
                          <a:cs typeface="Times New Roman" pitchFamily="18" charset="0"/>
                        </a:rPr>
                        <a:t>5 – 11,3% </a:t>
                      </a:r>
                      <a:r>
                        <a:rPr lang="ru-RU" sz="1400" dirty="0" smtClean="0">
                          <a:solidFill>
                            <a:srgbClr val="FF0000"/>
                          </a:solidFill>
                          <a:latin typeface="Times New Roman" pitchFamily="18" charset="0"/>
                          <a:cs typeface="Times New Roman" pitchFamily="18" charset="0"/>
                        </a:rPr>
                        <a:t>(скрининг</a:t>
                      </a:r>
                      <a:r>
                        <a:rPr lang="ru-RU" sz="1400" baseline="0" dirty="0" smtClean="0">
                          <a:solidFill>
                            <a:srgbClr val="FF0000"/>
                          </a:solidFill>
                          <a:latin typeface="Times New Roman" pitchFamily="18" charset="0"/>
                          <a:cs typeface="Times New Roman" pitchFamily="18" charset="0"/>
                        </a:rPr>
                        <a:t> </a:t>
                      </a:r>
                      <a:r>
                        <a:rPr lang="ru-RU" sz="1400" baseline="0" dirty="0" err="1" smtClean="0">
                          <a:solidFill>
                            <a:srgbClr val="FF0000"/>
                          </a:solidFill>
                          <a:latin typeface="Times New Roman" pitchFamily="18" charset="0"/>
                          <a:cs typeface="Times New Roman" pitchFamily="18" charset="0"/>
                        </a:rPr>
                        <a:t>жасы</a:t>
                      </a:r>
                      <a:r>
                        <a:rPr lang="ru-RU" sz="1400" baseline="0" dirty="0" smtClean="0">
                          <a:solidFill>
                            <a:srgbClr val="FF0000"/>
                          </a:solidFill>
                          <a:latin typeface="Times New Roman" pitchFamily="18" charset="0"/>
                          <a:cs typeface="Times New Roman" pitchFamily="18" charset="0"/>
                        </a:rPr>
                        <a:t> </a:t>
                      </a:r>
                      <a:r>
                        <a:rPr lang="ru-RU" sz="1400" baseline="0" dirty="0" err="1" smtClean="0">
                          <a:solidFill>
                            <a:srgbClr val="FF0000"/>
                          </a:solidFill>
                          <a:latin typeface="Times New Roman" pitchFamily="18" charset="0"/>
                          <a:cs typeface="Times New Roman" pitchFamily="18" charset="0"/>
                        </a:rPr>
                        <a:t>еместер</a:t>
                      </a:r>
                      <a:r>
                        <a:rPr lang="ru-RU" sz="1400" dirty="0" smtClean="0">
                          <a:solidFill>
                            <a:srgbClr val="FF0000"/>
                          </a:solidFill>
                          <a:latin typeface="Times New Roman" pitchFamily="18" charset="0"/>
                          <a:cs typeface="Times New Roman" pitchFamily="18" charset="0"/>
                        </a:rPr>
                        <a:t>)</a:t>
                      </a:r>
                    </a:p>
                  </a:txBody>
                  <a:tcPr/>
                </a:tc>
              </a:tr>
              <a:tr h="744480">
                <a:tc>
                  <a:txBody>
                    <a:bodyPr/>
                    <a:lstStyle/>
                    <a:p>
                      <a:pPr algn="ctr"/>
                      <a:r>
                        <a:rPr lang="kk-KZ" dirty="0" smtClean="0">
                          <a:solidFill>
                            <a:srgbClr val="FF0000"/>
                          </a:solidFill>
                          <a:latin typeface="Times New Roman" pitchFamily="18" charset="0"/>
                          <a:cs typeface="Times New Roman" pitchFamily="18" charset="0"/>
                        </a:rPr>
                        <a:t>5 жыл және одан да көп өмір сүргендер</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70 – 37,4%</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80 – 40,4%</a:t>
                      </a:r>
                      <a:endParaRPr lang="ru-RU" dirty="0">
                        <a:solidFill>
                          <a:srgbClr val="FF0000"/>
                        </a:solidFill>
                        <a:latin typeface="Times New Roman" pitchFamily="18" charset="0"/>
                        <a:cs typeface="Times New Roman" pitchFamily="18" charset="0"/>
                      </a:endParaRPr>
                    </a:p>
                  </a:txBody>
                  <a:tcPr/>
                </a:tc>
              </a:tr>
              <a:tr h="538765">
                <a:tc>
                  <a:txBody>
                    <a:bodyPr/>
                    <a:lstStyle/>
                    <a:p>
                      <a:pPr algn="ctr"/>
                      <a:r>
                        <a:rPr lang="kk-KZ" dirty="0" smtClean="0">
                          <a:solidFill>
                            <a:srgbClr val="FF0000"/>
                          </a:solidFill>
                          <a:latin typeface="Times New Roman" pitchFamily="18" charset="0"/>
                          <a:cs typeface="Times New Roman" pitchFamily="18" charset="0"/>
                        </a:rPr>
                        <a:t>Өлім жағдайы</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22 – 60,4</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25 – 67,2</a:t>
                      </a:r>
                      <a:endParaRPr lang="ru-RU" dirty="0">
                        <a:solidFill>
                          <a:srgbClr val="FF0000"/>
                        </a:solidFill>
                        <a:latin typeface="Times New Roman" pitchFamily="18" charset="0"/>
                        <a:cs typeface="Times New Roman" pitchFamily="18" charset="0"/>
                      </a:endParaRPr>
                    </a:p>
                  </a:txBody>
                  <a:tcPr/>
                </a:tc>
              </a:tr>
            </a:tbl>
          </a:graphicData>
        </a:graphic>
      </p:graphicFrame>
      <p:sp>
        <p:nvSpPr>
          <p:cNvPr id="4" name="Прямоугольник 3"/>
          <p:cNvSpPr/>
          <p:nvPr/>
        </p:nvSpPr>
        <p:spPr>
          <a:xfrm>
            <a:off x="609600" y="307675"/>
            <a:ext cx="7772400" cy="523220"/>
          </a:xfrm>
          <a:prstGeom prst="rect">
            <a:avLst/>
          </a:prstGeom>
          <a:noFill/>
        </p:spPr>
        <p:txBody>
          <a:bodyPr wrap="square" lIns="91440" tIns="45720" rIns="91440" bIns="45720">
            <a:spAutoFit/>
          </a:bodyPr>
          <a:lstStyle/>
          <a:p>
            <a:pPr algn="ctr"/>
            <a:r>
              <a:rPr lang="ru-RU" sz="2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Қатерлі  ісік</a:t>
            </a:r>
            <a:r>
              <a:rPr lang="ru-RU" sz="2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ru-RU" sz="2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аурушаңдығы</a:t>
            </a:r>
            <a:endParaRPr lang="ru-RU" sz="28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561434310"/>
      </p:ext>
    </p:extLst>
  </p:cSld>
  <p:clrMapOvr>
    <a:masterClrMapping/>
  </p:clrMapOvr>
  <p:transition>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71600" y="332657"/>
            <a:ext cx="7200800" cy="584775"/>
          </a:xfrm>
          <a:prstGeom prst="rect">
            <a:avLst/>
          </a:prstGeom>
          <a:noFill/>
        </p:spPr>
        <p:txBody>
          <a:bodyPr wrap="square" lIns="91440" tIns="45720" rIns="91440" bIns="45720">
            <a:spAutoFit/>
          </a:bodyPr>
          <a:lstStyle/>
          <a:p>
            <a:pPr algn="ctr"/>
            <a:r>
              <a:rPr lang="kk-KZ" sz="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Туберкулез</a:t>
            </a:r>
            <a:r>
              <a:rPr lang="kk-KZ"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kk-KZ" sz="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аурушаңдығы</a:t>
            </a:r>
            <a:endParaRPr lang="ru-RU" sz="2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graphicFrame>
        <p:nvGraphicFramePr>
          <p:cNvPr id="7" name="Содержимое 6"/>
          <p:cNvGraphicFramePr>
            <a:graphicFrameLocks noGrp="1"/>
          </p:cNvGraphicFramePr>
          <p:nvPr>
            <p:ph idx="1"/>
            <p:extLst>
              <p:ext uri="{D42A27DB-BD31-4B8C-83A1-F6EECF244321}">
                <p14:modId xmlns:p14="http://schemas.microsoft.com/office/powerpoint/2010/main" xmlns="" val="46109533"/>
              </p:ext>
            </p:extLst>
          </p:nvPr>
        </p:nvGraphicFramePr>
        <p:xfrm>
          <a:off x="395535" y="459695"/>
          <a:ext cx="7344816" cy="6092918"/>
        </p:xfrm>
        <a:graphic>
          <a:graphicData uri="http://schemas.openxmlformats.org/drawingml/2006/table">
            <a:tbl>
              <a:tblPr firstRow="1" bandRow="1">
                <a:tableStyleId>{7DF18680-E054-41AD-8BC1-D1AEF772440D}</a:tableStyleId>
              </a:tblPr>
              <a:tblGrid>
                <a:gridCol w="2905642"/>
                <a:gridCol w="1856382"/>
                <a:gridCol w="2582792"/>
              </a:tblGrid>
              <a:tr h="326099">
                <a:tc>
                  <a:txBody>
                    <a:bodyPr/>
                    <a:lstStyle/>
                    <a:p>
                      <a:pPr algn="ctr"/>
                      <a:r>
                        <a:rPr lang="kk-KZ" sz="1400" dirty="0" smtClean="0">
                          <a:solidFill>
                            <a:srgbClr val="FF0000"/>
                          </a:solidFill>
                          <a:latin typeface="Times New Roman" pitchFamily="18" charset="0"/>
                          <a:cs typeface="Times New Roman" pitchFamily="18" charset="0"/>
                        </a:rPr>
                        <a:t>Көрсеткіштер</a:t>
                      </a:r>
                      <a:endParaRPr lang="ru-RU" sz="1400" i="1" dirty="0">
                        <a:solidFill>
                          <a:srgbClr val="FF0000"/>
                        </a:solidFill>
                        <a:latin typeface="Times New Roman" pitchFamily="18" charset="0"/>
                        <a:cs typeface="Times New Roman" pitchFamily="18" charset="0"/>
                      </a:endParaRPr>
                    </a:p>
                  </a:txBody>
                  <a:tcPr/>
                </a:tc>
                <a:tc>
                  <a:txBody>
                    <a:bodyPr/>
                    <a:lstStyle/>
                    <a:p>
                      <a:pPr algn="ctr"/>
                      <a:r>
                        <a:rPr lang="ru-RU" sz="1400" dirty="0" smtClean="0">
                          <a:solidFill>
                            <a:srgbClr val="FF0000"/>
                          </a:solidFill>
                          <a:latin typeface="Times New Roman" pitchFamily="18" charset="0"/>
                          <a:cs typeface="Times New Roman" pitchFamily="18" charset="0"/>
                        </a:rPr>
                        <a:t>2016жыл</a:t>
                      </a:r>
                      <a:endParaRPr lang="ru-RU" sz="1400" i="1"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2017жыл</a:t>
                      </a:r>
                      <a:endParaRPr lang="ru-RU" sz="1400" i="1" dirty="0">
                        <a:solidFill>
                          <a:srgbClr val="FF0000"/>
                        </a:solidFill>
                        <a:latin typeface="Times New Roman" pitchFamily="18" charset="0"/>
                        <a:cs typeface="Times New Roman" pitchFamily="18" charset="0"/>
                      </a:endParaRPr>
                    </a:p>
                  </a:txBody>
                  <a:tcPr/>
                </a:tc>
              </a:tr>
              <a:tr h="270903">
                <a:tc>
                  <a:txBody>
                    <a:bodyPr/>
                    <a:lstStyle/>
                    <a:p>
                      <a:r>
                        <a:rPr lang="kk-KZ" sz="1200" dirty="0" smtClean="0">
                          <a:solidFill>
                            <a:srgbClr val="FF0000"/>
                          </a:solidFill>
                          <a:latin typeface="Times New Roman" pitchFamily="18" charset="0"/>
                          <a:cs typeface="Times New Roman" pitchFamily="18" charset="0"/>
                        </a:rPr>
                        <a:t>Флюрографиялық  жылдық жоспары</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15350</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10201</a:t>
                      </a:r>
                      <a:endParaRPr lang="ru-RU" sz="1200" dirty="0">
                        <a:solidFill>
                          <a:srgbClr val="FF0000"/>
                        </a:solidFill>
                        <a:latin typeface="Times New Roman" pitchFamily="18" charset="0"/>
                        <a:cs typeface="Times New Roman" pitchFamily="18" charset="0"/>
                      </a:endParaRPr>
                    </a:p>
                  </a:txBody>
                  <a:tcPr/>
                </a:tc>
              </a:tr>
              <a:tr h="270903">
                <a:tc>
                  <a:txBody>
                    <a:bodyPr/>
                    <a:lstStyle/>
                    <a:p>
                      <a:r>
                        <a:rPr lang="ru-RU" sz="1200" dirty="0" smtClean="0">
                          <a:solidFill>
                            <a:srgbClr val="FF0000"/>
                          </a:solidFill>
                          <a:latin typeface="Times New Roman" pitchFamily="18" charset="0"/>
                          <a:cs typeface="Times New Roman" pitchFamily="18" charset="0"/>
                        </a:rPr>
                        <a:t>12 ай </a:t>
                      </a:r>
                      <a:r>
                        <a:rPr lang="ru-RU" sz="1200" dirty="0" err="1" smtClean="0">
                          <a:solidFill>
                            <a:srgbClr val="FF0000"/>
                          </a:solidFill>
                          <a:latin typeface="Times New Roman" pitchFamily="18" charset="0"/>
                          <a:cs typeface="Times New Roman" pitchFamily="18" charset="0"/>
                        </a:rPr>
                        <a:t>жоспары</a:t>
                      </a:r>
                      <a:r>
                        <a:rPr lang="ru-RU" sz="1200" dirty="0" smtClean="0">
                          <a:solidFill>
                            <a:srgbClr val="FF0000"/>
                          </a:solidFill>
                          <a:latin typeface="Times New Roman" pitchFamily="18" charset="0"/>
                          <a:cs typeface="Times New Roman" pitchFamily="18" charset="0"/>
                        </a:rPr>
                        <a:t> </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15350</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10201</a:t>
                      </a:r>
                      <a:endParaRPr lang="ru-RU" sz="1200" dirty="0">
                        <a:solidFill>
                          <a:srgbClr val="FF0000"/>
                        </a:solidFill>
                        <a:latin typeface="Times New Roman" pitchFamily="18" charset="0"/>
                        <a:cs typeface="Times New Roman" pitchFamily="18" charset="0"/>
                      </a:endParaRPr>
                    </a:p>
                  </a:txBody>
                  <a:tcPr/>
                </a:tc>
              </a:tr>
              <a:tr h="270903">
                <a:tc>
                  <a:txBody>
                    <a:bodyPr/>
                    <a:lstStyle/>
                    <a:p>
                      <a:r>
                        <a:rPr lang="kk-KZ" sz="1200" dirty="0" smtClean="0">
                          <a:solidFill>
                            <a:srgbClr val="FF0000"/>
                          </a:solidFill>
                          <a:latin typeface="Times New Roman" pitchFamily="18" charset="0"/>
                          <a:cs typeface="Times New Roman" pitchFamily="18" charset="0"/>
                        </a:rPr>
                        <a:t>Жоспардың орындалуы</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15345 – 99%</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10081 – 98,1</a:t>
                      </a:r>
                      <a:r>
                        <a:rPr lang="ru-RU" sz="1200" dirty="0" smtClean="0">
                          <a:solidFill>
                            <a:srgbClr val="FF0000"/>
                          </a:solidFill>
                          <a:latin typeface="Times New Roman" pitchFamily="18" charset="0"/>
                          <a:cs typeface="Times New Roman" pitchFamily="18" charset="0"/>
                        </a:rPr>
                        <a:t>%</a:t>
                      </a:r>
                      <a:endParaRPr lang="ru-RU" sz="1200" dirty="0">
                        <a:solidFill>
                          <a:srgbClr val="FF0000"/>
                        </a:solidFill>
                        <a:latin typeface="Times New Roman" pitchFamily="18" charset="0"/>
                        <a:cs typeface="Times New Roman" pitchFamily="18" charset="0"/>
                      </a:endParaRPr>
                    </a:p>
                  </a:txBody>
                  <a:tcPr/>
                </a:tc>
              </a:tr>
              <a:tr h="270903">
                <a:tc>
                  <a:txBody>
                    <a:bodyPr/>
                    <a:lstStyle/>
                    <a:p>
                      <a:r>
                        <a:rPr lang="ru-RU" sz="1200" dirty="0" smtClean="0">
                          <a:solidFill>
                            <a:srgbClr val="FF0000"/>
                          </a:solidFill>
                          <a:latin typeface="Times New Roman" pitchFamily="18" charset="0"/>
                          <a:cs typeface="Times New Roman" pitchFamily="18" charset="0"/>
                        </a:rPr>
                        <a:t>О</a:t>
                      </a:r>
                      <a:r>
                        <a:rPr lang="kk-KZ" sz="1200" dirty="0" smtClean="0">
                          <a:solidFill>
                            <a:srgbClr val="FF0000"/>
                          </a:solidFill>
                          <a:latin typeface="Times New Roman" pitchFamily="18" charset="0"/>
                          <a:cs typeface="Times New Roman" pitchFamily="18" charset="0"/>
                        </a:rPr>
                        <a:t>ң нәтиже бергендер</a:t>
                      </a:r>
                      <a:r>
                        <a:rPr lang="kk-KZ" sz="1200" baseline="0" dirty="0" smtClean="0">
                          <a:solidFill>
                            <a:srgbClr val="FF0000"/>
                          </a:solidFill>
                          <a:latin typeface="Times New Roman" pitchFamily="18" charset="0"/>
                          <a:cs typeface="Times New Roman" pitchFamily="18" charset="0"/>
                        </a:rPr>
                        <a:t> </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50</a:t>
                      </a:r>
                      <a:endParaRPr lang="ru-RU" sz="1200" dirty="0">
                        <a:solidFill>
                          <a:srgbClr val="FF0000"/>
                        </a:solidFill>
                        <a:latin typeface="Times New Roman" pitchFamily="18" charset="0"/>
                        <a:cs typeface="Times New Roman" pitchFamily="18" charset="0"/>
                      </a:endParaRPr>
                    </a:p>
                  </a:txBody>
                  <a:tcPr/>
                </a:tc>
                <a:tc>
                  <a:txBody>
                    <a:bodyPr/>
                    <a:lstStyle/>
                    <a:p>
                      <a:pPr algn="ctr"/>
                      <a:r>
                        <a:rPr lang="ru-RU" sz="1200" dirty="0" smtClean="0">
                          <a:solidFill>
                            <a:srgbClr val="FF0000"/>
                          </a:solidFill>
                          <a:latin typeface="Times New Roman" pitchFamily="18" charset="0"/>
                          <a:cs typeface="Times New Roman" pitchFamily="18" charset="0"/>
                        </a:rPr>
                        <a:t>62</a:t>
                      </a:r>
                      <a:endParaRPr lang="ru-RU" sz="1200" dirty="0">
                        <a:solidFill>
                          <a:srgbClr val="FF0000"/>
                        </a:solidFill>
                        <a:latin typeface="Times New Roman" pitchFamily="18" charset="0"/>
                        <a:cs typeface="Times New Roman" pitchFamily="18" charset="0"/>
                      </a:endParaRPr>
                    </a:p>
                  </a:txBody>
                  <a:tcPr/>
                </a:tc>
              </a:tr>
              <a:tr h="270903">
                <a:tc>
                  <a:txBody>
                    <a:bodyPr/>
                    <a:lstStyle/>
                    <a:p>
                      <a:r>
                        <a:rPr lang="kk-KZ" sz="1200" dirty="0" smtClean="0">
                          <a:solidFill>
                            <a:srgbClr val="FF0000"/>
                          </a:solidFill>
                          <a:latin typeface="Times New Roman" pitchFamily="18" charset="0"/>
                          <a:cs typeface="Times New Roman" pitchFamily="18" charset="0"/>
                        </a:rPr>
                        <a:t>Оның</a:t>
                      </a:r>
                      <a:r>
                        <a:rPr lang="kk-KZ" sz="1200" baseline="0" dirty="0" smtClean="0">
                          <a:solidFill>
                            <a:srgbClr val="FF0000"/>
                          </a:solidFill>
                          <a:latin typeface="Times New Roman" pitchFamily="18" charset="0"/>
                          <a:cs typeface="Times New Roman" pitchFamily="18" charset="0"/>
                        </a:rPr>
                        <a:t> ішінде алғашқы </a:t>
                      </a:r>
                      <a:r>
                        <a:rPr lang="kk-KZ" sz="1200" dirty="0" smtClean="0">
                          <a:solidFill>
                            <a:srgbClr val="FF0000"/>
                          </a:solidFill>
                          <a:latin typeface="Times New Roman" pitchFamily="18" charset="0"/>
                          <a:cs typeface="Times New Roman" pitchFamily="18" charset="0"/>
                        </a:rPr>
                        <a:t>туберкулез</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15</a:t>
                      </a:r>
                      <a:endParaRPr lang="ru-RU" sz="1200" dirty="0">
                        <a:solidFill>
                          <a:srgbClr val="FF0000"/>
                        </a:solidFill>
                        <a:latin typeface="Times New Roman" pitchFamily="18" charset="0"/>
                        <a:cs typeface="Times New Roman" pitchFamily="18" charset="0"/>
                      </a:endParaRPr>
                    </a:p>
                  </a:txBody>
                  <a:tcPr/>
                </a:tc>
                <a:tc>
                  <a:txBody>
                    <a:bodyPr/>
                    <a:lstStyle/>
                    <a:p>
                      <a:pPr algn="ctr"/>
                      <a:r>
                        <a:rPr lang="ru-RU" sz="1200" dirty="0" smtClean="0">
                          <a:solidFill>
                            <a:srgbClr val="FF0000"/>
                          </a:solidFill>
                          <a:latin typeface="Times New Roman" pitchFamily="18" charset="0"/>
                          <a:cs typeface="Times New Roman" pitchFamily="18" charset="0"/>
                        </a:rPr>
                        <a:t>25</a:t>
                      </a:r>
                      <a:endParaRPr lang="ru-RU" sz="1200" dirty="0">
                        <a:solidFill>
                          <a:srgbClr val="FF0000"/>
                        </a:solidFill>
                        <a:latin typeface="Times New Roman" pitchFamily="18" charset="0"/>
                        <a:cs typeface="Times New Roman" pitchFamily="18" charset="0"/>
                      </a:endParaRPr>
                    </a:p>
                  </a:txBody>
                  <a:tcPr/>
                </a:tc>
              </a:tr>
              <a:tr h="270903">
                <a:tc>
                  <a:txBody>
                    <a:bodyPr/>
                    <a:lstStyle/>
                    <a:p>
                      <a:r>
                        <a:rPr lang="ru-RU" sz="1200" dirty="0" smtClean="0">
                          <a:solidFill>
                            <a:srgbClr val="FF0000"/>
                          </a:solidFill>
                          <a:latin typeface="Times New Roman" pitchFamily="18" charset="0"/>
                          <a:cs typeface="Times New Roman" pitchFamily="18" charset="0"/>
                        </a:rPr>
                        <a:t>МТ+</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5</a:t>
                      </a:r>
                      <a:endParaRPr lang="ru-RU" sz="1200" dirty="0">
                        <a:solidFill>
                          <a:srgbClr val="FF0000"/>
                        </a:solidFill>
                        <a:latin typeface="Times New Roman" pitchFamily="18" charset="0"/>
                        <a:cs typeface="Times New Roman" pitchFamily="18" charset="0"/>
                      </a:endParaRPr>
                    </a:p>
                  </a:txBody>
                  <a:tcPr/>
                </a:tc>
                <a:tc>
                  <a:txBody>
                    <a:bodyPr/>
                    <a:lstStyle/>
                    <a:p>
                      <a:pPr algn="ctr"/>
                      <a:r>
                        <a:rPr lang="ru-RU" sz="1200" dirty="0" smtClean="0">
                          <a:solidFill>
                            <a:srgbClr val="FF0000"/>
                          </a:solidFill>
                          <a:latin typeface="Times New Roman" pitchFamily="18" charset="0"/>
                          <a:cs typeface="Times New Roman" pitchFamily="18" charset="0"/>
                        </a:rPr>
                        <a:t>14</a:t>
                      </a:r>
                      <a:endParaRPr lang="ru-RU" sz="1200" dirty="0">
                        <a:solidFill>
                          <a:srgbClr val="FF0000"/>
                        </a:solidFill>
                        <a:latin typeface="Times New Roman" pitchFamily="18" charset="0"/>
                        <a:cs typeface="Times New Roman" pitchFamily="18" charset="0"/>
                      </a:endParaRPr>
                    </a:p>
                  </a:txBody>
                  <a:tcPr/>
                </a:tc>
              </a:tr>
              <a:tr h="270903">
                <a:tc>
                  <a:txBody>
                    <a:bodyPr/>
                    <a:lstStyle/>
                    <a:p>
                      <a:r>
                        <a:rPr lang="ru-RU" sz="1200" dirty="0" smtClean="0">
                          <a:solidFill>
                            <a:srgbClr val="FF0000"/>
                          </a:solidFill>
                          <a:latin typeface="Times New Roman" pitchFamily="18" charset="0"/>
                          <a:cs typeface="Times New Roman" pitchFamily="18" charset="0"/>
                        </a:rPr>
                        <a:t>МТ-</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10</a:t>
                      </a:r>
                      <a:endParaRPr lang="ru-RU" sz="1200" dirty="0">
                        <a:solidFill>
                          <a:srgbClr val="FF0000"/>
                        </a:solidFill>
                        <a:latin typeface="Times New Roman" pitchFamily="18" charset="0"/>
                        <a:cs typeface="Times New Roman" pitchFamily="18" charset="0"/>
                      </a:endParaRPr>
                    </a:p>
                  </a:txBody>
                  <a:tcPr/>
                </a:tc>
                <a:tc>
                  <a:txBody>
                    <a:bodyPr/>
                    <a:lstStyle/>
                    <a:p>
                      <a:pPr algn="ctr"/>
                      <a:r>
                        <a:rPr lang="ru-RU" sz="1200" dirty="0" smtClean="0">
                          <a:solidFill>
                            <a:srgbClr val="FF0000"/>
                          </a:solidFill>
                          <a:latin typeface="Times New Roman" pitchFamily="18" charset="0"/>
                          <a:cs typeface="Times New Roman" pitchFamily="18" charset="0"/>
                        </a:rPr>
                        <a:t>11</a:t>
                      </a:r>
                      <a:endParaRPr lang="ru-RU" sz="1200" dirty="0">
                        <a:solidFill>
                          <a:srgbClr val="FF0000"/>
                        </a:solidFill>
                        <a:latin typeface="Times New Roman" pitchFamily="18" charset="0"/>
                        <a:cs typeface="Times New Roman" pitchFamily="18" charset="0"/>
                      </a:endParaRPr>
                    </a:p>
                  </a:txBody>
                  <a:tcPr/>
                </a:tc>
              </a:tr>
              <a:tr h="632106">
                <a:tc>
                  <a:txBody>
                    <a:bodyPr/>
                    <a:lstStyle/>
                    <a:p>
                      <a:r>
                        <a:rPr lang="ru-RU" sz="1200" dirty="0" smtClean="0">
                          <a:solidFill>
                            <a:srgbClr val="FF0000"/>
                          </a:solidFill>
                          <a:latin typeface="Times New Roman" pitchFamily="18" charset="0"/>
                          <a:cs typeface="Times New Roman" pitchFamily="18" charset="0"/>
                        </a:rPr>
                        <a:t>                      -</a:t>
                      </a:r>
                      <a:r>
                        <a:rPr lang="ru-RU" sz="1200" dirty="0" err="1" smtClean="0">
                          <a:solidFill>
                            <a:srgbClr val="FF0000"/>
                          </a:solidFill>
                          <a:latin typeface="Times New Roman" pitchFamily="18" charset="0"/>
                          <a:cs typeface="Times New Roman" pitchFamily="18" charset="0"/>
                        </a:rPr>
                        <a:t>ересектер</a:t>
                      </a:r>
                      <a:endParaRPr lang="ru-RU" sz="1200" dirty="0" smtClean="0">
                        <a:solidFill>
                          <a:srgbClr val="FF0000"/>
                        </a:solidFill>
                        <a:latin typeface="Times New Roman" pitchFamily="18" charset="0"/>
                        <a:cs typeface="Times New Roman" pitchFamily="18" charset="0"/>
                      </a:endParaRPr>
                    </a:p>
                    <a:p>
                      <a:r>
                        <a:rPr lang="ru-RU" sz="1200" dirty="0" smtClean="0">
                          <a:solidFill>
                            <a:srgbClr val="FF0000"/>
                          </a:solidFill>
                          <a:latin typeface="Times New Roman" pitchFamily="18" charset="0"/>
                          <a:cs typeface="Times New Roman" pitchFamily="18" charset="0"/>
                        </a:rPr>
                        <a:t>               -</a:t>
                      </a:r>
                      <a:r>
                        <a:rPr lang="ru-RU" sz="1200" dirty="0" err="1" smtClean="0">
                          <a:solidFill>
                            <a:srgbClr val="FF0000"/>
                          </a:solidFill>
                          <a:latin typeface="Times New Roman" pitchFamily="18" charset="0"/>
                          <a:cs typeface="Times New Roman" pitchFamily="18" charset="0"/>
                        </a:rPr>
                        <a:t>жас</a:t>
                      </a:r>
                      <a:r>
                        <a:rPr lang="kk-KZ" sz="1200" dirty="0" smtClean="0">
                          <a:solidFill>
                            <a:srgbClr val="FF0000"/>
                          </a:solidFill>
                          <a:latin typeface="Times New Roman" pitchFamily="18" charset="0"/>
                          <a:cs typeface="Times New Roman" pitchFamily="18" charset="0"/>
                        </a:rPr>
                        <a:t>өспірімдер</a:t>
                      </a:r>
                    </a:p>
                    <a:p>
                      <a:r>
                        <a:rPr lang="kk-KZ" sz="1200" dirty="0" smtClean="0">
                          <a:solidFill>
                            <a:srgbClr val="FF0000"/>
                          </a:solidFill>
                          <a:latin typeface="Times New Roman" pitchFamily="18" charset="0"/>
                          <a:cs typeface="Times New Roman" pitchFamily="18" charset="0"/>
                        </a:rPr>
                        <a:t>                               -бала </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14</a:t>
                      </a:r>
                    </a:p>
                    <a:p>
                      <a:pPr algn="ctr"/>
                      <a:r>
                        <a:rPr lang="kk-KZ" sz="1200" dirty="0" smtClean="0">
                          <a:solidFill>
                            <a:srgbClr val="FF0000"/>
                          </a:solidFill>
                          <a:latin typeface="Times New Roman" pitchFamily="18" charset="0"/>
                          <a:cs typeface="Times New Roman" pitchFamily="18" charset="0"/>
                        </a:rPr>
                        <a:t>1</a:t>
                      </a:r>
                    </a:p>
                    <a:p>
                      <a:pPr algn="ctr"/>
                      <a:r>
                        <a:rPr lang="kk-KZ" sz="1200" dirty="0" smtClean="0">
                          <a:solidFill>
                            <a:srgbClr val="FF0000"/>
                          </a:solidFill>
                          <a:latin typeface="Times New Roman" pitchFamily="18" charset="0"/>
                          <a:cs typeface="Times New Roman" pitchFamily="18" charset="0"/>
                        </a:rPr>
                        <a:t>-</a:t>
                      </a:r>
                      <a:endParaRPr lang="ru-RU" sz="1200" dirty="0">
                        <a:solidFill>
                          <a:srgbClr val="FF0000"/>
                        </a:solidFill>
                        <a:latin typeface="Times New Roman" pitchFamily="18" charset="0"/>
                        <a:cs typeface="Times New Roman" pitchFamily="18" charset="0"/>
                      </a:endParaRPr>
                    </a:p>
                  </a:txBody>
                  <a:tcPr/>
                </a:tc>
                <a:tc>
                  <a:txBody>
                    <a:bodyPr/>
                    <a:lstStyle/>
                    <a:p>
                      <a:pPr algn="ctr"/>
                      <a:r>
                        <a:rPr lang="ru-RU" sz="1200" dirty="0" smtClean="0">
                          <a:solidFill>
                            <a:srgbClr val="FF0000"/>
                          </a:solidFill>
                          <a:latin typeface="Times New Roman" pitchFamily="18" charset="0"/>
                          <a:cs typeface="Times New Roman" pitchFamily="18" charset="0"/>
                        </a:rPr>
                        <a:t>22</a:t>
                      </a:r>
                    </a:p>
                    <a:p>
                      <a:pPr algn="ctr"/>
                      <a:r>
                        <a:rPr lang="ru-RU" sz="1200" dirty="0" smtClean="0">
                          <a:solidFill>
                            <a:srgbClr val="FF0000"/>
                          </a:solidFill>
                          <a:latin typeface="Times New Roman" pitchFamily="18" charset="0"/>
                          <a:cs typeface="Times New Roman" pitchFamily="18" charset="0"/>
                        </a:rPr>
                        <a:t>-</a:t>
                      </a:r>
                    </a:p>
                    <a:p>
                      <a:pPr algn="ctr"/>
                      <a:r>
                        <a:rPr lang="ru-RU" sz="1200" b="1" dirty="0" smtClean="0">
                          <a:solidFill>
                            <a:srgbClr val="FF0000"/>
                          </a:solidFill>
                          <a:latin typeface="Times New Roman" pitchFamily="18" charset="0"/>
                          <a:cs typeface="Times New Roman" pitchFamily="18" charset="0"/>
                        </a:rPr>
                        <a:t>3</a:t>
                      </a:r>
                      <a:r>
                        <a:rPr lang="ru-RU" sz="1200" dirty="0" smtClean="0">
                          <a:solidFill>
                            <a:srgbClr val="FF0000"/>
                          </a:solidFill>
                          <a:latin typeface="Times New Roman" pitchFamily="18" charset="0"/>
                          <a:cs typeface="Times New Roman" pitchFamily="18" charset="0"/>
                        </a:rPr>
                        <a:t> </a:t>
                      </a:r>
                      <a:r>
                        <a:rPr lang="ru-RU" sz="1200" baseline="0" dirty="0" smtClean="0">
                          <a:solidFill>
                            <a:srgbClr val="FF0000"/>
                          </a:solidFill>
                          <a:latin typeface="Times New Roman" pitchFamily="18" charset="0"/>
                          <a:cs typeface="Times New Roman" pitchFamily="18" charset="0"/>
                        </a:rPr>
                        <a:t>     </a:t>
                      </a:r>
                      <a:r>
                        <a:rPr lang="ru-RU" sz="1200" dirty="0" smtClean="0">
                          <a:solidFill>
                            <a:srgbClr val="FF0000"/>
                          </a:solidFill>
                          <a:latin typeface="Times New Roman" pitchFamily="18" charset="0"/>
                          <a:cs typeface="Times New Roman" pitchFamily="18" charset="0"/>
                        </a:rPr>
                        <a:t>1.Алиев</a:t>
                      </a:r>
                      <a:r>
                        <a:rPr lang="ru-RU" sz="1200" baseline="0" dirty="0" smtClean="0">
                          <a:solidFill>
                            <a:srgbClr val="FF0000"/>
                          </a:solidFill>
                          <a:latin typeface="Times New Roman" pitchFamily="18" charset="0"/>
                          <a:cs typeface="Times New Roman" pitchFamily="18" charset="0"/>
                        </a:rPr>
                        <a:t> И -2002, Алиева Д -2004, </a:t>
                      </a:r>
                      <a:r>
                        <a:rPr lang="ru-RU" sz="1200" baseline="0" dirty="0" err="1" smtClean="0">
                          <a:solidFill>
                            <a:srgbClr val="FF0000"/>
                          </a:solidFill>
                          <a:latin typeface="Times New Roman" pitchFamily="18" charset="0"/>
                          <a:cs typeface="Times New Roman" pitchFamily="18" charset="0"/>
                        </a:rPr>
                        <a:t>Аманжолов</a:t>
                      </a:r>
                      <a:r>
                        <a:rPr lang="ru-RU" sz="1200" baseline="0" dirty="0" smtClean="0">
                          <a:solidFill>
                            <a:srgbClr val="FF0000"/>
                          </a:solidFill>
                          <a:latin typeface="Times New Roman" pitchFamily="18" charset="0"/>
                          <a:cs typeface="Times New Roman" pitchFamily="18" charset="0"/>
                        </a:rPr>
                        <a:t> Р - 2009</a:t>
                      </a:r>
                      <a:endParaRPr lang="ru-RU" sz="1200" dirty="0">
                        <a:solidFill>
                          <a:srgbClr val="FF0000"/>
                        </a:solidFill>
                        <a:latin typeface="Times New Roman" pitchFamily="18" charset="0"/>
                        <a:cs typeface="Times New Roman" pitchFamily="18" charset="0"/>
                      </a:endParaRPr>
                    </a:p>
                  </a:txBody>
                  <a:tcPr/>
                </a:tc>
              </a:tr>
              <a:tr h="270903">
                <a:tc>
                  <a:txBody>
                    <a:bodyPr/>
                    <a:lstStyle/>
                    <a:p>
                      <a:r>
                        <a:rPr lang="kk-KZ" sz="1200" dirty="0" smtClean="0">
                          <a:solidFill>
                            <a:srgbClr val="FF0000"/>
                          </a:solidFill>
                          <a:latin typeface="Times New Roman" pitchFamily="18" charset="0"/>
                          <a:cs typeface="Times New Roman" pitchFamily="18" charset="0"/>
                        </a:rPr>
                        <a:t>Қайталап</a:t>
                      </a:r>
                      <a:r>
                        <a:rPr lang="kk-KZ" sz="1200" baseline="0" dirty="0" smtClean="0">
                          <a:solidFill>
                            <a:srgbClr val="FF0000"/>
                          </a:solidFill>
                          <a:latin typeface="Times New Roman" pitchFamily="18" charset="0"/>
                          <a:cs typeface="Times New Roman" pitchFamily="18" charset="0"/>
                        </a:rPr>
                        <a:t>  ауру </a:t>
                      </a:r>
                    </a:p>
                    <a:p>
                      <a:r>
                        <a:rPr lang="kk-KZ" sz="1200" baseline="0" dirty="0" smtClean="0">
                          <a:solidFill>
                            <a:srgbClr val="FF0000"/>
                          </a:solidFill>
                          <a:latin typeface="Times New Roman" pitchFamily="18" charset="0"/>
                          <a:cs typeface="Times New Roman" pitchFamily="18" charset="0"/>
                        </a:rPr>
                        <a:t> МТ+/МТ-</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14</a:t>
                      </a:r>
                    </a:p>
                    <a:p>
                      <a:pPr algn="ctr"/>
                      <a:r>
                        <a:rPr lang="kk-KZ" sz="1200" dirty="0" smtClean="0">
                          <a:solidFill>
                            <a:srgbClr val="FF0000"/>
                          </a:solidFill>
                          <a:latin typeface="Times New Roman" pitchFamily="18" charset="0"/>
                          <a:cs typeface="Times New Roman" pitchFamily="18" charset="0"/>
                        </a:rPr>
                        <a:t>9/5</a:t>
                      </a:r>
                      <a:endParaRPr lang="ru-RU" sz="1200" dirty="0">
                        <a:solidFill>
                          <a:srgbClr val="FF0000"/>
                        </a:solidFill>
                        <a:latin typeface="Times New Roman" pitchFamily="18" charset="0"/>
                        <a:cs typeface="Times New Roman" pitchFamily="18" charset="0"/>
                      </a:endParaRPr>
                    </a:p>
                  </a:txBody>
                  <a:tcPr/>
                </a:tc>
                <a:tc>
                  <a:txBody>
                    <a:bodyPr/>
                    <a:lstStyle/>
                    <a:p>
                      <a:pPr algn="ctr"/>
                      <a:r>
                        <a:rPr lang="ru-RU" sz="1200" dirty="0" smtClean="0">
                          <a:solidFill>
                            <a:srgbClr val="FF0000"/>
                          </a:solidFill>
                          <a:latin typeface="Times New Roman" pitchFamily="18" charset="0"/>
                          <a:cs typeface="Times New Roman" pitchFamily="18" charset="0"/>
                        </a:rPr>
                        <a:t>17</a:t>
                      </a:r>
                    </a:p>
                    <a:p>
                      <a:pPr algn="ctr"/>
                      <a:r>
                        <a:rPr lang="ru-RU" sz="1200" dirty="0" smtClean="0">
                          <a:solidFill>
                            <a:srgbClr val="FF0000"/>
                          </a:solidFill>
                          <a:latin typeface="Times New Roman" pitchFamily="18" charset="0"/>
                          <a:cs typeface="Times New Roman" pitchFamily="18" charset="0"/>
                        </a:rPr>
                        <a:t>8/9</a:t>
                      </a:r>
                      <a:endParaRPr lang="ru-RU" sz="1200" dirty="0">
                        <a:solidFill>
                          <a:srgbClr val="FF0000"/>
                        </a:solidFill>
                        <a:latin typeface="Times New Roman" pitchFamily="18" charset="0"/>
                        <a:cs typeface="Times New Roman" pitchFamily="18" charset="0"/>
                      </a:endParaRPr>
                    </a:p>
                  </a:txBody>
                  <a:tcPr/>
                </a:tc>
              </a:tr>
              <a:tr h="270903">
                <a:tc>
                  <a:txBody>
                    <a:bodyPr/>
                    <a:lstStyle/>
                    <a:p>
                      <a:r>
                        <a:rPr lang="kk-KZ" sz="1200" dirty="0" smtClean="0">
                          <a:solidFill>
                            <a:srgbClr val="FF0000"/>
                          </a:solidFill>
                          <a:latin typeface="Times New Roman" pitchFamily="18" charset="0"/>
                          <a:cs typeface="Times New Roman" pitchFamily="18" charset="0"/>
                        </a:rPr>
                        <a:t>Бактериоскопия</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234</a:t>
                      </a:r>
                      <a:endParaRPr lang="ru-RU" sz="1200" dirty="0">
                        <a:solidFill>
                          <a:srgbClr val="FF0000"/>
                        </a:solidFill>
                        <a:latin typeface="Times New Roman" pitchFamily="18" charset="0"/>
                        <a:cs typeface="Times New Roman" pitchFamily="18" charset="0"/>
                      </a:endParaRPr>
                    </a:p>
                  </a:txBody>
                  <a:tcPr/>
                </a:tc>
                <a:tc>
                  <a:txBody>
                    <a:bodyPr/>
                    <a:lstStyle/>
                    <a:p>
                      <a:pPr algn="ctr"/>
                      <a:r>
                        <a:rPr lang="ru-RU" sz="1200" dirty="0" smtClean="0">
                          <a:solidFill>
                            <a:srgbClr val="FF0000"/>
                          </a:solidFill>
                          <a:latin typeface="Times New Roman" pitchFamily="18" charset="0"/>
                          <a:cs typeface="Times New Roman" pitchFamily="18" charset="0"/>
                        </a:rPr>
                        <a:t>256</a:t>
                      </a:r>
                      <a:endParaRPr lang="ru-RU" sz="1200" dirty="0">
                        <a:solidFill>
                          <a:srgbClr val="FF0000"/>
                        </a:solidFill>
                        <a:latin typeface="Times New Roman" pitchFamily="18" charset="0"/>
                        <a:cs typeface="Times New Roman" pitchFamily="18" charset="0"/>
                      </a:endParaRPr>
                    </a:p>
                  </a:txBody>
                  <a:tcPr/>
                </a:tc>
              </a:tr>
              <a:tr h="270903">
                <a:tc>
                  <a:txBody>
                    <a:bodyPr/>
                    <a:lstStyle/>
                    <a:p>
                      <a:r>
                        <a:rPr lang="kk-KZ" sz="1200" dirty="0" smtClean="0">
                          <a:solidFill>
                            <a:srgbClr val="FF0000"/>
                          </a:solidFill>
                          <a:latin typeface="Times New Roman" pitchFamily="18" charset="0"/>
                          <a:cs typeface="Times New Roman" pitchFamily="18" charset="0"/>
                        </a:rPr>
                        <a:t>БК</a:t>
                      </a:r>
                      <a:r>
                        <a:rPr lang="kk-KZ" sz="1200" baseline="0" dirty="0" smtClean="0">
                          <a:solidFill>
                            <a:srgbClr val="FF0000"/>
                          </a:solidFill>
                          <a:latin typeface="Times New Roman" pitchFamily="18" charset="0"/>
                          <a:cs typeface="Times New Roman" pitchFamily="18" charset="0"/>
                        </a:rPr>
                        <a:t> (+) анықталғандар</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7 – 2,9%</a:t>
                      </a:r>
                      <a:endParaRPr lang="ru-RU" sz="1200" dirty="0">
                        <a:solidFill>
                          <a:srgbClr val="FF0000"/>
                        </a:solidFill>
                        <a:latin typeface="Times New Roman" pitchFamily="18" charset="0"/>
                        <a:cs typeface="Times New Roman" pitchFamily="18" charset="0"/>
                      </a:endParaRPr>
                    </a:p>
                  </a:txBody>
                  <a:tcPr/>
                </a:tc>
                <a:tc>
                  <a:txBody>
                    <a:bodyPr/>
                    <a:lstStyle/>
                    <a:p>
                      <a:pPr algn="ctr"/>
                      <a:r>
                        <a:rPr lang="ru-RU" sz="1200" dirty="0" smtClean="0">
                          <a:solidFill>
                            <a:srgbClr val="FF0000"/>
                          </a:solidFill>
                          <a:latin typeface="Times New Roman" pitchFamily="18" charset="0"/>
                          <a:cs typeface="Times New Roman" pitchFamily="18" charset="0"/>
                        </a:rPr>
                        <a:t>15 – 5,8%</a:t>
                      </a:r>
                      <a:endParaRPr lang="ru-RU" sz="1200" dirty="0">
                        <a:solidFill>
                          <a:srgbClr val="FF0000"/>
                        </a:solidFill>
                        <a:latin typeface="Times New Roman" pitchFamily="18" charset="0"/>
                        <a:cs typeface="Times New Roman" pitchFamily="18" charset="0"/>
                      </a:endParaRPr>
                    </a:p>
                  </a:txBody>
                  <a:tcPr/>
                </a:tc>
              </a:tr>
              <a:tr h="270903">
                <a:tc>
                  <a:txBody>
                    <a:bodyPr/>
                    <a:lstStyle/>
                    <a:p>
                      <a:r>
                        <a:rPr lang="kk-KZ" sz="1200" dirty="0" smtClean="0">
                          <a:solidFill>
                            <a:srgbClr val="FF0000"/>
                          </a:solidFill>
                          <a:latin typeface="Times New Roman" pitchFamily="18" charset="0"/>
                          <a:cs typeface="Times New Roman" pitchFamily="18" charset="0"/>
                        </a:rPr>
                        <a:t>Ошақ</a:t>
                      </a:r>
                      <a:r>
                        <a:rPr lang="kk-KZ" sz="1200" baseline="0" dirty="0" smtClean="0">
                          <a:solidFill>
                            <a:srgbClr val="FF0000"/>
                          </a:solidFill>
                          <a:latin typeface="Times New Roman" pitchFamily="18" charset="0"/>
                          <a:cs typeface="Times New Roman" pitchFamily="18" charset="0"/>
                        </a:rPr>
                        <a:t> саны</a:t>
                      </a:r>
                      <a:endParaRPr lang="ru-RU" sz="1200" dirty="0">
                        <a:solidFill>
                          <a:srgbClr val="FF0000"/>
                        </a:solidFill>
                        <a:latin typeface="Times New Roman" pitchFamily="18" charset="0"/>
                        <a:cs typeface="Times New Roman" pitchFamily="18" charset="0"/>
                      </a:endParaRPr>
                    </a:p>
                  </a:txBody>
                  <a:tcPr/>
                </a:tc>
                <a:tc>
                  <a:txBody>
                    <a:bodyPr/>
                    <a:lstStyle/>
                    <a:p>
                      <a:pPr algn="ctr"/>
                      <a:r>
                        <a:rPr lang="ru-RU" sz="1200" dirty="0" smtClean="0">
                          <a:solidFill>
                            <a:srgbClr val="FF0000"/>
                          </a:solidFill>
                          <a:latin typeface="Times New Roman" pitchFamily="18" charset="0"/>
                          <a:cs typeface="Times New Roman" pitchFamily="18" charset="0"/>
                        </a:rPr>
                        <a:t>19</a:t>
                      </a:r>
                      <a:endParaRPr lang="ru-RU" sz="1200" dirty="0">
                        <a:solidFill>
                          <a:srgbClr val="FF0000"/>
                        </a:solidFill>
                        <a:latin typeface="Times New Roman" pitchFamily="18" charset="0"/>
                        <a:cs typeface="Times New Roman" pitchFamily="18" charset="0"/>
                      </a:endParaRPr>
                    </a:p>
                  </a:txBody>
                  <a:tcPr/>
                </a:tc>
                <a:tc>
                  <a:txBody>
                    <a:bodyPr/>
                    <a:lstStyle/>
                    <a:p>
                      <a:pPr algn="ctr"/>
                      <a:r>
                        <a:rPr lang="ru-RU" sz="1200" dirty="0" smtClean="0">
                          <a:solidFill>
                            <a:srgbClr val="FF0000"/>
                          </a:solidFill>
                          <a:latin typeface="Times New Roman" pitchFamily="18" charset="0"/>
                          <a:cs typeface="Times New Roman" pitchFamily="18" charset="0"/>
                        </a:rPr>
                        <a:t>26</a:t>
                      </a:r>
                      <a:endParaRPr lang="ru-RU" sz="1200" dirty="0">
                        <a:solidFill>
                          <a:srgbClr val="FF0000"/>
                        </a:solidFill>
                        <a:latin typeface="Times New Roman" pitchFamily="18" charset="0"/>
                        <a:cs typeface="Times New Roman" pitchFamily="18" charset="0"/>
                      </a:endParaRPr>
                    </a:p>
                  </a:txBody>
                  <a:tcPr/>
                </a:tc>
              </a:tr>
              <a:tr h="270903">
                <a:tc>
                  <a:txBody>
                    <a:bodyPr/>
                    <a:lstStyle/>
                    <a:p>
                      <a:r>
                        <a:rPr lang="kk-KZ" sz="1200" dirty="0" smtClean="0">
                          <a:solidFill>
                            <a:srgbClr val="FF0000"/>
                          </a:solidFill>
                          <a:latin typeface="Times New Roman" pitchFamily="18" charset="0"/>
                          <a:cs typeface="Times New Roman" pitchFamily="18" charset="0"/>
                        </a:rPr>
                        <a:t>Дәрі ішіп</a:t>
                      </a:r>
                      <a:r>
                        <a:rPr lang="kk-KZ" sz="1200" baseline="0" dirty="0" smtClean="0">
                          <a:solidFill>
                            <a:srgbClr val="FF0000"/>
                          </a:solidFill>
                          <a:latin typeface="Times New Roman" pitchFamily="18" charset="0"/>
                          <a:cs typeface="Times New Roman" pitchFamily="18" charset="0"/>
                        </a:rPr>
                        <a:t> жүргендер</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17</a:t>
                      </a:r>
                      <a:endParaRPr lang="ru-RU" sz="1200" dirty="0">
                        <a:solidFill>
                          <a:srgbClr val="FF0000"/>
                        </a:solidFill>
                        <a:latin typeface="Times New Roman" pitchFamily="18" charset="0"/>
                        <a:cs typeface="Times New Roman" pitchFamily="18" charset="0"/>
                      </a:endParaRPr>
                    </a:p>
                  </a:txBody>
                  <a:tcPr/>
                </a:tc>
                <a:tc>
                  <a:txBody>
                    <a:bodyPr/>
                    <a:lstStyle/>
                    <a:p>
                      <a:pPr algn="ctr"/>
                      <a:r>
                        <a:rPr lang="ru-RU" sz="1200" dirty="0" smtClean="0">
                          <a:solidFill>
                            <a:srgbClr val="FF0000"/>
                          </a:solidFill>
                          <a:latin typeface="Times New Roman" pitchFamily="18" charset="0"/>
                          <a:cs typeface="Times New Roman" pitchFamily="18" charset="0"/>
                        </a:rPr>
                        <a:t>27</a:t>
                      </a:r>
                      <a:endParaRPr lang="ru-RU" sz="1200" dirty="0">
                        <a:solidFill>
                          <a:srgbClr val="FF0000"/>
                        </a:solidFill>
                        <a:latin typeface="Times New Roman" pitchFamily="18" charset="0"/>
                        <a:cs typeface="Times New Roman" pitchFamily="18" charset="0"/>
                      </a:endParaRPr>
                    </a:p>
                  </a:txBody>
                  <a:tcPr/>
                </a:tc>
              </a:tr>
              <a:tr h="886452">
                <a:tc>
                  <a:txBody>
                    <a:bodyPr/>
                    <a:lstStyle/>
                    <a:p>
                      <a:r>
                        <a:rPr lang="kk-KZ" sz="1200" dirty="0" smtClean="0">
                          <a:solidFill>
                            <a:srgbClr val="FF0000"/>
                          </a:solidFill>
                          <a:latin typeface="Times New Roman" pitchFamily="18" charset="0"/>
                          <a:cs typeface="Times New Roman" pitchFamily="18" charset="0"/>
                        </a:rPr>
                        <a:t>Қарым-қатынастағалар </a:t>
                      </a:r>
                    </a:p>
                    <a:p>
                      <a:r>
                        <a:rPr lang="kk-KZ" sz="1200" dirty="0" smtClean="0">
                          <a:solidFill>
                            <a:srgbClr val="FF0000"/>
                          </a:solidFill>
                          <a:latin typeface="Times New Roman" pitchFamily="18" charset="0"/>
                          <a:cs typeface="Times New Roman" pitchFamily="18" charset="0"/>
                        </a:rPr>
                        <a:t>Ересек</a:t>
                      </a:r>
                    </a:p>
                    <a:p>
                      <a:r>
                        <a:rPr lang="kk-KZ" sz="1200" dirty="0" smtClean="0">
                          <a:solidFill>
                            <a:srgbClr val="FF0000"/>
                          </a:solidFill>
                          <a:latin typeface="Times New Roman" pitchFamily="18" charset="0"/>
                          <a:cs typeface="Times New Roman" pitchFamily="18" charset="0"/>
                        </a:rPr>
                        <a:t>Жасөспірім</a:t>
                      </a:r>
                    </a:p>
                    <a:p>
                      <a:r>
                        <a:rPr lang="kk-KZ" sz="1200" dirty="0" smtClean="0">
                          <a:solidFill>
                            <a:srgbClr val="FF0000"/>
                          </a:solidFill>
                          <a:latin typeface="Times New Roman" pitchFamily="18" charset="0"/>
                          <a:cs typeface="Times New Roman" pitchFamily="18" charset="0"/>
                        </a:rPr>
                        <a:t>Балалар</a:t>
                      </a:r>
                      <a:r>
                        <a:rPr lang="kk-KZ" sz="1200" baseline="0" dirty="0" smtClean="0">
                          <a:solidFill>
                            <a:srgbClr val="FF0000"/>
                          </a:solidFill>
                          <a:latin typeface="Times New Roman" pitchFamily="18" charset="0"/>
                          <a:cs typeface="Times New Roman" pitchFamily="18" charset="0"/>
                        </a:rPr>
                        <a:t> </a:t>
                      </a:r>
                    </a:p>
                  </a:txBody>
                  <a:tcPr/>
                </a:tc>
                <a:tc>
                  <a:txBody>
                    <a:bodyPr/>
                    <a:lstStyle/>
                    <a:p>
                      <a:pPr algn="ctr"/>
                      <a:r>
                        <a:rPr lang="kk-KZ" sz="1200" dirty="0" smtClean="0">
                          <a:solidFill>
                            <a:srgbClr val="FF0000"/>
                          </a:solidFill>
                          <a:latin typeface="Times New Roman" pitchFamily="18" charset="0"/>
                          <a:cs typeface="Times New Roman" pitchFamily="18" charset="0"/>
                        </a:rPr>
                        <a:t>65</a:t>
                      </a:r>
                    </a:p>
                    <a:p>
                      <a:pPr algn="ctr"/>
                      <a:r>
                        <a:rPr lang="kk-KZ" sz="1200" dirty="0" smtClean="0">
                          <a:solidFill>
                            <a:srgbClr val="FF0000"/>
                          </a:solidFill>
                          <a:latin typeface="Times New Roman" pitchFamily="18" charset="0"/>
                          <a:cs typeface="Times New Roman" pitchFamily="18" charset="0"/>
                        </a:rPr>
                        <a:t>40</a:t>
                      </a:r>
                    </a:p>
                    <a:p>
                      <a:pPr algn="ctr"/>
                      <a:r>
                        <a:rPr lang="kk-KZ" sz="1200" dirty="0" smtClean="0">
                          <a:solidFill>
                            <a:srgbClr val="FF0000"/>
                          </a:solidFill>
                          <a:latin typeface="Times New Roman" pitchFamily="18" charset="0"/>
                          <a:cs typeface="Times New Roman" pitchFamily="18" charset="0"/>
                        </a:rPr>
                        <a:t>2</a:t>
                      </a:r>
                    </a:p>
                    <a:p>
                      <a:pPr algn="ctr"/>
                      <a:r>
                        <a:rPr lang="kk-KZ" sz="1200" dirty="0" smtClean="0">
                          <a:solidFill>
                            <a:srgbClr val="FF0000"/>
                          </a:solidFill>
                          <a:latin typeface="Times New Roman" pitchFamily="18" charset="0"/>
                          <a:cs typeface="Times New Roman" pitchFamily="18" charset="0"/>
                        </a:rPr>
                        <a:t>23</a:t>
                      </a:r>
                      <a:endParaRPr lang="ru-RU" sz="1200" dirty="0" smtClean="0">
                        <a:solidFill>
                          <a:srgbClr val="FF0000"/>
                        </a:solidFill>
                        <a:latin typeface="Times New Roman" pitchFamily="18" charset="0"/>
                        <a:cs typeface="Times New Roman" pitchFamily="18" charset="0"/>
                      </a:endParaRPr>
                    </a:p>
                  </a:txBody>
                  <a:tcPr/>
                </a:tc>
                <a:tc>
                  <a:txBody>
                    <a:bodyPr/>
                    <a:lstStyle/>
                    <a:p>
                      <a:pPr algn="ctr"/>
                      <a:r>
                        <a:rPr lang="ru-RU" sz="1200" dirty="0" smtClean="0">
                          <a:solidFill>
                            <a:srgbClr val="FF0000"/>
                          </a:solidFill>
                          <a:latin typeface="Times New Roman" pitchFamily="18" charset="0"/>
                          <a:cs typeface="Times New Roman" pitchFamily="18" charset="0"/>
                        </a:rPr>
                        <a:t>108</a:t>
                      </a:r>
                    </a:p>
                    <a:p>
                      <a:pPr algn="ctr"/>
                      <a:r>
                        <a:rPr lang="ru-RU" sz="1200" dirty="0" smtClean="0">
                          <a:solidFill>
                            <a:srgbClr val="FF0000"/>
                          </a:solidFill>
                          <a:latin typeface="Times New Roman" pitchFamily="18" charset="0"/>
                          <a:cs typeface="Times New Roman" pitchFamily="18" charset="0"/>
                        </a:rPr>
                        <a:t>67</a:t>
                      </a:r>
                    </a:p>
                    <a:p>
                      <a:pPr algn="ctr"/>
                      <a:r>
                        <a:rPr lang="ru-RU" sz="1200" dirty="0" smtClean="0">
                          <a:solidFill>
                            <a:srgbClr val="FF0000"/>
                          </a:solidFill>
                          <a:latin typeface="Times New Roman" pitchFamily="18" charset="0"/>
                          <a:cs typeface="Times New Roman" pitchFamily="18" charset="0"/>
                        </a:rPr>
                        <a:t>2</a:t>
                      </a:r>
                    </a:p>
                    <a:p>
                      <a:pPr algn="ctr"/>
                      <a:r>
                        <a:rPr lang="ru-RU" sz="1200" dirty="0" smtClean="0">
                          <a:solidFill>
                            <a:srgbClr val="FF0000"/>
                          </a:solidFill>
                          <a:latin typeface="Times New Roman" pitchFamily="18" charset="0"/>
                          <a:cs typeface="Times New Roman" pitchFamily="18" charset="0"/>
                        </a:rPr>
                        <a:t>39</a:t>
                      </a:r>
                    </a:p>
                  </a:txBody>
                  <a:tcPr/>
                </a:tc>
              </a:tr>
              <a:tr h="270903">
                <a:tc>
                  <a:txBody>
                    <a:bodyPr/>
                    <a:lstStyle/>
                    <a:p>
                      <a:r>
                        <a:rPr lang="kk-KZ" sz="1200" dirty="0" smtClean="0">
                          <a:solidFill>
                            <a:srgbClr val="FF0000"/>
                          </a:solidFill>
                          <a:latin typeface="Times New Roman" pitchFamily="18" charset="0"/>
                          <a:cs typeface="Times New Roman" pitchFamily="18" charset="0"/>
                        </a:rPr>
                        <a:t>Әлеуметтік</a:t>
                      </a:r>
                      <a:r>
                        <a:rPr lang="kk-KZ" sz="1200" baseline="0" dirty="0" smtClean="0">
                          <a:solidFill>
                            <a:srgbClr val="FF0000"/>
                          </a:solidFill>
                          <a:latin typeface="Times New Roman" pitchFamily="18" charset="0"/>
                          <a:cs typeface="Times New Roman" pitchFamily="18" charset="0"/>
                        </a:rPr>
                        <a:t> </a:t>
                      </a:r>
                      <a:r>
                        <a:rPr lang="kk-KZ" sz="1200" dirty="0" smtClean="0">
                          <a:solidFill>
                            <a:srgbClr val="FF0000"/>
                          </a:solidFill>
                          <a:latin typeface="Times New Roman" pitchFamily="18" charset="0"/>
                          <a:cs typeface="Times New Roman" pitchFamily="18" charset="0"/>
                        </a:rPr>
                        <a:t>көмек алғандар</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0</a:t>
                      </a:r>
                      <a:endParaRPr lang="ru-RU" sz="1200" dirty="0" smtClean="0">
                        <a:solidFill>
                          <a:srgbClr val="FF0000"/>
                        </a:solidFill>
                        <a:latin typeface="Times New Roman" pitchFamily="18" charset="0"/>
                        <a:cs typeface="Times New Roman" pitchFamily="18" charset="0"/>
                      </a:endParaRPr>
                    </a:p>
                  </a:txBody>
                  <a:tcPr/>
                </a:tc>
                <a:tc>
                  <a:txBody>
                    <a:bodyPr/>
                    <a:lstStyle/>
                    <a:p>
                      <a:pPr algn="ctr"/>
                      <a:r>
                        <a:rPr lang="ru-RU" sz="1200" dirty="0" smtClean="0">
                          <a:solidFill>
                            <a:srgbClr val="FF0000"/>
                          </a:solidFill>
                          <a:latin typeface="Times New Roman" pitchFamily="18" charset="0"/>
                          <a:cs typeface="Times New Roman" pitchFamily="18" charset="0"/>
                        </a:rPr>
                        <a:t>24</a:t>
                      </a:r>
                    </a:p>
                  </a:txBody>
                  <a:tcPr/>
                </a:tc>
              </a:tr>
              <a:tr h="308367">
                <a:tc>
                  <a:txBody>
                    <a:bodyPr/>
                    <a:lstStyle/>
                    <a:p>
                      <a:r>
                        <a:rPr lang="kk-KZ" sz="1200" dirty="0" smtClean="0">
                          <a:solidFill>
                            <a:srgbClr val="FF0000"/>
                          </a:solidFill>
                          <a:latin typeface="Times New Roman" pitchFamily="18" charset="0"/>
                          <a:cs typeface="Times New Roman" pitchFamily="18" charset="0"/>
                        </a:rPr>
                        <a:t>Күндзгі емханада ем алғандар</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0</a:t>
                      </a:r>
                      <a:endParaRPr lang="ru-RU" sz="1200" dirty="0" smtClean="0">
                        <a:solidFill>
                          <a:srgbClr val="FF0000"/>
                        </a:solidFill>
                        <a:latin typeface="Times New Roman" pitchFamily="18" charset="0"/>
                        <a:cs typeface="Times New Roman" pitchFamily="18" charset="0"/>
                      </a:endParaRPr>
                    </a:p>
                  </a:txBody>
                  <a:tcPr/>
                </a:tc>
                <a:tc>
                  <a:txBody>
                    <a:bodyPr/>
                    <a:lstStyle/>
                    <a:p>
                      <a:pPr algn="ctr"/>
                      <a:r>
                        <a:rPr lang="ru-RU" sz="1200" dirty="0" smtClean="0">
                          <a:solidFill>
                            <a:srgbClr val="FF0000"/>
                          </a:solidFill>
                          <a:latin typeface="Times New Roman" pitchFamily="18" charset="0"/>
                          <a:cs typeface="Times New Roman" pitchFamily="18" charset="0"/>
                        </a:rPr>
                        <a:t>17/17</a:t>
                      </a:r>
                      <a:endParaRPr lang="ru-RU" sz="1200" dirty="0">
                        <a:solidFill>
                          <a:srgbClr val="FF0000"/>
                        </a:solidFill>
                        <a:latin typeface="Times New Roman" pitchFamily="18" charset="0"/>
                        <a:cs typeface="Times New Roman" pitchFamily="18" charset="0"/>
                      </a:endParaRPr>
                    </a:p>
                  </a:txBody>
                  <a:tcPr/>
                </a:tc>
              </a:tr>
            </a:tbl>
          </a:graphicData>
        </a:graphic>
      </p:graphicFrame>
      <p:sp>
        <p:nvSpPr>
          <p:cNvPr id="4" name="Прямоугольник 3"/>
          <p:cNvSpPr/>
          <p:nvPr/>
        </p:nvSpPr>
        <p:spPr>
          <a:xfrm>
            <a:off x="500034" y="0"/>
            <a:ext cx="7143800" cy="461665"/>
          </a:xfrm>
          <a:prstGeom prst="rect">
            <a:avLst/>
          </a:prstGeom>
          <a:noFill/>
        </p:spPr>
        <p:txBody>
          <a:bodyPr wrap="square" lIns="91440" tIns="45720" rIns="91440" bIns="45720">
            <a:spAutoFit/>
          </a:bodyPr>
          <a:lstStyle/>
          <a:p>
            <a:pPr algn="ctr"/>
            <a:r>
              <a:rPr lang="kk-KZ"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Туберкулез жөніндегі ақпарат</a:t>
            </a:r>
            <a:endParaRPr lang="ru-RU" sz="2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Содержимое 2"/>
          <p:cNvSpPr txBox="1">
            <a:spLocks/>
          </p:cNvSpPr>
          <p:nvPr/>
        </p:nvSpPr>
        <p:spPr>
          <a:xfrm>
            <a:off x="7786710" y="428604"/>
            <a:ext cx="1260804" cy="6286544"/>
          </a:xfrm>
          <a:prstGeom prst="rect">
            <a:avLst/>
          </a:prstGeom>
        </p:spPr>
        <p:txBody>
          <a:bodyPr vert="horz" lIns="91440" tIns="45720" rIns="91440" bIns="45720" rtlCol="0">
            <a:normAutofit fontScale="92500" lnSpcReduction="10000"/>
          </a:bodyPr>
          <a:lstStyle/>
          <a:p>
            <a:pPr marL="228600" marR="0" lvl="0" indent="-182880"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Char char="*"/>
              <a:tabLst/>
              <a:defRPr/>
            </a:pPr>
            <a:r>
              <a:rPr kumimoji="0" lang="kk-KZ" sz="140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Биылғы жылы жоспар былтырғы жылмен салыстырғанда аз болу себебі “басқалар” категориясының </a:t>
            </a:r>
            <a:r>
              <a:rPr kumimoji="0" lang="en-US" sz="140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kumimoji="0" lang="ru-RU" sz="140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зейнеткерлер</a:t>
            </a:r>
            <a:r>
              <a:rPr kumimoji="0" lang="ru-RU" sz="140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ru-RU" sz="140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жеке</a:t>
            </a:r>
            <a:r>
              <a:rPr kumimoji="0" lang="ru-RU" sz="140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к</a:t>
            </a:r>
            <a:r>
              <a:rPr kumimoji="0" lang="kk-KZ" sz="140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әсіпкерлер, жұмыссыздар</a:t>
            </a:r>
            <a:r>
              <a:rPr kumimoji="0" lang="ru-RU" sz="140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ru-RU" sz="140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және </a:t>
            </a:r>
            <a:r>
              <a:rPr kumimoji="0" lang="ru-RU" sz="140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т.б.</a:t>
            </a:r>
            <a:r>
              <a:rPr kumimoji="0" lang="en-US" sz="140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kumimoji="0" lang="kk-KZ" sz="140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алынып тасталды.</a:t>
            </a:r>
          </a:p>
          <a:p>
            <a:pPr marL="228600" marR="0" lvl="0" indent="-182880"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Char char="*"/>
              <a:tabLst/>
              <a:defRPr/>
            </a:pPr>
            <a:r>
              <a:rPr lang="kk-KZ" sz="1400" dirty="0" smtClean="0">
                <a:solidFill>
                  <a:srgbClr val="FF0000"/>
                </a:solidFill>
                <a:latin typeface="Times New Roman" pitchFamily="18" charset="0"/>
                <a:cs typeface="Times New Roman" pitchFamily="18" charset="0"/>
              </a:rPr>
              <a:t>Фиртилді жастағы әйелдер әсіресе босанғаннан кейін тексерістен өтпегендер есебінен  болып отыр.</a:t>
            </a:r>
            <a:endParaRPr kumimoji="0" lang="ru-RU" sz="140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xmlns="" val="559615470"/>
      </p:ext>
    </p:extLst>
  </p:cSld>
  <p:clrMapOvr>
    <a:masterClrMapping/>
  </p:clrMapOvr>
  <p:transition>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928661" y="1285860"/>
          <a:ext cx="7572429" cy="4857784"/>
        </p:xfrm>
        <a:graphic>
          <a:graphicData uri="http://schemas.openxmlformats.org/drawingml/2006/table">
            <a:tbl>
              <a:tblPr firstRow="1" bandRow="1">
                <a:tableStyleId>{7DF18680-E054-41AD-8BC1-D1AEF772440D}</a:tableStyleId>
              </a:tblPr>
              <a:tblGrid>
                <a:gridCol w="2963124"/>
                <a:gridCol w="2085162"/>
                <a:gridCol w="2524143"/>
              </a:tblGrid>
              <a:tr h="686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800" dirty="0" smtClean="0">
                          <a:solidFill>
                            <a:srgbClr val="FF0000"/>
                          </a:solidFill>
                          <a:latin typeface="Times New Roman" pitchFamily="18" charset="0"/>
                          <a:cs typeface="Times New Roman" pitchFamily="18" charset="0"/>
                        </a:rPr>
                        <a:t>Көрсеткіштер</a:t>
                      </a:r>
                      <a:endParaRPr lang="ru-RU" sz="1800" dirty="0" smtClean="0">
                        <a:solidFill>
                          <a:srgbClr val="FF0000"/>
                        </a:solidFill>
                        <a:latin typeface="Times New Roman" pitchFamily="18" charset="0"/>
                        <a:cs typeface="Times New Roman" pitchFamily="18" charset="0"/>
                      </a:endParaRPr>
                    </a:p>
                    <a:p>
                      <a:pPr algn="ctr"/>
                      <a:endParaRPr lang="ru-RU"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2016 жыл</a:t>
                      </a:r>
                      <a:endParaRPr lang="ru-RU" i="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2017 жыл</a:t>
                      </a:r>
                      <a:endParaRPr lang="ru-RU" i="1" dirty="0">
                        <a:solidFill>
                          <a:srgbClr val="FF0000"/>
                        </a:solidFill>
                        <a:latin typeface="Times New Roman" pitchFamily="18" charset="0"/>
                        <a:cs typeface="Times New Roman" pitchFamily="18" charset="0"/>
                      </a:endParaRPr>
                    </a:p>
                  </a:txBody>
                  <a:tcPr/>
                </a:tc>
              </a:tr>
              <a:tr h="1622232">
                <a:tc>
                  <a:txBody>
                    <a:bodyPr/>
                    <a:lstStyle/>
                    <a:p>
                      <a:pPr algn="ctr"/>
                      <a:r>
                        <a:rPr lang="kk-KZ" dirty="0" smtClean="0">
                          <a:solidFill>
                            <a:srgbClr val="FF0000"/>
                          </a:solidFill>
                          <a:latin typeface="Times New Roman" pitchFamily="18" charset="0"/>
                          <a:cs typeface="Times New Roman" pitchFamily="18" charset="0"/>
                        </a:rPr>
                        <a:t>Аурушаңдығы</a:t>
                      </a:r>
                      <a:r>
                        <a:rPr lang="kk-KZ" baseline="0" dirty="0" smtClean="0">
                          <a:solidFill>
                            <a:srgbClr val="FF0000"/>
                          </a:solidFill>
                          <a:latin typeface="Times New Roman" pitchFamily="18" charset="0"/>
                          <a:cs typeface="Times New Roman" pitchFamily="18" charset="0"/>
                        </a:rPr>
                        <a:t> бойынша амбулаториялық қабылдаудағы науқастар саны</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8111</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9232</a:t>
                      </a:r>
                      <a:endParaRPr lang="ru-RU" dirty="0">
                        <a:solidFill>
                          <a:srgbClr val="FF0000"/>
                        </a:solidFill>
                        <a:latin typeface="Times New Roman" pitchFamily="18" charset="0"/>
                        <a:cs typeface="Times New Roman" pitchFamily="18" charset="0"/>
                      </a:endParaRPr>
                    </a:p>
                  </a:txBody>
                  <a:tcPr/>
                </a:tc>
              </a:tr>
              <a:tr h="1568752">
                <a:tc>
                  <a:txBody>
                    <a:bodyPr/>
                    <a:lstStyle/>
                    <a:p>
                      <a:pPr algn="ctr"/>
                      <a:r>
                        <a:rPr lang="kk-KZ" dirty="0" smtClean="0">
                          <a:solidFill>
                            <a:srgbClr val="FF0000"/>
                          </a:solidFill>
                          <a:latin typeface="Times New Roman" pitchFamily="18" charset="0"/>
                          <a:cs typeface="Times New Roman" pitchFamily="18" charset="0"/>
                        </a:rPr>
                        <a:t>Соның ішінде туберкулезге</a:t>
                      </a:r>
                      <a:r>
                        <a:rPr lang="kk-KZ" baseline="0" dirty="0" smtClean="0">
                          <a:solidFill>
                            <a:srgbClr val="FF0000"/>
                          </a:solidFill>
                          <a:latin typeface="Times New Roman" pitchFamily="18" charset="0"/>
                          <a:cs typeface="Times New Roman" pitchFamily="18" charset="0"/>
                        </a:rPr>
                        <a:t> күдікті деп табылғандар </a:t>
                      </a:r>
                    </a:p>
                    <a:p>
                      <a:pPr algn="ctr"/>
                      <a:r>
                        <a:rPr lang="en-US" baseline="0" dirty="0" smtClean="0">
                          <a:solidFill>
                            <a:srgbClr val="FF0000"/>
                          </a:solidFill>
                          <a:latin typeface="Times New Roman" pitchFamily="18" charset="0"/>
                          <a:cs typeface="Times New Roman" pitchFamily="18" charset="0"/>
                        </a:rPr>
                        <a:t>( </a:t>
                      </a:r>
                      <a:r>
                        <a:rPr lang="ru-RU" baseline="0" dirty="0" smtClean="0">
                          <a:solidFill>
                            <a:srgbClr val="FF0000"/>
                          </a:solidFill>
                          <a:latin typeface="Times New Roman" pitchFamily="18" charset="0"/>
                          <a:cs typeface="Times New Roman" pitchFamily="18" charset="0"/>
                        </a:rPr>
                        <a:t>настороженность - </a:t>
                      </a:r>
                      <a:r>
                        <a:rPr lang="ru-RU" baseline="0" dirty="0" err="1" smtClean="0">
                          <a:solidFill>
                            <a:srgbClr val="FF0000"/>
                          </a:solidFill>
                          <a:latin typeface="Times New Roman" pitchFamily="18" charset="0"/>
                          <a:cs typeface="Times New Roman" pitchFamily="18" charset="0"/>
                        </a:rPr>
                        <a:t>қырағылық </a:t>
                      </a:r>
                      <a:r>
                        <a:rPr lang="ru-RU" baseline="0" dirty="0" smtClean="0">
                          <a:solidFill>
                            <a:srgbClr val="FF0000"/>
                          </a:solidFill>
                          <a:latin typeface="Times New Roman" pitchFamily="18" charset="0"/>
                          <a:cs typeface="Times New Roman" pitchFamily="18" charset="0"/>
                        </a:rPr>
                        <a:t>)</a:t>
                      </a:r>
                      <a:endParaRPr lang="en-US" baseline="0" dirty="0" smtClean="0">
                        <a:solidFill>
                          <a:srgbClr val="FF0000"/>
                        </a:solidFill>
                        <a:latin typeface="Times New Roman" pitchFamily="18" charset="0"/>
                        <a:cs typeface="Times New Roman" pitchFamily="18" charset="0"/>
                      </a:endParaRPr>
                    </a:p>
                    <a:p>
                      <a:pPr algn="ctr"/>
                      <a:r>
                        <a:rPr lang="en-US" baseline="0" dirty="0" smtClean="0">
                          <a:solidFill>
                            <a:srgbClr val="FF0000"/>
                          </a:solidFill>
                          <a:latin typeface="Times New Roman" pitchFamily="18" charset="0"/>
                          <a:cs typeface="Times New Roman" pitchFamily="18" charset="0"/>
                        </a:rPr>
                        <a:t>N – 2 -3%)</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2,8%</a:t>
                      </a: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2,7%</a:t>
                      </a:r>
                      <a:endParaRPr lang="ru-RU" dirty="0">
                        <a:solidFill>
                          <a:srgbClr val="FF0000"/>
                        </a:solidFill>
                        <a:latin typeface="Times New Roman" pitchFamily="18" charset="0"/>
                        <a:cs typeface="Times New Roman" pitchFamily="18" charset="0"/>
                      </a:endParaRPr>
                    </a:p>
                  </a:txBody>
                  <a:tcPr/>
                </a:tc>
              </a:tr>
              <a:tr h="9804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dirty="0" smtClean="0">
                          <a:solidFill>
                            <a:srgbClr val="FF0000"/>
                          </a:solidFill>
                          <a:latin typeface="Times New Roman" pitchFamily="18" charset="0"/>
                          <a:cs typeface="Times New Roman" pitchFamily="18" charset="0"/>
                        </a:rPr>
                        <a:t>Анықталған  МТ+</a:t>
                      </a:r>
                      <a:r>
                        <a:rPr lang="kk-KZ" baseline="0" dirty="0" smtClean="0">
                          <a:solidFill>
                            <a:srgbClr val="FF0000"/>
                          </a:solidFill>
                          <a:latin typeface="Times New Roman" pitchFamily="18" charset="0"/>
                          <a:cs typeface="Times New Roman" pitchFamily="18" charset="0"/>
                        </a:rPr>
                        <a:t> </a:t>
                      </a:r>
                      <a:r>
                        <a:rPr lang="en-US" baseline="0" dirty="0" smtClean="0">
                          <a:solidFill>
                            <a:srgbClr val="FF0000"/>
                          </a:solidFill>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latin typeface="Times New Roman" pitchFamily="18" charset="0"/>
                          <a:cs typeface="Times New Roman" pitchFamily="18" charset="0"/>
                        </a:rPr>
                        <a:t>(N – 5 -10%)</a:t>
                      </a:r>
                      <a:endParaRPr lang="ru-RU" dirty="0" smtClean="0">
                        <a:solidFill>
                          <a:srgbClr val="FF0000"/>
                        </a:solidFill>
                        <a:latin typeface="Times New Roman" pitchFamily="18" charset="0"/>
                        <a:cs typeface="Times New Roman" pitchFamily="18" charset="0"/>
                      </a:endParaRPr>
                    </a:p>
                    <a:p>
                      <a:pPr algn="ctr"/>
                      <a:endParaRPr lang="ru-RU" dirty="0">
                        <a:solidFill>
                          <a:srgbClr val="FF0000"/>
                        </a:solidFill>
                        <a:latin typeface="Times New Roman" pitchFamily="18" charset="0"/>
                        <a:cs typeface="Times New Roman" pitchFamily="18" charset="0"/>
                      </a:endParaRPr>
                    </a:p>
                  </a:txBody>
                  <a:tcPr/>
                </a:tc>
                <a:tc>
                  <a:txBody>
                    <a:bodyPr/>
                    <a:lstStyle/>
                    <a:p>
                      <a:pPr algn="ctr"/>
                      <a:r>
                        <a:rPr lang="ru-RU" dirty="0" smtClean="0">
                          <a:solidFill>
                            <a:srgbClr val="FF0000"/>
                          </a:solidFill>
                          <a:latin typeface="Times New Roman" pitchFamily="18" charset="0"/>
                          <a:cs typeface="Times New Roman" pitchFamily="18" charset="0"/>
                        </a:rPr>
                        <a:t>6,9%</a:t>
                      </a:r>
                      <a:endParaRPr lang="ru-RU" dirty="0">
                        <a:solidFill>
                          <a:srgbClr val="FF0000"/>
                        </a:solidFill>
                        <a:latin typeface="Times New Roman" pitchFamily="18" charset="0"/>
                        <a:cs typeface="Times New Roman" pitchFamily="18" charset="0"/>
                      </a:endParaRPr>
                    </a:p>
                  </a:txBody>
                  <a:tcPr/>
                </a:tc>
                <a:tc>
                  <a:txBody>
                    <a:bodyPr/>
                    <a:lstStyle/>
                    <a:p>
                      <a:pPr algn="ctr"/>
                      <a:r>
                        <a:rPr lang="ru-RU" smtClean="0">
                          <a:solidFill>
                            <a:srgbClr val="FF0000"/>
                          </a:solidFill>
                          <a:latin typeface="Times New Roman" pitchFamily="18" charset="0"/>
                          <a:cs typeface="Times New Roman" pitchFamily="18" charset="0"/>
                        </a:rPr>
                        <a:t>5,8</a:t>
                      </a:r>
                      <a:r>
                        <a:rPr lang="ru-RU" dirty="0" smtClean="0">
                          <a:solidFill>
                            <a:srgbClr val="FF0000"/>
                          </a:solidFill>
                          <a:latin typeface="Times New Roman" pitchFamily="18" charset="0"/>
                          <a:cs typeface="Times New Roman" pitchFamily="18" charset="0"/>
                        </a:rPr>
                        <a:t>%</a:t>
                      </a:r>
                      <a:endParaRPr lang="ru-RU" dirty="0">
                        <a:solidFill>
                          <a:srgbClr val="FF0000"/>
                        </a:solidFill>
                        <a:latin typeface="Times New Roman" pitchFamily="18" charset="0"/>
                        <a:cs typeface="Times New Roman" pitchFamily="18" charset="0"/>
                      </a:endParaRPr>
                    </a:p>
                  </a:txBody>
                  <a:tcPr/>
                </a:tc>
              </a:tr>
            </a:tbl>
          </a:graphicData>
        </a:graphic>
      </p:graphicFrame>
      <p:sp>
        <p:nvSpPr>
          <p:cNvPr id="3" name="Прямоугольник 2"/>
          <p:cNvSpPr/>
          <p:nvPr/>
        </p:nvSpPr>
        <p:spPr>
          <a:xfrm>
            <a:off x="357158" y="428604"/>
            <a:ext cx="8235268" cy="584775"/>
          </a:xfrm>
          <a:prstGeom prst="rect">
            <a:avLst/>
          </a:prstGeom>
          <a:noFill/>
        </p:spPr>
        <p:txBody>
          <a:bodyPr wrap="square" lIns="91440" tIns="45720" rIns="91440" bIns="45720">
            <a:spAutoFit/>
          </a:bodyPr>
          <a:lstStyle/>
          <a:p>
            <a:pPr algn="ctr"/>
            <a:r>
              <a:rPr lang="kk-KZ" sz="32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Туберкулез ауруын ерте анықтау</a:t>
            </a:r>
            <a:endParaRPr lang="ru-RU" sz="32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4294967295"/>
            <p:extLst>
              <p:ext uri="{D42A27DB-BD31-4B8C-83A1-F6EECF244321}">
                <p14:modId xmlns:p14="http://schemas.microsoft.com/office/powerpoint/2010/main" xmlns="" val="4199883786"/>
              </p:ext>
            </p:extLst>
          </p:nvPr>
        </p:nvGraphicFramePr>
        <p:xfrm>
          <a:off x="533400" y="1066800"/>
          <a:ext cx="8458199" cy="2209799"/>
        </p:xfrm>
        <a:graphic>
          <a:graphicData uri="http://schemas.openxmlformats.org/drawingml/2006/table">
            <a:tbl>
              <a:tblPr firstRow="1" bandRow="1">
                <a:tableStyleId>{7DF18680-E054-41AD-8BC1-D1AEF772440D}</a:tableStyleId>
              </a:tblPr>
              <a:tblGrid>
                <a:gridCol w="1066800"/>
                <a:gridCol w="914400"/>
                <a:gridCol w="533400"/>
                <a:gridCol w="1447800"/>
                <a:gridCol w="1143000"/>
                <a:gridCol w="1371600"/>
                <a:gridCol w="923924"/>
                <a:gridCol w="1057275"/>
              </a:tblGrid>
              <a:tr h="631371">
                <a:tc rowSpan="2">
                  <a:txBody>
                    <a:bodyPr/>
                    <a:lstStyle/>
                    <a:p>
                      <a:r>
                        <a:rPr lang="kk-KZ" dirty="0" smtClean="0">
                          <a:solidFill>
                            <a:srgbClr val="FF0000"/>
                          </a:solidFill>
                          <a:latin typeface="Times New Roman" pitchFamily="18" charset="0"/>
                          <a:cs typeface="Times New Roman" pitchFamily="18" charset="0"/>
                        </a:rPr>
                        <a:t>Жоспар</a:t>
                      </a:r>
                      <a:endParaRPr lang="ru-RU" b="1" i="1" dirty="0">
                        <a:solidFill>
                          <a:srgbClr val="FF0000"/>
                        </a:solidFill>
                        <a:latin typeface="Times New Roman" pitchFamily="18" charset="0"/>
                        <a:cs typeface="Times New Roman" pitchFamily="18" charset="0"/>
                      </a:endParaRPr>
                    </a:p>
                  </a:txBody>
                  <a:tcPr/>
                </a:tc>
                <a:tc rowSpan="2">
                  <a:txBody>
                    <a:bodyPr/>
                    <a:lstStyle/>
                    <a:p>
                      <a:r>
                        <a:rPr lang="kk-KZ" dirty="0" smtClean="0">
                          <a:solidFill>
                            <a:srgbClr val="FF0000"/>
                          </a:solidFill>
                          <a:latin typeface="Times New Roman" pitchFamily="18" charset="0"/>
                          <a:cs typeface="Times New Roman" pitchFamily="18" charset="0"/>
                        </a:rPr>
                        <a:t>Орын</a:t>
                      </a:r>
                      <a:r>
                        <a:rPr lang="en-US" dirty="0" smtClean="0">
                          <a:solidFill>
                            <a:srgbClr val="FF0000"/>
                          </a:solidFill>
                          <a:latin typeface="Times New Roman" pitchFamily="18" charset="0"/>
                          <a:cs typeface="Times New Roman" pitchFamily="18" charset="0"/>
                        </a:rPr>
                        <a:t>-</a:t>
                      </a:r>
                      <a:endParaRPr lang="kk-KZ" dirty="0" smtClean="0">
                        <a:solidFill>
                          <a:srgbClr val="FF0000"/>
                        </a:solidFill>
                        <a:latin typeface="Times New Roman" pitchFamily="18" charset="0"/>
                        <a:cs typeface="Times New Roman" pitchFamily="18" charset="0"/>
                      </a:endParaRPr>
                    </a:p>
                    <a:p>
                      <a:r>
                        <a:rPr lang="kk-KZ" dirty="0" smtClean="0">
                          <a:solidFill>
                            <a:srgbClr val="FF0000"/>
                          </a:solidFill>
                          <a:latin typeface="Times New Roman" pitchFamily="18" charset="0"/>
                          <a:cs typeface="Times New Roman" pitchFamily="18" charset="0"/>
                        </a:rPr>
                        <a:t>далуы</a:t>
                      </a:r>
                      <a:endParaRPr lang="ru-RU" b="1" i="1" dirty="0">
                        <a:solidFill>
                          <a:srgbClr val="FF0000"/>
                        </a:solidFill>
                        <a:latin typeface="Times New Roman" pitchFamily="18" charset="0"/>
                        <a:cs typeface="Times New Roman" pitchFamily="18" charset="0"/>
                      </a:endParaRPr>
                    </a:p>
                  </a:txBody>
                  <a:tcPr/>
                </a:tc>
                <a:tc rowSpan="2">
                  <a:txBody>
                    <a:bodyPr/>
                    <a:lstStyle/>
                    <a:p>
                      <a:r>
                        <a:rPr lang="en-US" dirty="0" smtClean="0">
                          <a:solidFill>
                            <a:srgbClr val="FF0000"/>
                          </a:solidFill>
                          <a:latin typeface="Times New Roman" pitchFamily="18" charset="0"/>
                          <a:cs typeface="Times New Roman" pitchFamily="18" charset="0"/>
                        </a:rPr>
                        <a:t>%</a:t>
                      </a:r>
                      <a:endParaRPr lang="ru-RU" b="1" i="1" dirty="0">
                        <a:solidFill>
                          <a:srgbClr val="FF0000"/>
                        </a:solidFill>
                        <a:latin typeface="Times New Roman" pitchFamily="18" charset="0"/>
                        <a:cs typeface="Times New Roman" pitchFamily="18" charset="0"/>
                      </a:endParaRPr>
                    </a:p>
                  </a:txBody>
                  <a:tcPr/>
                </a:tc>
                <a:tc rowSpan="2">
                  <a:txBody>
                    <a:bodyPr/>
                    <a:lstStyle/>
                    <a:p>
                      <a:r>
                        <a:rPr lang="en-US" dirty="0" smtClean="0">
                          <a:solidFill>
                            <a:srgbClr val="FF0000"/>
                          </a:solidFill>
                          <a:latin typeface="Times New Roman" pitchFamily="18" charset="0"/>
                          <a:cs typeface="Times New Roman" pitchFamily="18" charset="0"/>
                        </a:rPr>
                        <a:t>         </a:t>
                      </a:r>
                      <a:r>
                        <a:rPr lang="kk-KZ" dirty="0" smtClean="0">
                          <a:solidFill>
                            <a:srgbClr val="FF0000"/>
                          </a:solidFill>
                          <a:latin typeface="Times New Roman" pitchFamily="18" charset="0"/>
                          <a:cs typeface="Times New Roman" pitchFamily="18" charset="0"/>
                        </a:rPr>
                        <a:t>Оң</a:t>
                      </a:r>
                      <a:r>
                        <a:rPr lang="kk-KZ" baseline="0" dirty="0" smtClean="0">
                          <a:solidFill>
                            <a:srgbClr val="FF0000"/>
                          </a:solidFill>
                          <a:latin typeface="Times New Roman" pitchFamily="18" charset="0"/>
                          <a:cs typeface="Times New Roman" pitchFamily="18" charset="0"/>
                        </a:rPr>
                        <a:t> нәтижелісі</a:t>
                      </a:r>
                      <a:endParaRPr lang="ru-RU" b="1" i="1" dirty="0">
                        <a:solidFill>
                          <a:srgbClr val="FF0000"/>
                        </a:solidFill>
                        <a:latin typeface="Times New Roman" pitchFamily="18" charset="0"/>
                        <a:cs typeface="Times New Roman" pitchFamily="18" charset="0"/>
                      </a:endParaRPr>
                    </a:p>
                  </a:txBody>
                  <a:tcPr/>
                </a:tc>
                <a:tc gridSpan="4">
                  <a:txBody>
                    <a:bodyPr/>
                    <a:lstStyle/>
                    <a:p>
                      <a:pPr algn="ctr"/>
                      <a:r>
                        <a:rPr lang="kk-KZ" dirty="0" smtClean="0">
                          <a:solidFill>
                            <a:srgbClr val="FF0000"/>
                          </a:solidFill>
                          <a:latin typeface="Times New Roman" pitchFamily="18" charset="0"/>
                          <a:cs typeface="Times New Roman" pitchFamily="18" charset="0"/>
                        </a:rPr>
                        <a:t> Оның ішінде</a:t>
                      </a:r>
                      <a:endParaRPr lang="ru-RU" b="1" i="1" dirty="0">
                        <a:solidFill>
                          <a:srgbClr val="FF0000"/>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63137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kk-KZ" dirty="0" smtClean="0">
                          <a:solidFill>
                            <a:srgbClr val="FF0000"/>
                          </a:solidFill>
                          <a:latin typeface="Times New Roman" pitchFamily="18" charset="0"/>
                          <a:cs typeface="Times New Roman" pitchFamily="18" charset="0"/>
                        </a:rPr>
                        <a:t>алғашқы</a:t>
                      </a:r>
                      <a:endParaRPr lang="ru-RU" b="1" i="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гиперпроба</a:t>
                      </a:r>
                      <a:endParaRPr lang="ru-RU" b="1" i="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ПВА</a:t>
                      </a:r>
                      <a:endParaRPr lang="ru-RU" b="1" i="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тубинф</a:t>
                      </a:r>
                      <a:endParaRPr lang="ru-RU" b="1" i="1" dirty="0">
                        <a:solidFill>
                          <a:srgbClr val="FF0000"/>
                        </a:solidFill>
                        <a:latin typeface="Times New Roman" pitchFamily="18" charset="0"/>
                        <a:cs typeface="Times New Roman" pitchFamily="18" charset="0"/>
                      </a:endParaRPr>
                    </a:p>
                  </a:txBody>
                  <a:tcPr/>
                </a:tc>
              </a:tr>
              <a:tr h="947057">
                <a:tc>
                  <a:txBody>
                    <a:bodyPr/>
                    <a:lstStyle/>
                    <a:p>
                      <a:pPr algn="ctr"/>
                      <a:r>
                        <a:rPr lang="ru-RU" sz="1400" dirty="0" smtClean="0">
                          <a:solidFill>
                            <a:srgbClr val="FF0000"/>
                          </a:solidFill>
                          <a:latin typeface="Times New Roman" pitchFamily="18" charset="0"/>
                          <a:cs typeface="Times New Roman" pitchFamily="18" charset="0"/>
                        </a:rPr>
                        <a:t>2304</a:t>
                      </a:r>
                      <a:endParaRPr lang="ru-RU" sz="1400" dirty="0">
                        <a:solidFill>
                          <a:srgbClr val="FF0000"/>
                        </a:solidFill>
                        <a:latin typeface="Times New Roman" pitchFamily="18" charset="0"/>
                        <a:cs typeface="Times New Roman" pitchFamily="18" charset="0"/>
                      </a:endParaRPr>
                    </a:p>
                  </a:txBody>
                  <a:tcPr/>
                </a:tc>
                <a:tc>
                  <a:txBody>
                    <a:bodyPr/>
                    <a:lstStyle/>
                    <a:p>
                      <a:pPr algn="ctr"/>
                      <a:r>
                        <a:rPr lang="ru-RU" sz="1400" dirty="0" smtClean="0">
                          <a:solidFill>
                            <a:srgbClr val="FF0000"/>
                          </a:solidFill>
                          <a:latin typeface="Times New Roman" pitchFamily="18" charset="0"/>
                          <a:cs typeface="Times New Roman" pitchFamily="18" charset="0"/>
                        </a:rPr>
                        <a:t>2324</a:t>
                      </a:r>
                      <a:endParaRPr lang="ru-RU" sz="1400" dirty="0">
                        <a:solidFill>
                          <a:srgbClr val="FF0000"/>
                        </a:solidFill>
                        <a:latin typeface="Times New Roman" pitchFamily="18" charset="0"/>
                        <a:cs typeface="Times New Roman" pitchFamily="18" charset="0"/>
                      </a:endParaRPr>
                    </a:p>
                  </a:txBody>
                  <a:tcPr/>
                </a:tc>
                <a:tc>
                  <a:txBody>
                    <a:bodyPr/>
                    <a:lstStyle/>
                    <a:p>
                      <a:pPr algn="ctr"/>
                      <a:r>
                        <a:rPr lang="ru-RU" sz="1400" dirty="0" smtClean="0">
                          <a:solidFill>
                            <a:srgbClr val="FF0000"/>
                          </a:solidFill>
                          <a:latin typeface="Times New Roman" pitchFamily="18" charset="0"/>
                          <a:cs typeface="Times New Roman" pitchFamily="18" charset="0"/>
                        </a:rPr>
                        <a:t>108%</a:t>
                      </a:r>
                      <a:endParaRPr lang="ru-RU" sz="1400" dirty="0">
                        <a:solidFill>
                          <a:srgbClr val="FF0000"/>
                        </a:solidFill>
                        <a:latin typeface="Times New Roman" pitchFamily="18" charset="0"/>
                        <a:cs typeface="Times New Roman" pitchFamily="18" charset="0"/>
                      </a:endParaRPr>
                    </a:p>
                  </a:txBody>
                  <a:tcPr/>
                </a:tc>
                <a:tc>
                  <a:txBody>
                    <a:bodyPr/>
                    <a:lstStyle/>
                    <a:p>
                      <a:pPr algn="ctr"/>
                      <a:r>
                        <a:rPr lang="ru-RU" sz="1400" dirty="0" smtClean="0">
                          <a:solidFill>
                            <a:srgbClr val="FF0000"/>
                          </a:solidFill>
                          <a:latin typeface="Times New Roman" pitchFamily="18" charset="0"/>
                          <a:cs typeface="Times New Roman" pitchFamily="18" charset="0"/>
                        </a:rPr>
                        <a:t>631 – 27,1%</a:t>
                      </a:r>
                      <a:endParaRPr lang="ru-RU" sz="1400" dirty="0">
                        <a:solidFill>
                          <a:srgbClr val="FF0000"/>
                        </a:solidFill>
                        <a:latin typeface="Times New Roman" pitchFamily="18" charset="0"/>
                        <a:cs typeface="Times New Roman" pitchFamily="18" charset="0"/>
                      </a:endParaRPr>
                    </a:p>
                  </a:txBody>
                  <a:tcPr/>
                </a:tc>
                <a:tc>
                  <a:txBody>
                    <a:bodyPr/>
                    <a:lstStyle/>
                    <a:p>
                      <a:pPr algn="ctr"/>
                      <a:r>
                        <a:rPr lang="ru-RU" sz="1400" dirty="0" smtClean="0">
                          <a:solidFill>
                            <a:srgbClr val="FF0000"/>
                          </a:solidFill>
                          <a:latin typeface="Times New Roman" pitchFamily="18" charset="0"/>
                          <a:cs typeface="Times New Roman" pitchFamily="18" charset="0"/>
                        </a:rPr>
                        <a:t>175 – 27,7%</a:t>
                      </a:r>
                      <a:endParaRPr lang="ru-RU" sz="1400" dirty="0">
                        <a:solidFill>
                          <a:srgbClr val="FF0000"/>
                        </a:solidFill>
                        <a:latin typeface="Times New Roman" pitchFamily="18" charset="0"/>
                        <a:cs typeface="Times New Roman" pitchFamily="18" charset="0"/>
                      </a:endParaRPr>
                    </a:p>
                  </a:txBody>
                  <a:tcPr/>
                </a:tc>
                <a:tc>
                  <a:txBody>
                    <a:bodyPr/>
                    <a:lstStyle/>
                    <a:p>
                      <a:pPr algn="ctr"/>
                      <a:r>
                        <a:rPr lang="ru-RU" sz="1400" dirty="0" smtClean="0">
                          <a:solidFill>
                            <a:srgbClr val="FF0000"/>
                          </a:solidFill>
                          <a:latin typeface="Times New Roman" pitchFamily="18" charset="0"/>
                          <a:cs typeface="Times New Roman" pitchFamily="18" charset="0"/>
                        </a:rPr>
                        <a:t>4 – 0,6%</a:t>
                      </a:r>
                      <a:endParaRPr lang="ru-RU" sz="1400" dirty="0">
                        <a:solidFill>
                          <a:srgbClr val="FF0000"/>
                        </a:solidFill>
                        <a:latin typeface="Times New Roman" pitchFamily="18" charset="0"/>
                        <a:cs typeface="Times New Roman" pitchFamily="18" charset="0"/>
                      </a:endParaRPr>
                    </a:p>
                  </a:txBody>
                  <a:tcPr/>
                </a:tc>
                <a:tc>
                  <a:txBody>
                    <a:bodyPr/>
                    <a:lstStyle/>
                    <a:p>
                      <a:pPr algn="ctr"/>
                      <a:r>
                        <a:rPr lang="ru-RU" sz="1400" dirty="0" smtClean="0">
                          <a:solidFill>
                            <a:srgbClr val="FF0000"/>
                          </a:solidFill>
                          <a:latin typeface="Times New Roman" pitchFamily="18" charset="0"/>
                          <a:cs typeface="Times New Roman" pitchFamily="18" charset="0"/>
                        </a:rPr>
                        <a:t>14 – 2,2%</a:t>
                      </a:r>
                      <a:endParaRPr lang="ru-RU" sz="1400" dirty="0">
                        <a:solidFill>
                          <a:srgbClr val="FF0000"/>
                        </a:solidFill>
                        <a:latin typeface="Times New Roman" pitchFamily="18" charset="0"/>
                        <a:cs typeface="Times New Roman" pitchFamily="18" charset="0"/>
                      </a:endParaRPr>
                    </a:p>
                  </a:txBody>
                  <a:tcPr/>
                </a:tc>
                <a:tc>
                  <a:txBody>
                    <a:bodyPr/>
                    <a:lstStyle/>
                    <a:p>
                      <a:pPr algn="ctr"/>
                      <a:r>
                        <a:rPr lang="ru-RU" sz="1400" dirty="0" smtClean="0">
                          <a:solidFill>
                            <a:srgbClr val="FF0000"/>
                          </a:solidFill>
                          <a:latin typeface="Times New Roman" pitchFamily="18" charset="0"/>
                          <a:cs typeface="Times New Roman" pitchFamily="18" charset="0"/>
                        </a:rPr>
                        <a:t>438 – 69,4%</a:t>
                      </a:r>
                      <a:endParaRPr lang="ru-RU" sz="1400" dirty="0">
                        <a:solidFill>
                          <a:srgbClr val="FF0000"/>
                        </a:solidFill>
                        <a:latin typeface="Times New Roman" pitchFamily="18" charset="0"/>
                        <a:cs typeface="Times New Roman" pitchFamily="18" charset="0"/>
                      </a:endParaRPr>
                    </a:p>
                  </a:txBody>
                  <a:tcPr/>
                </a:tc>
              </a:tr>
            </a:tbl>
          </a:graphicData>
        </a:graphic>
      </p:graphicFrame>
      <p:sp>
        <p:nvSpPr>
          <p:cNvPr id="4" name="Прямоугольник 3"/>
          <p:cNvSpPr/>
          <p:nvPr/>
        </p:nvSpPr>
        <p:spPr>
          <a:xfrm>
            <a:off x="785786" y="214290"/>
            <a:ext cx="7795725" cy="584775"/>
          </a:xfrm>
          <a:prstGeom prst="rect">
            <a:avLst/>
          </a:prstGeom>
          <a:noFill/>
        </p:spPr>
        <p:txBody>
          <a:bodyPr wrap="none" lIns="91440" tIns="45720" rIns="91440" bIns="45720">
            <a:spAutoFit/>
          </a:bodyPr>
          <a:lstStyle/>
          <a:p>
            <a:pPr algn="ctr"/>
            <a:r>
              <a:rPr lang="ru-RU" sz="32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Манту </a:t>
            </a:r>
            <a:r>
              <a:rPr lang="ru-RU" sz="32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екпес</a:t>
            </a:r>
            <a:r>
              <a:rPr lang="kk-KZ"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і қорытындылары</a:t>
            </a:r>
            <a:endParaRPr lang="ru-RU" sz="32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Прямоугольник 5"/>
          <p:cNvSpPr/>
          <p:nvPr/>
        </p:nvSpPr>
        <p:spPr>
          <a:xfrm>
            <a:off x="533400" y="3657600"/>
            <a:ext cx="8153400" cy="2585323"/>
          </a:xfrm>
          <a:prstGeom prst="rect">
            <a:avLst/>
          </a:prstGeom>
        </p:spPr>
        <p:txBody>
          <a:bodyPr wrap="square">
            <a:spAutoFit/>
          </a:bodyPr>
          <a:lstStyle/>
          <a:p>
            <a:pPr marL="0" lvl="1" algn="just"/>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Фтизиопедиатрға </a:t>
            </a:r>
            <a:r>
              <a:rPr lang="ru-RU" dirty="0" err="1">
                <a:solidFill>
                  <a:srgbClr val="FF0000"/>
                </a:solidFill>
                <a:latin typeface="Times New Roman" pitchFamily="18" charset="0"/>
                <a:cs typeface="Times New Roman" pitchFamily="18" charset="0"/>
              </a:rPr>
              <a:t>жіберілгені</a:t>
            </a:r>
            <a:r>
              <a:rPr lang="ru-RU" dirty="0">
                <a:solidFill>
                  <a:srgbClr val="FF0000"/>
                </a:solidFill>
                <a:latin typeface="Times New Roman" pitchFamily="18" charset="0"/>
                <a:cs typeface="Times New Roman" pitchFamily="18" charset="0"/>
              </a:rPr>
              <a:t> – </a:t>
            </a:r>
            <a:r>
              <a:rPr lang="ru-RU" dirty="0" smtClean="0">
                <a:solidFill>
                  <a:srgbClr val="FF0000"/>
                </a:solidFill>
                <a:latin typeface="Times New Roman" pitchFamily="18" charset="0"/>
                <a:cs typeface="Times New Roman" pitchFamily="18" charset="0"/>
              </a:rPr>
              <a:t>175, </a:t>
            </a:r>
            <a:r>
              <a:rPr lang="ru-RU" dirty="0" err="1">
                <a:solidFill>
                  <a:srgbClr val="FF0000"/>
                </a:solidFill>
                <a:latin typeface="Times New Roman" pitchFamily="18" charset="0"/>
                <a:cs typeface="Times New Roman" pitchFamily="18" charset="0"/>
              </a:rPr>
              <a:t>тексерістен</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өткені </a:t>
            </a:r>
            <a:r>
              <a:rPr lang="ru-RU" dirty="0">
                <a:solidFill>
                  <a:srgbClr val="FF000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175 </a:t>
            </a:r>
            <a:r>
              <a:rPr lang="ru-RU" dirty="0">
                <a:solidFill>
                  <a:srgbClr val="FF0000"/>
                </a:solidFill>
                <a:latin typeface="Times New Roman" pitchFamily="18" charset="0"/>
                <a:cs typeface="Times New Roman" pitchFamily="18" charset="0"/>
              </a:rPr>
              <a:t>/ 100%/. </a:t>
            </a:r>
            <a:r>
              <a:rPr lang="ru-RU" dirty="0" err="1">
                <a:solidFill>
                  <a:srgbClr val="FF0000"/>
                </a:solidFill>
                <a:latin typeface="Times New Roman" pitchFamily="18" charset="0"/>
                <a:cs typeface="Times New Roman" pitchFamily="18" charset="0"/>
              </a:rPr>
              <a:t>Осының ішінде</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химиопрофилактикалық </a:t>
            </a:r>
            <a:r>
              <a:rPr lang="ru-RU" dirty="0">
                <a:solidFill>
                  <a:srgbClr val="FF0000"/>
                </a:solidFill>
                <a:latin typeface="Times New Roman" pitchFamily="18" charset="0"/>
                <a:cs typeface="Times New Roman" pitchFamily="18" charset="0"/>
              </a:rPr>
              <a:t>ем </a:t>
            </a:r>
            <a:r>
              <a:rPr lang="ru-RU" dirty="0" err="1">
                <a:solidFill>
                  <a:srgbClr val="FF0000"/>
                </a:solidFill>
                <a:latin typeface="Times New Roman" pitchFamily="18" charset="0"/>
                <a:cs typeface="Times New Roman" pitchFamily="18" charset="0"/>
              </a:rPr>
              <a:t>алғаны </a:t>
            </a:r>
            <a:r>
              <a:rPr lang="ru-RU" dirty="0">
                <a:solidFill>
                  <a:srgbClr val="FF000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28 /16%/, </a:t>
            </a:r>
            <a:r>
              <a:rPr lang="ru-RU" dirty="0" err="1" smtClean="0">
                <a:solidFill>
                  <a:srgbClr val="FF0000"/>
                </a:solidFill>
                <a:latin typeface="Times New Roman" pitchFamily="18" charset="0"/>
                <a:cs typeface="Times New Roman" pitchFamily="18" charset="0"/>
              </a:rPr>
              <a:t>санаторияда</a:t>
            </a:r>
            <a:r>
              <a:rPr lang="ru-RU" dirty="0" smtClean="0">
                <a:solidFill>
                  <a:srgbClr val="FF0000"/>
                </a:solidFill>
                <a:latin typeface="Times New Roman" pitchFamily="18" charset="0"/>
                <a:cs typeface="Times New Roman" pitchFamily="18" charset="0"/>
              </a:rPr>
              <a:t>, школ интернат , </a:t>
            </a:r>
            <a:r>
              <a:rPr lang="ru-RU" dirty="0" err="1" smtClean="0">
                <a:solidFill>
                  <a:srgbClr val="FF0000"/>
                </a:solidFill>
                <a:latin typeface="Times New Roman" pitchFamily="18" charset="0"/>
                <a:cs typeface="Times New Roman" pitchFamily="18" charset="0"/>
              </a:rPr>
              <a:t>балабақша   </a:t>
            </a:r>
            <a:r>
              <a:rPr lang="ru-RU" dirty="0">
                <a:solidFill>
                  <a:srgbClr val="FF000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17 , </a:t>
            </a:r>
            <a:r>
              <a:rPr lang="en-US"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амбулаторияда</a:t>
            </a:r>
            <a:r>
              <a:rPr lang="ru-RU" dirty="0" smtClean="0">
                <a:solidFill>
                  <a:srgbClr val="FF0000"/>
                </a:solidFill>
                <a:latin typeface="Times New Roman" pitchFamily="18" charset="0"/>
                <a:cs typeface="Times New Roman" pitchFamily="18" charset="0"/>
              </a:rPr>
              <a:t> </a:t>
            </a:r>
            <a:r>
              <a:rPr lang="ru-RU" dirty="0">
                <a:solidFill>
                  <a:srgbClr val="FF000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11. </a:t>
            </a:r>
          </a:p>
          <a:p>
            <a:pPr marL="0" lvl="1" algn="just"/>
            <a:r>
              <a:rPr lang="ru-RU" dirty="0">
                <a:solidFill>
                  <a:srgbClr val="FF000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       </a:t>
            </a:r>
            <a:r>
              <a:rPr lang="kk-KZ" dirty="0" smtClean="0">
                <a:solidFill>
                  <a:srgbClr val="FF0000"/>
                </a:solidFill>
                <a:latin typeface="Times New Roman" pitchFamily="18" charset="0"/>
                <a:cs typeface="Times New Roman" pitchFamily="18" charset="0"/>
              </a:rPr>
              <a:t>Перзентханада </a:t>
            </a:r>
            <a:r>
              <a:rPr lang="kk-KZ" dirty="0">
                <a:solidFill>
                  <a:srgbClr val="FF0000"/>
                </a:solidFill>
                <a:latin typeface="Times New Roman" pitchFamily="18" charset="0"/>
                <a:cs typeface="Times New Roman" pitchFamily="18" charset="0"/>
              </a:rPr>
              <a:t>БЦЖ вакцинасын алғаны </a:t>
            </a:r>
            <a:r>
              <a:rPr lang="kk-KZ" dirty="0" smtClean="0">
                <a:solidFill>
                  <a:srgbClr val="FF000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(881 )</a:t>
            </a:r>
            <a:r>
              <a:rPr lang="kk-KZ" dirty="0" smtClean="0">
                <a:solidFill>
                  <a:srgbClr val="FF0000"/>
                </a:solidFill>
                <a:latin typeface="Times New Roman" pitchFamily="18" charset="0"/>
                <a:cs typeface="Times New Roman" pitchFamily="18" charset="0"/>
              </a:rPr>
              <a:t> 844 </a:t>
            </a:r>
            <a:r>
              <a:rPr lang="kk-KZ" dirty="0">
                <a:solidFill>
                  <a:srgbClr val="FF0000"/>
                </a:solidFill>
                <a:latin typeface="Times New Roman" pitchFamily="18" charset="0"/>
                <a:cs typeface="Times New Roman" pitchFamily="18" charset="0"/>
              </a:rPr>
              <a:t>/</a:t>
            </a:r>
            <a:r>
              <a:rPr lang="kk-KZ" dirty="0" smtClean="0">
                <a:solidFill>
                  <a:srgbClr val="FF0000"/>
                </a:solidFill>
                <a:latin typeface="Times New Roman" pitchFamily="18" charset="0"/>
                <a:cs typeface="Times New Roman" pitchFamily="18" charset="0"/>
              </a:rPr>
              <a:t>95,8</a:t>
            </a:r>
            <a:r>
              <a:rPr lang="en-US" dirty="0" smtClean="0">
                <a:solidFill>
                  <a:srgbClr val="FF0000"/>
                </a:solidFill>
                <a:latin typeface="Times New Roman" pitchFamily="18" charset="0"/>
                <a:cs typeface="Times New Roman" pitchFamily="18" charset="0"/>
              </a:rPr>
              <a:t>%/, </a:t>
            </a:r>
            <a:r>
              <a:rPr lang="kk-KZ" dirty="0">
                <a:solidFill>
                  <a:srgbClr val="FF0000"/>
                </a:solidFill>
                <a:latin typeface="Times New Roman" pitchFamily="18" charset="0"/>
                <a:cs typeface="Times New Roman" pitchFamily="18" charset="0"/>
              </a:rPr>
              <a:t>алмағаны – </a:t>
            </a:r>
            <a:r>
              <a:rPr lang="kk-KZ" dirty="0" smtClean="0">
                <a:solidFill>
                  <a:srgbClr val="FF0000"/>
                </a:solidFill>
                <a:latin typeface="Times New Roman" pitchFamily="18" charset="0"/>
                <a:cs typeface="Times New Roman" pitchFamily="18" charset="0"/>
              </a:rPr>
              <a:t>37 /4,1</a:t>
            </a:r>
            <a:r>
              <a:rPr lang="en-US" dirty="0" smtClean="0">
                <a:solidFill>
                  <a:srgbClr val="FF0000"/>
                </a:solidFill>
                <a:latin typeface="Times New Roman" pitchFamily="18" charset="0"/>
                <a:cs typeface="Times New Roman" pitchFamily="18" charset="0"/>
              </a:rPr>
              <a:t>%</a:t>
            </a:r>
            <a:r>
              <a:rPr lang="kk-KZ" dirty="0">
                <a:solidFill>
                  <a:srgbClr val="FF0000"/>
                </a:solidFill>
                <a:latin typeface="Times New Roman" pitchFamily="18" charset="0"/>
                <a:cs typeface="Times New Roman" pitchFamily="18" charset="0"/>
              </a:rPr>
              <a:t>/. Оның ішінде </a:t>
            </a:r>
            <a:r>
              <a:rPr lang="kk-KZ" dirty="0" smtClean="0">
                <a:solidFill>
                  <a:srgbClr val="FF0000"/>
                </a:solidFill>
                <a:latin typeface="Times New Roman" pitchFamily="18" charset="0"/>
                <a:cs typeface="Times New Roman" pitchFamily="18" charset="0"/>
              </a:rPr>
              <a:t>10 </a:t>
            </a:r>
            <a:r>
              <a:rPr lang="kk-KZ" dirty="0">
                <a:solidFill>
                  <a:srgbClr val="FF0000"/>
                </a:solidFill>
                <a:latin typeface="Times New Roman" pitchFamily="18" charset="0"/>
                <a:cs typeface="Times New Roman" pitchFamily="18" charset="0"/>
              </a:rPr>
              <a:t>– медициналық қарсылықтан  </a:t>
            </a:r>
            <a:r>
              <a:rPr lang="kk-KZ" dirty="0" smtClean="0">
                <a:solidFill>
                  <a:srgbClr val="FF0000"/>
                </a:solidFill>
                <a:latin typeface="Times New Roman" pitchFamily="18" charset="0"/>
                <a:cs typeface="Times New Roman" pitchFamily="18" charset="0"/>
              </a:rPr>
              <a:t>кейін, емханада </a:t>
            </a:r>
            <a:r>
              <a:rPr lang="kk-KZ" dirty="0">
                <a:solidFill>
                  <a:srgbClr val="FF0000"/>
                </a:solidFill>
                <a:latin typeface="Times New Roman" pitchFamily="18" charset="0"/>
                <a:cs typeface="Times New Roman" pitchFamily="18" charset="0"/>
              </a:rPr>
              <a:t>толықтай </a:t>
            </a:r>
            <a:r>
              <a:rPr lang="kk-KZ" dirty="0" smtClean="0">
                <a:solidFill>
                  <a:srgbClr val="FF0000"/>
                </a:solidFill>
                <a:latin typeface="Times New Roman" pitchFamily="18" charset="0"/>
                <a:cs typeface="Times New Roman" pitchFamily="18" charset="0"/>
              </a:rPr>
              <a:t>алғаны – 8, 2 – 2018 ж қаңтар айына жосапарға алынды.</a:t>
            </a:r>
          </a:p>
          <a:p>
            <a:pPr marL="0" lvl="1" algn="just"/>
            <a:r>
              <a:rPr lang="kk-KZ" dirty="0" smtClean="0">
                <a:solidFill>
                  <a:srgbClr val="FF0000"/>
                </a:solidFill>
                <a:latin typeface="Times New Roman" pitchFamily="18" charset="0"/>
                <a:cs typeface="Times New Roman" pitchFamily="18" charset="0"/>
              </a:rPr>
              <a:t>25 </a:t>
            </a:r>
            <a:r>
              <a:rPr lang="kk-KZ" dirty="0">
                <a:solidFill>
                  <a:srgbClr val="FF0000"/>
                </a:solidFill>
                <a:latin typeface="Times New Roman" pitchFamily="18" charset="0"/>
                <a:cs typeface="Times New Roman" pitchFamily="18" charset="0"/>
              </a:rPr>
              <a:t>– діннің теріс бағытын ұстап, бас тартқандар. </a:t>
            </a:r>
            <a:r>
              <a:rPr lang="kk-KZ" dirty="0" smtClean="0">
                <a:solidFill>
                  <a:srgbClr val="FF0000"/>
                </a:solidFill>
                <a:latin typeface="Times New Roman" pitchFamily="18" charset="0"/>
                <a:cs typeface="Times New Roman" pitchFamily="18" charset="0"/>
              </a:rPr>
              <a:t>2 – вакцинаға сенімсіздік. Санитарлық </a:t>
            </a:r>
            <a:r>
              <a:rPr lang="kk-KZ" dirty="0">
                <a:solidFill>
                  <a:srgbClr val="FF0000"/>
                </a:solidFill>
                <a:latin typeface="Times New Roman" pitchFamily="18" charset="0"/>
                <a:cs typeface="Times New Roman" pitchFamily="18" charset="0"/>
              </a:rPr>
              <a:t>– ағарту жұмыстары жүргізілді.</a:t>
            </a:r>
            <a:endParaRPr lang="ru-RU" dirty="0">
              <a:solidFill>
                <a:srgbClr val="FF0000"/>
              </a:solidFill>
              <a:latin typeface="Times New Roman" pitchFamily="18" charset="0"/>
              <a:cs typeface="Times New Roman" pitchFamily="18" charset="0"/>
            </a:endParaRPr>
          </a:p>
          <a:p>
            <a:pPr algn="just"/>
            <a:endParaRPr lang="ru-RU"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63485736"/>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Avalon 1\Downloads\854A6532.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16450" y="867833"/>
            <a:ext cx="8711100" cy="5122333"/>
          </a:xfrm>
          <a:prstGeom prst="rect">
            <a:avLst/>
          </a:prstGeom>
          <a:noFill/>
          <a:ln>
            <a:noFill/>
          </a:ln>
        </p:spPr>
      </p:pic>
      <p:sp>
        <p:nvSpPr>
          <p:cNvPr id="81921" name="Rectangle 1"/>
          <p:cNvSpPr>
            <a:spLocks noChangeArrowheads="1"/>
          </p:cNvSpPr>
          <p:nvPr/>
        </p:nvSpPr>
        <p:spPr bwMode="auto">
          <a:xfrm>
            <a:off x="0" y="28572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595438" algn="l"/>
              </a:tabLst>
            </a:pPr>
            <a:r>
              <a:rPr kumimoji="0" lang="kk-KZ" sz="2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Тіркеу бөліміндегі электронды кезек жұмысы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22" name="Rectangle 2"/>
          <p:cNvSpPr>
            <a:spLocks noChangeArrowheads="1"/>
          </p:cNvSpPr>
          <p:nvPr/>
        </p:nvSpPr>
        <p:spPr bwMode="auto">
          <a:xfrm>
            <a:off x="0" y="621508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595438" algn="l"/>
              </a:tabLst>
            </a:pPr>
            <a:r>
              <a:rPr kumimoji="0" lang="kk-KZ" sz="2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Электронды кезек бойынша халыққа түсіндірме жұмысы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57200" y="1142984"/>
          <a:ext cx="8472518" cy="4033246"/>
        </p:xfrm>
        <a:graphic>
          <a:graphicData uri="http://schemas.openxmlformats.org/drawingml/2006/table">
            <a:tbl>
              <a:tblPr firstRow="1" bandRow="1">
                <a:tableStyleId>{7DF18680-E054-41AD-8BC1-D1AEF772440D}</a:tableStyleId>
              </a:tblPr>
              <a:tblGrid>
                <a:gridCol w="1400156"/>
                <a:gridCol w="1285884"/>
                <a:gridCol w="928694"/>
                <a:gridCol w="785818"/>
                <a:gridCol w="1571636"/>
                <a:gridCol w="1500198"/>
                <a:gridCol w="1000132"/>
              </a:tblGrid>
              <a:tr h="1138095">
                <a:tc>
                  <a:txBody>
                    <a:bodyPr/>
                    <a:lstStyle/>
                    <a:p>
                      <a:pPr algn="ctr"/>
                      <a:r>
                        <a:rPr lang="kk-KZ" sz="1600" dirty="0" smtClean="0">
                          <a:solidFill>
                            <a:srgbClr val="FF0000"/>
                          </a:solidFill>
                          <a:latin typeface="Times New Roman" pitchFamily="18" charset="0"/>
                          <a:cs typeface="Times New Roman" pitchFamily="18" charset="0"/>
                        </a:rPr>
                        <a:t>Мақсатты топ</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Есепті</a:t>
                      </a:r>
                      <a:r>
                        <a:rPr lang="kk-KZ" sz="1600" baseline="0" dirty="0" smtClean="0">
                          <a:solidFill>
                            <a:srgbClr val="FF0000"/>
                          </a:solidFill>
                          <a:latin typeface="Times New Roman" pitchFamily="18" charset="0"/>
                          <a:cs typeface="Times New Roman" pitchFamily="18" charset="0"/>
                        </a:rPr>
                        <a:t> жылдың басындағы бала саны</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Келгендер</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Кеткендер</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Есепті</a:t>
                      </a:r>
                      <a:r>
                        <a:rPr lang="kk-KZ" sz="1600" baseline="0" dirty="0" smtClean="0">
                          <a:solidFill>
                            <a:srgbClr val="FF0000"/>
                          </a:solidFill>
                          <a:latin typeface="Times New Roman" pitchFamily="18" charset="0"/>
                          <a:cs typeface="Times New Roman" pitchFamily="18" charset="0"/>
                        </a:rPr>
                        <a:t> ай соңындағы бала саны</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Екпе алған балалар саны</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Пайызы</a:t>
                      </a:r>
                    </a:p>
                    <a:p>
                      <a:pPr algn="ctr"/>
                      <a:r>
                        <a:rPr lang="ru-RU" sz="1600" dirty="0" smtClean="0">
                          <a:solidFill>
                            <a:srgbClr val="FF0000"/>
                          </a:solidFill>
                          <a:latin typeface="Times New Roman" pitchFamily="18" charset="0"/>
                          <a:cs typeface="Times New Roman" pitchFamily="18" charset="0"/>
                        </a:rPr>
                        <a:t>(%)</a:t>
                      </a:r>
                      <a:endParaRPr lang="ru-RU" sz="1600" dirty="0">
                        <a:solidFill>
                          <a:srgbClr val="FF0000"/>
                        </a:solidFill>
                        <a:latin typeface="Times New Roman" pitchFamily="18" charset="0"/>
                        <a:cs typeface="Times New Roman" pitchFamily="18" charset="0"/>
                      </a:endParaRPr>
                    </a:p>
                  </a:txBody>
                  <a:tcPr/>
                </a:tc>
              </a:tr>
              <a:tr h="707852">
                <a:tc>
                  <a:txBody>
                    <a:bodyPr/>
                    <a:lstStyle/>
                    <a:p>
                      <a:pPr algn="ctr"/>
                      <a:r>
                        <a:rPr lang="kk-KZ" sz="1600" dirty="0" smtClean="0">
                          <a:solidFill>
                            <a:srgbClr val="FF0000"/>
                          </a:solidFill>
                          <a:latin typeface="Times New Roman" pitchFamily="18" charset="0"/>
                          <a:cs typeface="Times New Roman" pitchFamily="18" charset="0"/>
                        </a:rPr>
                        <a:t>1 жасқа дейінгі бала</a:t>
                      </a:r>
                    </a:p>
                    <a:p>
                      <a:pPr algn="ctr"/>
                      <a:r>
                        <a:rPr lang="kk-KZ" sz="1600" dirty="0" smtClean="0">
                          <a:solidFill>
                            <a:srgbClr val="FF0000"/>
                          </a:solidFill>
                          <a:latin typeface="Times New Roman" pitchFamily="18" charset="0"/>
                          <a:cs typeface="Times New Roman" pitchFamily="18" charset="0"/>
                        </a:rPr>
                        <a:t>АбКДС</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940</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54</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167</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827</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815</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98,5</a:t>
                      </a:r>
                      <a:endParaRPr lang="ru-RU" sz="1600" dirty="0">
                        <a:solidFill>
                          <a:srgbClr val="FF0000"/>
                        </a:solidFill>
                        <a:latin typeface="Times New Roman" pitchFamily="18" charset="0"/>
                        <a:cs typeface="Times New Roman" pitchFamily="18" charset="0"/>
                      </a:endParaRPr>
                    </a:p>
                  </a:txBody>
                  <a:tcPr/>
                </a:tc>
              </a:tr>
              <a:tr h="396399">
                <a:tc>
                  <a:txBody>
                    <a:bodyPr/>
                    <a:lstStyle/>
                    <a:p>
                      <a:pPr algn="ctr"/>
                      <a:r>
                        <a:rPr lang="kk-KZ" sz="1600" dirty="0" smtClean="0">
                          <a:solidFill>
                            <a:srgbClr val="FF0000"/>
                          </a:solidFill>
                          <a:latin typeface="Times New Roman" pitchFamily="18" charset="0"/>
                          <a:cs typeface="Times New Roman" pitchFamily="18" charset="0"/>
                        </a:rPr>
                        <a:t>1 жас</a:t>
                      </a:r>
                    </a:p>
                    <a:p>
                      <a:pPr algn="ctr"/>
                      <a:r>
                        <a:rPr lang="ru-RU" sz="1600" dirty="0" smtClean="0">
                          <a:solidFill>
                            <a:srgbClr val="FF0000"/>
                          </a:solidFill>
                          <a:latin typeface="Times New Roman" pitchFamily="18" charset="0"/>
                          <a:cs typeface="Times New Roman" pitchFamily="18" charset="0"/>
                        </a:rPr>
                        <a:t>ККП</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745</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77</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98</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724</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722</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99,7</a:t>
                      </a:r>
                      <a:endParaRPr lang="ru-RU" sz="1600" dirty="0">
                        <a:solidFill>
                          <a:srgbClr val="FF0000"/>
                        </a:solidFill>
                        <a:latin typeface="Times New Roman" pitchFamily="18" charset="0"/>
                        <a:cs typeface="Times New Roman" pitchFamily="18" charset="0"/>
                      </a:endParaRPr>
                    </a:p>
                  </a:txBody>
                  <a:tcPr/>
                </a:tc>
              </a:tr>
              <a:tr h="409233">
                <a:tc>
                  <a:txBody>
                    <a:bodyPr/>
                    <a:lstStyle/>
                    <a:p>
                      <a:pPr algn="ctr"/>
                      <a:r>
                        <a:rPr lang="kk-KZ" sz="1600" dirty="0" smtClean="0">
                          <a:solidFill>
                            <a:srgbClr val="FF0000"/>
                          </a:solidFill>
                          <a:latin typeface="Times New Roman" pitchFamily="18" charset="0"/>
                          <a:cs typeface="Times New Roman" pitchFamily="18" charset="0"/>
                        </a:rPr>
                        <a:t>6 жас</a:t>
                      </a:r>
                    </a:p>
                    <a:p>
                      <a:pPr algn="ctr"/>
                      <a:r>
                        <a:rPr lang="kk-KZ" sz="1600" dirty="0" smtClean="0">
                          <a:solidFill>
                            <a:srgbClr val="FF0000"/>
                          </a:solidFill>
                          <a:latin typeface="Times New Roman" pitchFamily="18" charset="0"/>
                          <a:cs typeface="Times New Roman" pitchFamily="18" charset="0"/>
                        </a:rPr>
                        <a:t>АбКДС</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591</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101</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13</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679</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645</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95</a:t>
                      </a:r>
                      <a:endParaRPr lang="ru-RU" sz="1600" dirty="0">
                        <a:solidFill>
                          <a:srgbClr val="FF0000"/>
                        </a:solidFill>
                        <a:latin typeface="Times New Roman" pitchFamily="18" charset="0"/>
                        <a:cs typeface="Times New Roman" pitchFamily="18" charset="0"/>
                      </a:endParaRPr>
                    </a:p>
                  </a:txBody>
                  <a:tcPr/>
                </a:tc>
              </a:tr>
              <a:tr h="913951">
                <a:tc>
                  <a:txBody>
                    <a:bodyPr/>
                    <a:lstStyle/>
                    <a:p>
                      <a:pPr algn="ctr"/>
                      <a:r>
                        <a:rPr lang="kk-KZ" sz="1600" dirty="0" smtClean="0">
                          <a:solidFill>
                            <a:srgbClr val="FF0000"/>
                          </a:solidFill>
                          <a:latin typeface="Times New Roman" pitchFamily="18" charset="0"/>
                          <a:cs typeface="Times New Roman" pitchFamily="18" charset="0"/>
                        </a:rPr>
                        <a:t>16 жас </a:t>
                      </a:r>
                    </a:p>
                    <a:p>
                      <a:pPr algn="ctr"/>
                      <a:r>
                        <a:rPr lang="kk-KZ" sz="1600" dirty="0" smtClean="0">
                          <a:solidFill>
                            <a:srgbClr val="FF0000"/>
                          </a:solidFill>
                          <a:latin typeface="Times New Roman" pitchFamily="18" charset="0"/>
                          <a:cs typeface="Times New Roman" pitchFamily="18" charset="0"/>
                        </a:rPr>
                        <a:t>АДС - М</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194</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28</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1</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221</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220</a:t>
                      </a:r>
                      <a:endParaRPr lang="ru-RU" sz="1600" dirty="0">
                        <a:solidFill>
                          <a:srgbClr val="FF0000"/>
                        </a:solidFill>
                        <a:latin typeface="Times New Roman" pitchFamily="18" charset="0"/>
                        <a:cs typeface="Times New Roman" pitchFamily="18" charset="0"/>
                      </a:endParaRPr>
                    </a:p>
                  </a:txBody>
                  <a:tcPr/>
                </a:tc>
                <a:tc>
                  <a:txBody>
                    <a:bodyPr/>
                    <a:lstStyle/>
                    <a:p>
                      <a:pPr algn="ctr"/>
                      <a:r>
                        <a:rPr lang="kk-KZ" sz="1600" dirty="0" smtClean="0">
                          <a:solidFill>
                            <a:srgbClr val="FF0000"/>
                          </a:solidFill>
                          <a:latin typeface="Times New Roman" pitchFamily="18" charset="0"/>
                          <a:cs typeface="Times New Roman" pitchFamily="18" charset="0"/>
                        </a:rPr>
                        <a:t>99,5</a:t>
                      </a:r>
                      <a:endParaRPr lang="ru-RU" sz="1600" dirty="0">
                        <a:solidFill>
                          <a:srgbClr val="FF0000"/>
                        </a:solidFill>
                        <a:latin typeface="Times New Roman" pitchFamily="18" charset="0"/>
                        <a:cs typeface="Times New Roman" pitchFamily="18" charset="0"/>
                      </a:endParaRPr>
                    </a:p>
                  </a:txBody>
                  <a:tcPr/>
                </a:tc>
              </a:tr>
            </a:tbl>
          </a:graphicData>
        </a:graphic>
      </p:graphicFrame>
      <p:sp>
        <p:nvSpPr>
          <p:cNvPr id="4" name="Прямоугольник 3"/>
          <p:cNvSpPr/>
          <p:nvPr/>
        </p:nvSpPr>
        <p:spPr>
          <a:xfrm>
            <a:off x="500034" y="214290"/>
            <a:ext cx="7500990" cy="646331"/>
          </a:xfrm>
          <a:prstGeom prst="rect">
            <a:avLst/>
          </a:prstGeom>
          <a:noFill/>
        </p:spPr>
        <p:txBody>
          <a:bodyPr wrap="square" lIns="91440" tIns="45720" rIns="91440" bIns="45720">
            <a:spAutoFit/>
          </a:bodyPr>
          <a:lstStyle/>
          <a:p>
            <a:pPr algn="ctr"/>
            <a:r>
              <a:rPr lang="ru-RU" sz="36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Екпемен</a:t>
            </a:r>
            <a:r>
              <a:rPr lang="ru-RU"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ru-RU" sz="36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қамту</a:t>
            </a:r>
            <a:endParaRPr lang="ru-RU"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ransition>
    <p:blind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 xmlns:p14="http://schemas.microsoft.com/office/powerpoint/2010/main" val="3299332087"/>
              </p:ext>
            </p:extLst>
          </p:nvPr>
        </p:nvGraphicFramePr>
        <p:xfrm>
          <a:off x="647697" y="1752600"/>
          <a:ext cx="7710516" cy="4168739"/>
        </p:xfrm>
        <a:graphic>
          <a:graphicData uri="http://schemas.openxmlformats.org/drawingml/2006/table">
            <a:tbl>
              <a:tblPr firstRow="1" bandRow="1">
                <a:tableStyleId>{7DF18680-E054-41AD-8BC1-D1AEF772440D}</a:tableStyleId>
              </a:tblPr>
              <a:tblGrid>
                <a:gridCol w="2916191"/>
                <a:gridCol w="2224153"/>
                <a:gridCol w="2570172"/>
              </a:tblGrid>
              <a:tr h="681753">
                <a:tc>
                  <a:txBody>
                    <a:bodyPr/>
                    <a:lstStyle/>
                    <a:p>
                      <a:pPr algn="ctr"/>
                      <a:r>
                        <a:rPr lang="kk-KZ" dirty="0" smtClean="0">
                          <a:solidFill>
                            <a:srgbClr val="FF0000"/>
                          </a:solidFill>
                          <a:latin typeface="Times New Roman" pitchFamily="18" charset="0"/>
                          <a:cs typeface="Times New Roman" pitchFamily="18" charset="0"/>
                        </a:rPr>
                        <a:t>АТАУЫ</a:t>
                      </a:r>
                      <a:endParaRPr lang="ru-RU" i="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2016жыл</a:t>
                      </a:r>
                      <a:endParaRPr lang="ru-RU" i="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2017жыл</a:t>
                      </a:r>
                      <a:endParaRPr lang="ru-RU" i="1" dirty="0">
                        <a:solidFill>
                          <a:srgbClr val="FF0000"/>
                        </a:solidFill>
                        <a:latin typeface="Times New Roman" pitchFamily="18" charset="0"/>
                        <a:cs typeface="Times New Roman" pitchFamily="18" charset="0"/>
                      </a:endParaRPr>
                    </a:p>
                  </a:txBody>
                  <a:tcPr/>
                </a:tc>
              </a:tr>
              <a:tr h="471762">
                <a:tc>
                  <a:txBody>
                    <a:bodyPr/>
                    <a:lstStyle/>
                    <a:p>
                      <a:pPr algn="l"/>
                      <a:r>
                        <a:rPr lang="kk-KZ" dirty="0" smtClean="0">
                          <a:solidFill>
                            <a:srgbClr val="FF0000"/>
                          </a:solidFill>
                          <a:latin typeface="Times New Roman" pitchFamily="18" charset="0"/>
                          <a:cs typeface="Times New Roman" pitchFamily="18" charset="0"/>
                        </a:rPr>
                        <a:t>Кереует саны</a:t>
                      </a:r>
                      <a:endParaRPr lang="ru-RU" b="1" dirty="0">
                        <a:solidFill>
                          <a:srgbClr val="FF0000"/>
                        </a:solidFill>
                        <a:latin typeface="Times New Roman" pitchFamily="18" charset="0"/>
                        <a:cs typeface="Times New Roman" pitchFamily="18" charset="0"/>
                      </a:endParaRPr>
                    </a:p>
                  </a:txBody>
                  <a:tcPr/>
                </a:tc>
                <a:tc>
                  <a:txBody>
                    <a:bodyPr/>
                    <a:lstStyle/>
                    <a:p>
                      <a:pPr algn="ctr"/>
                      <a:r>
                        <a:rPr lang="en-US" dirty="0" smtClean="0">
                          <a:solidFill>
                            <a:srgbClr val="FF0000"/>
                          </a:solidFill>
                          <a:latin typeface="Times New Roman" pitchFamily="18" charset="0"/>
                          <a:cs typeface="Times New Roman" pitchFamily="18" charset="0"/>
                        </a:rPr>
                        <a:t>70</a:t>
                      </a:r>
                      <a:r>
                        <a:rPr lang="kk-KZ" dirty="0" smtClean="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a:txBody>
                  <a:tcPr/>
                </a:tc>
                <a:tc>
                  <a:txBody>
                    <a:bodyPr/>
                    <a:lstStyle/>
                    <a:p>
                      <a:pPr algn="ctr"/>
                      <a:r>
                        <a:rPr lang="kk-KZ" b="0" dirty="0" smtClean="0">
                          <a:solidFill>
                            <a:srgbClr val="FF0000"/>
                          </a:solidFill>
                          <a:latin typeface="Times New Roman" pitchFamily="18" charset="0"/>
                          <a:cs typeface="Times New Roman" pitchFamily="18" charset="0"/>
                        </a:rPr>
                        <a:t>70</a:t>
                      </a:r>
                      <a:endParaRPr lang="ru-RU" b="0" dirty="0">
                        <a:solidFill>
                          <a:srgbClr val="FF0000"/>
                        </a:solidFill>
                        <a:latin typeface="Times New Roman" pitchFamily="18" charset="0"/>
                        <a:cs typeface="Times New Roman" pitchFamily="18" charset="0"/>
                      </a:endParaRPr>
                    </a:p>
                  </a:txBody>
                  <a:tcPr/>
                </a:tc>
              </a:tr>
              <a:tr h="422298">
                <a:tc>
                  <a:txBody>
                    <a:bodyPr/>
                    <a:lstStyle/>
                    <a:p>
                      <a:pPr algn="l"/>
                      <a:r>
                        <a:rPr lang="kk-KZ" dirty="0" smtClean="0">
                          <a:solidFill>
                            <a:srgbClr val="FF0000"/>
                          </a:solidFill>
                          <a:latin typeface="Times New Roman" pitchFamily="18" charset="0"/>
                          <a:cs typeface="Times New Roman" pitchFamily="18" charset="0"/>
                        </a:rPr>
                        <a:t>Ем</a:t>
                      </a:r>
                      <a:r>
                        <a:rPr lang="kk-KZ" baseline="0" dirty="0" smtClean="0">
                          <a:solidFill>
                            <a:srgbClr val="FF0000"/>
                          </a:solidFill>
                          <a:latin typeface="Times New Roman" pitchFamily="18" charset="0"/>
                          <a:cs typeface="Times New Roman" pitchFamily="18" charset="0"/>
                        </a:rPr>
                        <a:t> алғандар</a:t>
                      </a:r>
                      <a:endParaRPr lang="ru-RU" b="1" dirty="0">
                        <a:solidFill>
                          <a:srgbClr val="FF0000"/>
                        </a:solidFill>
                        <a:latin typeface="Times New Roman" pitchFamily="18" charset="0"/>
                        <a:cs typeface="Times New Roman" pitchFamily="18" charset="0"/>
                      </a:endParaRPr>
                    </a:p>
                  </a:txBody>
                  <a:tcPr/>
                </a:tc>
                <a:tc>
                  <a:txBody>
                    <a:bodyPr/>
                    <a:lstStyle/>
                    <a:p>
                      <a:pPr algn="ctr"/>
                      <a:r>
                        <a:rPr lang="en-US" dirty="0" smtClean="0">
                          <a:solidFill>
                            <a:srgbClr val="FF0000"/>
                          </a:solidFill>
                          <a:latin typeface="Times New Roman" pitchFamily="18" charset="0"/>
                          <a:cs typeface="Times New Roman" pitchFamily="18" charset="0"/>
                        </a:rPr>
                        <a:t>2247</a:t>
                      </a:r>
                      <a:endParaRPr lang="ru-RU" b="1" dirty="0">
                        <a:solidFill>
                          <a:srgbClr val="FF0000"/>
                        </a:solidFill>
                        <a:latin typeface="Times New Roman" pitchFamily="18" charset="0"/>
                        <a:cs typeface="Times New Roman" pitchFamily="18" charset="0"/>
                      </a:endParaRPr>
                    </a:p>
                  </a:txBody>
                  <a:tcPr/>
                </a:tc>
                <a:tc>
                  <a:txBody>
                    <a:bodyPr/>
                    <a:lstStyle/>
                    <a:p>
                      <a:pPr algn="ctr"/>
                      <a:r>
                        <a:rPr lang="kk-KZ" b="0" dirty="0" smtClean="0">
                          <a:solidFill>
                            <a:srgbClr val="FF0000"/>
                          </a:solidFill>
                          <a:latin typeface="Times New Roman" pitchFamily="18" charset="0"/>
                          <a:cs typeface="Times New Roman" pitchFamily="18" charset="0"/>
                        </a:rPr>
                        <a:t>3103</a:t>
                      </a:r>
                      <a:endParaRPr lang="ru-RU" b="0" dirty="0">
                        <a:solidFill>
                          <a:srgbClr val="FF0000"/>
                        </a:solidFill>
                        <a:latin typeface="Times New Roman" pitchFamily="18" charset="0"/>
                        <a:cs typeface="Times New Roman" pitchFamily="18" charset="0"/>
                      </a:endParaRPr>
                    </a:p>
                  </a:txBody>
                  <a:tcPr/>
                </a:tc>
              </a:tr>
              <a:tr h="844869">
                <a:tc>
                  <a:txBody>
                    <a:bodyPr/>
                    <a:lstStyle/>
                    <a:p>
                      <a:pPr algn="l"/>
                      <a:r>
                        <a:rPr lang="kk-KZ" dirty="0" smtClean="0">
                          <a:solidFill>
                            <a:srgbClr val="FF0000"/>
                          </a:solidFill>
                          <a:latin typeface="Times New Roman" pitchFamily="18" charset="0"/>
                          <a:cs typeface="Times New Roman" pitchFamily="18" charset="0"/>
                        </a:rPr>
                        <a:t>Соның ішінде</a:t>
                      </a:r>
                      <a:r>
                        <a:rPr lang="kk-KZ" baseline="0" dirty="0" smtClean="0">
                          <a:solidFill>
                            <a:srgbClr val="FF0000"/>
                          </a:solidFill>
                          <a:latin typeface="Times New Roman" pitchFamily="18" charset="0"/>
                          <a:cs typeface="Times New Roman" pitchFamily="18" charset="0"/>
                        </a:rPr>
                        <a:t> үй жағдайында ем алғандар</a:t>
                      </a:r>
                      <a:endParaRPr lang="ru-RU" b="1" dirty="0">
                        <a:solidFill>
                          <a:srgbClr val="FF0000"/>
                        </a:solidFill>
                        <a:latin typeface="Times New Roman" pitchFamily="18" charset="0"/>
                        <a:cs typeface="Times New Roman" pitchFamily="18" charset="0"/>
                      </a:endParaRPr>
                    </a:p>
                  </a:txBody>
                  <a:tcPr/>
                </a:tc>
                <a:tc>
                  <a:txBody>
                    <a:bodyPr/>
                    <a:lstStyle/>
                    <a:p>
                      <a:pPr algn="ctr"/>
                      <a:r>
                        <a:rPr lang="en-US" dirty="0" smtClean="0">
                          <a:solidFill>
                            <a:srgbClr val="FF0000"/>
                          </a:solidFill>
                          <a:latin typeface="Times New Roman" pitchFamily="18" charset="0"/>
                          <a:cs typeface="Times New Roman" pitchFamily="18" charset="0"/>
                        </a:rPr>
                        <a:t>186</a:t>
                      </a:r>
                      <a:endParaRPr lang="ru-RU" b="1" dirty="0">
                        <a:solidFill>
                          <a:srgbClr val="FF0000"/>
                        </a:solidFill>
                        <a:latin typeface="Times New Roman" pitchFamily="18" charset="0"/>
                        <a:cs typeface="Times New Roman" pitchFamily="18" charset="0"/>
                      </a:endParaRPr>
                    </a:p>
                  </a:txBody>
                  <a:tcPr/>
                </a:tc>
                <a:tc>
                  <a:txBody>
                    <a:bodyPr/>
                    <a:lstStyle/>
                    <a:p>
                      <a:pPr algn="ctr"/>
                      <a:r>
                        <a:rPr lang="kk-KZ" b="0" dirty="0" smtClean="0">
                          <a:solidFill>
                            <a:srgbClr val="FF0000"/>
                          </a:solidFill>
                          <a:latin typeface="Times New Roman" pitchFamily="18" charset="0"/>
                          <a:cs typeface="Times New Roman" pitchFamily="18" charset="0"/>
                        </a:rPr>
                        <a:t>318</a:t>
                      </a:r>
                      <a:endParaRPr lang="ru-RU" b="0" dirty="0">
                        <a:solidFill>
                          <a:srgbClr val="FF0000"/>
                        </a:solidFill>
                        <a:latin typeface="Times New Roman" pitchFamily="18" charset="0"/>
                        <a:cs typeface="Times New Roman" pitchFamily="18" charset="0"/>
                      </a:endParaRPr>
                    </a:p>
                  </a:txBody>
                  <a:tcPr/>
                </a:tc>
              </a:tr>
              <a:tr h="467897">
                <a:tc>
                  <a:txBody>
                    <a:bodyPr/>
                    <a:lstStyle/>
                    <a:p>
                      <a:pPr algn="l"/>
                      <a:r>
                        <a:rPr lang="kk-KZ" baseline="0" dirty="0" smtClean="0">
                          <a:solidFill>
                            <a:srgbClr val="FF0000"/>
                          </a:solidFill>
                          <a:latin typeface="Times New Roman" pitchFamily="18" charset="0"/>
                          <a:cs typeface="Times New Roman" pitchFamily="18" charset="0"/>
                        </a:rPr>
                        <a:t>Жылдық  қаражат</a:t>
                      </a:r>
                      <a:endParaRPr lang="ru-RU" b="0" dirty="0">
                        <a:solidFill>
                          <a:srgbClr val="FF0000"/>
                        </a:solidFill>
                        <a:latin typeface="Times New Roman" pitchFamily="18" charset="0"/>
                        <a:cs typeface="Times New Roman" pitchFamily="18" charset="0"/>
                      </a:endParaRPr>
                    </a:p>
                  </a:txBody>
                  <a:tcPr/>
                </a:tc>
                <a:tc>
                  <a:txBody>
                    <a:bodyPr/>
                    <a:lstStyle/>
                    <a:p>
                      <a:pPr algn="ctr"/>
                      <a:r>
                        <a:rPr lang="ru-RU" b="0" dirty="0" smtClean="0">
                          <a:solidFill>
                            <a:srgbClr val="FF0000"/>
                          </a:solidFill>
                          <a:latin typeface="Times New Roman" pitchFamily="18" charset="0"/>
                          <a:cs typeface="Times New Roman" pitchFamily="18" charset="0"/>
                        </a:rPr>
                        <a:t>46 539,8</a:t>
                      </a:r>
                      <a:endParaRPr lang="ru-RU" b="0" dirty="0">
                        <a:solidFill>
                          <a:srgbClr val="FF0000"/>
                        </a:solidFill>
                        <a:latin typeface="Times New Roman" pitchFamily="18" charset="0"/>
                        <a:cs typeface="Times New Roman" pitchFamily="18" charset="0"/>
                      </a:endParaRPr>
                    </a:p>
                  </a:txBody>
                  <a:tcPr/>
                </a:tc>
                <a:tc>
                  <a:txBody>
                    <a:bodyPr/>
                    <a:lstStyle/>
                    <a:p>
                      <a:pPr algn="ctr"/>
                      <a:r>
                        <a:rPr lang="kk-KZ" b="0" dirty="0" smtClean="0">
                          <a:solidFill>
                            <a:srgbClr val="FF0000"/>
                          </a:solidFill>
                          <a:latin typeface="Times New Roman" pitchFamily="18" charset="0"/>
                          <a:cs typeface="Times New Roman" pitchFamily="18" charset="0"/>
                        </a:rPr>
                        <a:t>69 468,3</a:t>
                      </a:r>
                      <a:endParaRPr lang="ru-RU" b="0" dirty="0" smtClean="0">
                        <a:solidFill>
                          <a:srgbClr val="FF0000"/>
                        </a:solidFill>
                        <a:latin typeface="Times New Roman" pitchFamily="18" charset="0"/>
                        <a:cs typeface="Times New Roman" pitchFamily="18" charset="0"/>
                      </a:endParaRPr>
                    </a:p>
                  </a:txBody>
                  <a:tcPr/>
                </a:tc>
              </a:tr>
              <a:tr h="632903">
                <a:tc>
                  <a:txBody>
                    <a:bodyPr/>
                    <a:lstStyle/>
                    <a:p>
                      <a:pPr algn="l"/>
                      <a:r>
                        <a:rPr lang="kk-KZ" dirty="0" smtClean="0">
                          <a:solidFill>
                            <a:srgbClr val="FF0000"/>
                          </a:solidFill>
                          <a:latin typeface="Times New Roman" pitchFamily="18" charset="0"/>
                          <a:cs typeface="Times New Roman" pitchFamily="18" charset="0"/>
                        </a:rPr>
                        <a:t> 12 айдада</a:t>
                      </a:r>
                      <a:r>
                        <a:rPr lang="kk-KZ" baseline="0" dirty="0" smtClean="0">
                          <a:solidFill>
                            <a:srgbClr val="FF0000"/>
                          </a:solidFill>
                          <a:latin typeface="Times New Roman" pitchFamily="18" charset="0"/>
                          <a:cs typeface="Times New Roman" pitchFamily="18" charset="0"/>
                        </a:rPr>
                        <a:t> қ</a:t>
                      </a:r>
                      <a:r>
                        <a:rPr lang="kk-KZ" dirty="0" smtClean="0">
                          <a:solidFill>
                            <a:srgbClr val="FF0000"/>
                          </a:solidFill>
                          <a:latin typeface="Times New Roman" pitchFamily="18" charset="0"/>
                          <a:cs typeface="Times New Roman" pitchFamily="18" charset="0"/>
                        </a:rPr>
                        <a:t>аражаттың</a:t>
                      </a:r>
                      <a:r>
                        <a:rPr lang="kk-KZ" baseline="0" dirty="0" smtClean="0">
                          <a:solidFill>
                            <a:srgbClr val="FF0000"/>
                          </a:solidFill>
                          <a:latin typeface="Times New Roman" pitchFamily="18" charset="0"/>
                          <a:cs typeface="Times New Roman" pitchFamily="18" charset="0"/>
                        </a:rPr>
                        <a:t> игерілуі</a:t>
                      </a:r>
                      <a:endParaRPr lang="ru-RU" b="1" dirty="0">
                        <a:solidFill>
                          <a:srgbClr val="FF0000"/>
                        </a:solidFill>
                        <a:latin typeface="Times New Roman" pitchFamily="18" charset="0"/>
                        <a:cs typeface="Times New Roman" pitchFamily="18" charset="0"/>
                      </a:endParaRPr>
                    </a:p>
                  </a:txBody>
                  <a:tcPr/>
                </a:tc>
                <a:tc>
                  <a:txBody>
                    <a:bodyPr/>
                    <a:lstStyle/>
                    <a:p>
                      <a:pPr algn="ctr"/>
                      <a:r>
                        <a:rPr lang="ru-RU" b="0" dirty="0" smtClean="0">
                          <a:solidFill>
                            <a:srgbClr val="FF0000"/>
                          </a:solidFill>
                          <a:latin typeface="Times New Roman" pitchFamily="18" charset="0"/>
                          <a:cs typeface="Times New Roman" pitchFamily="18" charset="0"/>
                        </a:rPr>
                        <a:t>46 539,8 </a:t>
                      </a:r>
                      <a:endParaRPr lang="ru-RU" b="0" dirty="0">
                        <a:solidFill>
                          <a:srgbClr val="FF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b="0" dirty="0" smtClean="0">
                          <a:solidFill>
                            <a:srgbClr val="FF0000"/>
                          </a:solidFill>
                          <a:latin typeface="Times New Roman" pitchFamily="18" charset="0"/>
                          <a:cs typeface="Times New Roman" pitchFamily="18" charset="0"/>
                        </a:rPr>
                        <a:t>69 468,3</a:t>
                      </a:r>
                      <a:endParaRPr lang="ru-RU" b="0" dirty="0" smtClean="0">
                        <a:solidFill>
                          <a:srgbClr val="FF0000"/>
                        </a:solidFill>
                        <a:latin typeface="Times New Roman" pitchFamily="18" charset="0"/>
                        <a:cs typeface="Times New Roman" pitchFamily="18" charset="0"/>
                      </a:endParaRPr>
                    </a:p>
                    <a:p>
                      <a:pPr algn="ctr"/>
                      <a:endParaRPr lang="ru-RU" b="0" dirty="0">
                        <a:solidFill>
                          <a:srgbClr val="FF0000"/>
                        </a:solidFill>
                        <a:latin typeface="Times New Roman" pitchFamily="18" charset="0"/>
                        <a:cs typeface="Times New Roman" pitchFamily="18" charset="0"/>
                      </a:endParaRPr>
                    </a:p>
                  </a:txBody>
                  <a:tcPr/>
                </a:tc>
              </a:tr>
              <a:tr h="591408">
                <a:tc>
                  <a:txBody>
                    <a:bodyPr/>
                    <a:lstStyle/>
                    <a:p>
                      <a:pPr algn="l"/>
                      <a:r>
                        <a:rPr lang="ru-RU" dirty="0" smtClean="0">
                          <a:solidFill>
                            <a:srgbClr val="FF0000"/>
                          </a:solidFill>
                          <a:latin typeface="Times New Roman" pitchFamily="18" charset="0"/>
                          <a:cs typeface="Times New Roman" pitchFamily="18" charset="0"/>
                        </a:rPr>
                        <a:t>Дефект </a:t>
                      </a:r>
                      <a:r>
                        <a:rPr lang="ru-RU" dirty="0" err="1" smtClean="0">
                          <a:solidFill>
                            <a:srgbClr val="FF0000"/>
                          </a:solidFill>
                          <a:latin typeface="Times New Roman" pitchFamily="18" charset="0"/>
                          <a:cs typeface="Times New Roman" pitchFamily="18" charset="0"/>
                        </a:rPr>
                        <a:t>бойынша</a:t>
                      </a:r>
                      <a:r>
                        <a:rPr lang="ru-RU" dirty="0" smtClean="0">
                          <a:solidFill>
                            <a:srgbClr val="FF0000"/>
                          </a:solidFill>
                          <a:latin typeface="Times New Roman" pitchFamily="18" charset="0"/>
                          <a:cs typeface="Times New Roman" pitchFamily="18" charset="0"/>
                        </a:rPr>
                        <a:t> </a:t>
                      </a:r>
                      <a:r>
                        <a:rPr lang="kk-KZ" dirty="0" smtClean="0">
                          <a:solidFill>
                            <a:srgbClr val="FF0000"/>
                          </a:solidFill>
                          <a:latin typeface="Times New Roman" pitchFamily="18" charset="0"/>
                          <a:cs typeface="Times New Roman" pitchFamily="18" charset="0"/>
                        </a:rPr>
                        <a:t>ұсталынған</a:t>
                      </a:r>
                      <a:r>
                        <a:rPr lang="kk-KZ" baseline="0" dirty="0" smtClean="0">
                          <a:solidFill>
                            <a:srgbClr val="FF0000"/>
                          </a:solidFill>
                          <a:latin typeface="Times New Roman" pitchFamily="18" charset="0"/>
                          <a:cs typeface="Times New Roman" pitchFamily="18" charset="0"/>
                        </a:rPr>
                        <a:t> ақша</a:t>
                      </a:r>
                      <a:endParaRPr lang="ru-RU" b="0" dirty="0">
                        <a:solidFill>
                          <a:srgbClr val="FF0000"/>
                        </a:solidFill>
                        <a:latin typeface="Times New Roman" pitchFamily="18" charset="0"/>
                        <a:cs typeface="Times New Roman" pitchFamily="18" charset="0"/>
                      </a:endParaRPr>
                    </a:p>
                  </a:txBody>
                  <a:tcPr/>
                </a:tc>
                <a:tc>
                  <a:txBody>
                    <a:bodyPr/>
                    <a:lstStyle/>
                    <a:p>
                      <a:pPr algn="ctr"/>
                      <a:r>
                        <a:rPr lang="kk-KZ" b="0" dirty="0" smtClean="0">
                          <a:solidFill>
                            <a:srgbClr val="FF0000"/>
                          </a:solidFill>
                          <a:latin typeface="Times New Roman" pitchFamily="18" charset="0"/>
                          <a:cs typeface="Times New Roman" pitchFamily="18" charset="0"/>
                        </a:rPr>
                        <a:t>812,35</a:t>
                      </a:r>
                      <a:endParaRPr lang="ru-RU" b="0" dirty="0">
                        <a:solidFill>
                          <a:srgbClr val="FF0000"/>
                        </a:solidFill>
                        <a:latin typeface="Times New Roman" pitchFamily="18" charset="0"/>
                        <a:cs typeface="Times New Roman" pitchFamily="18" charset="0"/>
                      </a:endParaRPr>
                    </a:p>
                  </a:txBody>
                  <a:tcPr/>
                </a:tc>
                <a:tc>
                  <a:txBody>
                    <a:bodyPr/>
                    <a:lstStyle/>
                    <a:p>
                      <a:pPr algn="ctr"/>
                      <a:r>
                        <a:rPr lang="ru-RU" b="0" dirty="0" smtClean="0">
                          <a:solidFill>
                            <a:srgbClr val="FF0000"/>
                          </a:solidFill>
                          <a:latin typeface="Times New Roman" pitchFamily="18" charset="0"/>
                          <a:cs typeface="Times New Roman" pitchFamily="18" charset="0"/>
                        </a:rPr>
                        <a:t>629,3</a:t>
                      </a:r>
                      <a:endParaRPr lang="ru-RU" b="0" dirty="0">
                        <a:solidFill>
                          <a:srgbClr val="FF0000"/>
                        </a:solidFill>
                        <a:latin typeface="Times New Roman" pitchFamily="18" charset="0"/>
                        <a:cs typeface="Times New Roman" pitchFamily="18" charset="0"/>
                      </a:endParaRPr>
                    </a:p>
                  </a:txBody>
                  <a:tcPr/>
                </a:tc>
              </a:tr>
            </a:tbl>
          </a:graphicData>
        </a:graphic>
      </p:graphicFrame>
      <p:sp>
        <p:nvSpPr>
          <p:cNvPr id="4" name="Прямоугольник 3"/>
          <p:cNvSpPr/>
          <p:nvPr/>
        </p:nvSpPr>
        <p:spPr>
          <a:xfrm>
            <a:off x="1219200" y="228600"/>
            <a:ext cx="7086599" cy="646331"/>
          </a:xfrm>
          <a:prstGeom prst="rect">
            <a:avLst/>
          </a:prstGeom>
          <a:noFill/>
        </p:spPr>
        <p:txBody>
          <a:bodyPr wrap="square" lIns="91440" tIns="45720" rIns="91440" bIns="45720">
            <a:spAutoFit/>
          </a:bodyPr>
          <a:lstStyle/>
          <a:p>
            <a:pPr algn="ctr"/>
            <a:r>
              <a:rPr lang="kk-KZ"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Күндізгі</a:t>
            </a:r>
            <a:r>
              <a:rPr lang="kk-KZ"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kk-KZ"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емхана</a:t>
            </a:r>
            <a:endParaRPr lang="ru-RU"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2" name="Прямоугольник 1"/>
          <p:cNvSpPr/>
          <p:nvPr/>
        </p:nvSpPr>
        <p:spPr>
          <a:xfrm>
            <a:off x="609600" y="990600"/>
            <a:ext cx="7467600" cy="646331"/>
          </a:xfrm>
          <a:prstGeom prst="rect">
            <a:avLst/>
          </a:prstGeom>
        </p:spPr>
        <p:txBody>
          <a:bodyPr wrap="square">
            <a:spAutoFit/>
          </a:bodyPr>
          <a:lstStyle/>
          <a:p>
            <a:r>
              <a:rPr lang="ru-RU" b="1" i="1" dirty="0" err="1">
                <a:solidFill>
                  <a:srgbClr val="FF0000"/>
                </a:solidFill>
                <a:latin typeface="Times New Roman" pitchFamily="18" charset="0"/>
                <a:cs typeface="Times New Roman" pitchFamily="18" charset="0"/>
              </a:rPr>
              <a:t>Күндізгі емханада</a:t>
            </a:r>
            <a:r>
              <a:rPr lang="ru-RU" b="1" i="1" dirty="0">
                <a:solidFill>
                  <a:srgbClr val="FF0000"/>
                </a:solidFill>
                <a:latin typeface="Times New Roman" pitchFamily="18" charset="0"/>
                <a:cs typeface="Times New Roman" pitchFamily="18" charset="0"/>
              </a:rPr>
              <a:t> 70 </a:t>
            </a:r>
            <a:r>
              <a:rPr lang="ru-RU" b="1" i="1" dirty="0" err="1">
                <a:solidFill>
                  <a:srgbClr val="FF0000"/>
                </a:solidFill>
                <a:latin typeface="Times New Roman" pitchFamily="18" charset="0"/>
                <a:cs typeface="Times New Roman" pitchFamily="18" charset="0"/>
              </a:rPr>
              <a:t>төсек</a:t>
            </a:r>
            <a:r>
              <a:rPr lang="ru-RU" b="1" i="1" dirty="0" smtClean="0">
                <a:solidFill>
                  <a:srgbClr val="FF0000"/>
                </a:solidFill>
                <a:latin typeface="Times New Roman" pitchFamily="18" charset="0"/>
                <a:cs typeface="Times New Roman" pitchFamily="18" charset="0"/>
              </a:rPr>
              <a:t>,  </a:t>
            </a:r>
            <a:r>
              <a:rPr lang="ru-RU" b="1" i="1" dirty="0">
                <a:solidFill>
                  <a:srgbClr val="FF0000"/>
                </a:solidFill>
                <a:latin typeface="Times New Roman" pitchFamily="18" charset="0"/>
                <a:cs typeface="Times New Roman" pitchFamily="18" charset="0"/>
              </a:rPr>
              <a:t>40 </a:t>
            </a:r>
            <a:r>
              <a:rPr lang="ru-RU" b="1" i="1" dirty="0" err="1">
                <a:solidFill>
                  <a:srgbClr val="FF0000"/>
                </a:solidFill>
                <a:latin typeface="Times New Roman" pitchFamily="18" charset="0"/>
                <a:cs typeface="Times New Roman" pitchFamily="18" charset="0"/>
              </a:rPr>
              <a:t>ересектерге</a:t>
            </a:r>
            <a:r>
              <a:rPr lang="ru-RU" b="1" i="1" dirty="0">
                <a:solidFill>
                  <a:srgbClr val="FF0000"/>
                </a:solidFill>
                <a:latin typeface="Times New Roman" pitchFamily="18" charset="0"/>
                <a:cs typeface="Times New Roman" pitchFamily="18" charset="0"/>
              </a:rPr>
              <a:t> </a:t>
            </a:r>
            <a:r>
              <a:rPr lang="ru-RU" b="1" i="1" dirty="0" smtClean="0">
                <a:solidFill>
                  <a:srgbClr val="FF0000"/>
                </a:solidFill>
                <a:latin typeface="Times New Roman" pitchFamily="18" charset="0"/>
                <a:cs typeface="Times New Roman" pitchFamily="18" charset="0"/>
              </a:rPr>
              <a:t>, 30 </a:t>
            </a:r>
            <a:r>
              <a:rPr lang="ru-RU" b="1" i="1" dirty="0" err="1">
                <a:solidFill>
                  <a:srgbClr val="FF0000"/>
                </a:solidFill>
                <a:latin typeface="Times New Roman" pitchFamily="18" charset="0"/>
                <a:cs typeface="Times New Roman" pitchFamily="18" charset="0"/>
              </a:rPr>
              <a:t>балаларға</a:t>
            </a:r>
            <a:r>
              <a:rPr lang="ru-RU" b="1" i="1" dirty="0">
                <a:solidFill>
                  <a:srgbClr val="FF0000"/>
                </a:solidFill>
                <a:latin typeface="Times New Roman" pitchFamily="18" charset="0"/>
                <a:cs typeface="Times New Roman" pitchFamily="18" charset="0"/>
              </a:rPr>
              <a:t> </a:t>
            </a:r>
            <a:r>
              <a:rPr lang="ru-RU" b="1" i="1" dirty="0" err="1">
                <a:solidFill>
                  <a:srgbClr val="FF0000"/>
                </a:solidFill>
                <a:latin typeface="Times New Roman" pitchFamily="18" charset="0"/>
                <a:cs typeface="Times New Roman" pitchFamily="18" charset="0"/>
              </a:rPr>
              <a:t>арналған</a:t>
            </a:r>
            <a:r>
              <a:rPr lang="ru-RU" b="1" i="1" dirty="0">
                <a:solidFill>
                  <a:srgbClr val="FF0000"/>
                </a:solidFill>
                <a:latin typeface="Times New Roman" pitchFamily="18" charset="0"/>
                <a:cs typeface="Times New Roman" pitchFamily="18" charset="0"/>
              </a:rPr>
              <a:t>. </a:t>
            </a:r>
            <a:endParaRPr lang="ru-RU" b="1" i="1" dirty="0" smtClean="0">
              <a:solidFill>
                <a:srgbClr val="FF0000"/>
              </a:solidFill>
              <a:latin typeface="Times New Roman" pitchFamily="18" charset="0"/>
              <a:cs typeface="Times New Roman" pitchFamily="18" charset="0"/>
            </a:endParaRPr>
          </a:p>
          <a:p>
            <a:r>
              <a:rPr lang="en-US" b="1" i="1" dirty="0" smtClean="0">
                <a:solidFill>
                  <a:srgbClr val="FF0000"/>
                </a:solidFill>
                <a:latin typeface="Times New Roman" pitchFamily="18" charset="0"/>
                <a:cs typeface="Times New Roman" pitchFamily="18" charset="0"/>
              </a:rPr>
              <a:t>4</a:t>
            </a:r>
            <a:r>
              <a:rPr lang="ru-RU" b="1" i="1" dirty="0" smtClean="0">
                <a:solidFill>
                  <a:srgbClr val="FF0000"/>
                </a:solidFill>
                <a:latin typeface="Times New Roman" pitchFamily="18" charset="0"/>
                <a:cs typeface="Times New Roman" pitchFamily="18" charset="0"/>
              </a:rPr>
              <a:t> </a:t>
            </a:r>
            <a:r>
              <a:rPr lang="ru-RU" b="1" i="1" dirty="0" err="1">
                <a:solidFill>
                  <a:srgbClr val="FF0000"/>
                </a:solidFill>
                <a:latin typeface="Times New Roman" pitchFamily="18" charset="0"/>
                <a:cs typeface="Times New Roman" pitchFamily="18" charset="0"/>
              </a:rPr>
              <a:t>дәрігер, </a:t>
            </a:r>
            <a:r>
              <a:rPr lang="ru-RU" b="1" i="1" dirty="0">
                <a:solidFill>
                  <a:srgbClr val="FF0000"/>
                </a:solidFill>
                <a:latin typeface="Times New Roman" pitchFamily="18" charset="0"/>
                <a:cs typeface="Times New Roman" pitchFamily="18" charset="0"/>
              </a:rPr>
              <a:t>4 </a:t>
            </a:r>
            <a:r>
              <a:rPr lang="ru-RU" b="1" i="1" dirty="0" err="1">
                <a:solidFill>
                  <a:srgbClr val="FF0000"/>
                </a:solidFill>
                <a:latin typeface="Times New Roman" pitchFamily="18" charset="0"/>
                <a:cs typeface="Times New Roman" pitchFamily="18" charset="0"/>
              </a:rPr>
              <a:t>медбике</a:t>
            </a:r>
            <a:r>
              <a:rPr lang="ru-RU" b="1" i="1" dirty="0">
                <a:solidFill>
                  <a:srgbClr val="FF0000"/>
                </a:solidFill>
                <a:latin typeface="Times New Roman" pitchFamily="18" charset="0"/>
                <a:cs typeface="Times New Roman" pitchFamily="18" charset="0"/>
              </a:rPr>
              <a:t> </a:t>
            </a:r>
            <a:r>
              <a:rPr lang="ru-RU" b="1" i="1" dirty="0" smtClean="0">
                <a:solidFill>
                  <a:srgbClr val="FF0000"/>
                </a:solidFill>
                <a:latin typeface="Times New Roman" pitchFamily="18" charset="0"/>
                <a:cs typeface="Times New Roman" pitchFamily="18" charset="0"/>
              </a:rPr>
              <a:t> </a:t>
            </a:r>
            <a:r>
              <a:rPr lang="ru-RU" b="1" i="1" dirty="0" err="1" smtClean="0">
                <a:solidFill>
                  <a:srgbClr val="FF0000"/>
                </a:solidFill>
                <a:latin typeface="Times New Roman" pitchFamily="18" charset="0"/>
                <a:cs typeface="Times New Roman" pitchFamily="18" charset="0"/>
              </a:rPr>
              <a:t>халыққа  медициналық </a:t>
            </a:r>
            <a:r>
              <a:rPr lang="ru-RU" b="1" i="1" dirty="0" err="1">
                <a:solidFill>
                  <a:srgbClr val="FF0000"/>
                </a:solidFill>
                <a:latin typeface="Times New Roman" pitchFamily="18" charset="0"/>
                <a:cs typeface="Times New Roman" pitchFamily="18" charset="0"/>
              </a:rPr>
              <a:t>көмек көрсетеді</a:t>
            </a:r>
            <a:r>
              <a:rPr lang="ru-RU" b="1" i="1" dirty="0">
                <a:solidFill>
                  <a:srgbClr val="FF0000"/>
                </a:solidFill>
                <a:latin typeface="Times New Roman" pitchFamily="18" charset="0"/>
                <a:cs typeface="Times New Roman" pitchFamily="18" charset="0"/>
              </a:rPr>
              <a:t>.</a:t>
            </a:r>
          </a:p>
        </p:txBody>
      </p:sp>
    </p:spTree>
    <p:extLst>
      <p:ext uri="{BB962C8B-B14F-4D97-AF65-F5344CB8AC3E}">
        <p14:creationId xmlns="" xmlns:p14="http://schemas.microsoft.com/office/powerpoint/2010/main" val="490914932"/>
      </p:ext>
    </p:extLst>
  </p:cSld>
  <p:clrMapOvr>
    <a:masterClrMapping/>
  </p:clrMapOvr>
  <p:transition>
    <p:split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769" name="Group 137"/>
          <p:cNvGraphicFramePr>
            <a:graphicFrameLocks noGrp="1"/>
          </p:cNvGraphicFramePr>
          <p:nvPr>
            <p:ph idx="1"/>
            <p:extLst>
              <p:ext uri="{D42A27DB-BD31-4B8C-83A1-F6EECF244321}">
                <p14:modId xmlns="" xmlns:p14="http://schemas.microsoft.com/office/powerpoint/2010/main" val="2875473074"/>
              </p:ext>
            </p:extLst>
          </p:nvPr>
        </p:nvGraphicFramePr>
        <p:xfrm>
          <a:off x="642910" y="1500174"/>
          <a:ext cx="7953403" cy="4643469"/>
        </p:xfrm>
        <a:graphic>
          <a:graphicData uri="http://schemas.openxmlformats.org/drawingml/2006/table">
            <a:tbl>
              <a:tblPr>
                <a:tableStyleId>{35758FB7-9AC5-4552-8A53-C91805E547FA}</a:tableStyleId>
              </a:tblPr>
              <a:tblGrid>
                <a:gridCol w="3839558"/>
                <a:gridCol w="2219251"/>
                <a:gridCol w="1894594"/>
              </a:tblGrid>
              <a:tr h="43575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000" b="1" u="none" strike="noStrike" cap="none" normalizeH="0" baseline="0" dirty="0" smtClean="0">
                          <a:ln>
                            <a:noFill/>
                          </a:ln>
                          <a:solidFill>
                            <a:srgbClr val="FF0000"/>
                          </a:solidFill>
                          <a:effectLst/>
                          <a:latin typeface="Times New Roman" pitchFamily="18" charset="0"/>
                          <a:cs typeface="Times New Roman" pitchFamily="18" charset="0"/>
                        </a:rPr>
                        <a:t>Көрсеткіштер</a:t>
                      </a:r>
                      <a:endParaRPr kumimoji="0" lang="ru-RU" sz="20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kk-KZ" sz="2000" b="1" dirty="0" smtClean="0">
                          <a:solidFill>
                            <a:srgbClr val="FF0000"/>
                          </a:solidFill>
                          <a:effectLst/>
                          <a:latin typeface="Times New Roman" pitchFamily="18" charset="0"/>
                          <a:cs typeface="Times New Roman" pitchFamily="18" charset="0"/>
                        </a:rPr>
                        <a:t>2016жыл</a:t>
                      </a:r>
                      <a:endParaRPr lang="ru-RU" sz="2000" b="1" i="1" dirty="0">
                        <a:solidFill>
                          <a:srgbClr val="FF0000"/>
                        </a:solidFill>
                        <a:effectLst/>
                        <a:latin typeface="Times New Roman" pitchFamily="18" charset="0"/>
                        <a:cs typeface="Times New Roman" pitchFamily="18" charset="0"/>
                      </a:endParaRPr>
                    </a:p>
                  </a:txBody>
                  <a:tcPr horzOverflow="overflow"/>
                </a:tc>
                <a:tc>
                  <a:txBody>
                    <a:bodyPr/>
                    <a:lstStyle/>
                    <a:p>
                      <a:pPr algn="ctr"/>
                      <a:r>
                        <a:rPr lang="en-US" sz="2000" b="1" dirty="0" smtClean="0">
                          <a:solidFill>
                            <a:srgbClr val="FF0000"/>
                          </a:solidFill>
                          <a:effectLst/>
                          <a:latin typeface="Times New Roman" pitchFamily="18" charset="0"/>
                          <a:cs typeface="Times New Roman" pitchFamily="18" charset="0"/>
                        </a:rPr>
                        <a:t>201</a:t>
                      </a:r>
                      <a:r>
                        <a:rPr lang="kk-KZ" sz="2000" b="1" dirty="0" smtClean="0">
                          <a:solidFill>
                            <a:srgbClr val="FF0000"/>
                          </a:solidFill>
                          <a:effectLst/>
                          <a:latin typeface="Times New Roman" pitchFamily="18" charset="0"/>
                          <a:cs typeface="Times New Roman" pitchFamily="18" charset="0"/>
                        </a:rPr>
                        <a:t>7</a:t>
                      </a:r>
                      <a:r>
                        <a:rPr lang="ru-RU" sz="2000" b="1" dirty="0" err="1" smtClean="0">
                          <a:solidFill>
                            <a:srgbClr val="FF0000"/>
                          </a:solidFill>
                          <a:effectLst/>
                          <a:latin typeface="Times New Roman" pitchFamily="18" charset="0"/>
                          <a:cs typeface="Times New Roman" pitchFamily="18" charset="0"/>
                        </a:rPr>
                        <a:t>жыл</a:t>
                      </a:r>
                      <a:endParaRPr lang="ru-RU" sz="2000" b="1" i="1" dirty="0">
                        <a:solidFill>
                          <a:srgbClr val="FF0000"/>
                        </a:solidFill>
                        <a:effectLst/>
                        <a:latin typeface="Times New Roman" pitchFamily="18" charset="0"/>
                        <a:cs typeface="Times New Roman" pitchFamily="18" charset="0"/>
                      </a:endParaRPr>
                    </a:p>
                  </a:txBody>
                  <a:tcPr horzOverflow="overflow"/>
                </a:tc>
              </a:tr>
              <a:tr h="41365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u="none" strike="noStrike" cap="none" normalizeH="0" baseline="0" dirty="0" smtClean="0">
                          <a:ln>
                            <a:noFill/>
                          </a:ln>
                          <a:solidFill>
                            <a:srgbClr val="FF0000"/>
                          </a:solidFill>
                          <a:effectLst/>
                          <a:latin typeface="Times New Roman" pitchFamily="18" charset="0"/>
                          <a:cs typeface="Times New Roman" pitchFamily="18" charset="0"/>
                        </a:rPr>
                        <a:t>-</a:t>
                      </a: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жүрек қан</a:t>
                      </a:r>
                      <a:r>
                        <a:rPr kumimoji="0" lang="en-US" sz="1600" u="none" strike="noStrike" cap="none" normalizeH="0" baseline="0" dirty="0" smtClean="0">
                          <a:ln>
                            <a:noFill/>
                          </a:ln>
                          <a:solidFill>
                            <a:srgbClr val="FF0000"/>
                          </a:solidFill>
                          <a:effectLst/>
                          <a:latin typeface="Times New Roman" pitchFamily="18" charset="0"/>
                          <a:cs typeface="Times New Roman" pitchFamily="18" charset="0"/>
                        </a:rPr>
                        <a:t>-</a:t>
                      </a: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тамыр аурулары</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lnSpc>
                          <a:spcPct val="115000"/>
                        </a:lnSpc>
                        <a:spcAft>
                          <a:spcPts val="0"/>
                        </a:spcAft>
                      </a:pPr>
                      <a:r>
                        <a:rPr lang="ru-RU" sz="1400" dirty="0" smtClean="0">
                          <a:solidFill>
                            <a:srgbClr val="FF0000"/>
                          </a:solidFill>
                          <a:latin typeface="Times New Roman" pitchFamily="18" charset="0"/>
                          <a:ea typeface="Times New Roman"/>
                          <a:cs typeface="Times New Roman" pitchFamily="18" charset="0"/>
                        </a:rPr>
                        <a:t>664</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kk-KZ" sz="1400" dirty="0" smtClean="0">
                          <a:solidFill>
                            <a:srgbClr val="FF0000"/>
                          </a:solidFill>
                          <a:latin typeface="Times New Roman" pitchFamily="18" charset="0"/>
                          <a:ea typeface="Times New Roman"/>
                          <a:cs typeface="Times New Roman" pitchFamily="18" charset="0"/>
                        </a:rPr>
                        <a:t>986</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r>
              <a:tr h="44087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     - эндокриндық     аурулар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lnSpc>
                          <a:spcPct val="115000"/>
                        </a:lnSpc>
                        <a:spcAft>
                          <a:spcPts val="0"/>
                        </a:spcAft>
                      </a:pPr>
                      <a:r>
                        <a:rPr lang="ru-RU" sz="1400" dirty="0" smtClean="0">
                          <a:solidFill>
                            <a:srgbClr val="FF0000"/>
                          </a:solidFill>
                          <a:latin typeface="Times New Roman" pitchFamily="18" charset="0"/>
                          <a:ea typeface="Times New Roman"/>
                          <a:cs typeface="Times New Roman" pitchFamily="18" charset="0"/>
                        </a:rPr>
                        <a:t>105</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kk-KZ" sz="1400" dirty="0" smtClean="0">
                          <a:solidFill>
                            <a:srgbClr val="FF0000"/>
                          </a:solidFill>
                          <a:latin typeface="Times New Roman" pitchFamily="18" charset="0"/>
                          <a:ea typeface="Times New Roman"/>
                          <a:cs typeface="Times New Roman" pitchFamily="18" charset="0"/>
                        </a:rPr>
                        <a:t>135</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r>
              <a:tr h="39224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    - қан аздық ауруы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lnSpc>
                          <a:spcPct val="115000"/>
                        </a:lnSpc>
                        <a:spcAft>
                          <a:spcPts val="0"/>
                        </a:spcAft>
                      </a:pPr>
                      <a:r>
                        <a:rPr lang="ru-RU" sz="1400" dirty="0" smtClean="0">
                          <a:solidFill>
                            <a:srgbClr val="FF0000"/>
                          </a:solidFill>
                          <a:latin typeface="Times New Roman" pitchFamily="18" charset="0"/>
                          <a:ea typeface="Times New Roman"/>
                          <a:cs typeface="Times New Roman" pitchFamily="18" charset="0"/>
                        </a:rPr>
                        <a:t>138</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kk-KZ" sz="1400" dirty="0" smtClean="0">
                          <a:solidFill>
                            <a:srgbClr val="FF0000"/>
                          </a:solidFill>
                          <a:latin typeface="Times New Roman" pitchFamily="18" charset="0"/>
                          <a:ea typeface="Times New Roman"/>
                          <a:cs typeface="Times New Roman" pitchFamily="18" charset="0"/>
                        </a:rPr>
                        <a:t>176</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r>
              <a:tr h="41947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    - нерв жүйесі ауруы</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lnSpc>
                          <a:spcPct val="115000"/>
                        </a:lnSpc>
                        <a:spcAft>
                          <a:spcPts val="0"/>
                        </a:spcAft>
                      </a:pPr>
                      <a:r>
                        <a:rPr lang="ru-RU" sz="1400" dirty="0" smtClean="0">
                          <a:solidFill>
                            <a:srgbClr val="FF0000"/>
                          </a:solidFill>
                          <a:latin typeface="Times New Roman" pitchFamily="18" charset="0"/>
                          <a:ea typeface="Times New Roman"/>
                          <a:cs typeface="Times New Roman" pitchFamily="18" charset="0"/>
                        </a:rPr>
                        <a:t>166</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kk-KZ" sz="1400" dirty="0" smtClean="0">
                          <a:solidFill>
                            <a:srgbClr val="FF0000"/>
                          </a:solidFill>
                          <a:latin typeface="Times New Roman" pitchFamily="18" charset="0"/>
                          <a:ea typeface="Times New Roman"/>
                          <a:cs typeface="Times New Roman" pitchFamily="18" charset="0"/>
                        </a:rPr>
                        <a:t>192</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r>
              <a:tr h="3708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    - жүктілік кезіндегі  аурулық</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lnSpc>
                          <a:spcPct val="115000"/>
                        </a:lnSpc>
                        <a:spcAft>
                          <a:spcPts val="0"/>
                        </a:spcAft>
                      </a:pPr>
                      <a:r>
                        <a:rPr lang="ru-RU" sz="1400" dirty="0" smtClean="0">
                          <a:solidFill>
                            <a:srgbClr val="FF0000"/>
                          </a:solidFill>
                          <a:latin typeface="Times New Roman" pitchFamily="18" charset="0"/>
                          <a:ea typeface="Times New Roman"/>
                          <a:cs typeface="Times New Roman" pitchFamily="18" charset="0"/>
                        </a:rPr>
                        <a:t>72</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kk-KZ" sz="1400" dirty="0" smtClean="0">
                          <a:solidFill>
                            <a:srgbClr val="FF0000"/>
                          </a:solidFill>
                          <a:latin typeface="Times New Roman" pitchFamily="18" charset="0"/>
                          <a:ea typeface="Times New Roman"/>
                          <a:cs typeface="Times New Roman" pitchFamily="18" charset="0"/>
                        </a:rPr>
                        <a:t>31</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r>
              <a:tr h="39807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   - тыныс жолдары     аурулары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lnSpc>
                          <a:spcPct val="115000"/>
                        </a:lnSpc>
                        <a:spcAft>
                          <a:spcPts val="0"/>
                        </a:spcAft>
                      </a:pPr>
                      <a:r>
                        <a:rPr lang="ru-RU" sz="1400" dirty="0" smtClean="0">
                          <a:solidFill>
                            <a:srgbClr val="FF0000"/>
                          </a:solidFill>
                          <a:latin typeface="Times New Roman" pitchFamily="18" charset="0"/>
                          <a:ea typeface="Times New Roman"/>
                          <a:cs typeface="Times New Roman" pitchFamily="18" charset="0"/>
                        </a:rPr>
                        <a:t>328</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kk-KZ" sz="1400" dirty="0" smtClean="0">
                          <a:solidFill>
                            <a:srgbClr val="FF0000"/>
                          </a:solidFill>
                          <a:latin typeface="Times New Roman" pitchFamily="18" charset="0"/>
                          <a:ea typeface="Times New Roman"/>
                          <a:cs typeface="Times New Roman" pitchFamily="18" charset="0"/>
                        </a:rPr>
                        <a:t>913</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r>
              <a:tr h="5037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   - асқазан аурулары</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lnSpc>
                          <a:spcPct val="115000"/>
                        </a:lnSpc>
                        <a:spcAft>
                          <a:spcPts val="0"/>
                        </a:spcAft>
                      </a:pPr>
                      <a:r>
                        <a:rPr lang="ru-RU" sz="1400" dirty="0" smtClean="0">
                          <a:solidFill>
                            <a:srgbClr val="FF0000"/>
                          </a:solidFill>
                          <a:latin typeface="Times New Roman" pitchFamily="18" charset="0"/>
                          <a:ea typeface="Times New Roman"/>
                          <a:cs typeface="Times New Roman" pitchFamily="18" charset="0"/>
                        </a:rPr>
                        <a:t>171</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kk-KZ" sz="1400" dirty="0" smtClean="0">
                          <a:solidFill>
                            <a:srgbClr val="FF0000"/>
                          </a:solidFill>
                          <a:latin typeface="Times New Roman" pitchFamily="18" charset="0"/>
                          <a:ea typeface="Times New Roman"/>
                          <a:cs typeface="Times New Roman" pitchFamily="18" charset="0"/>
                        </a:rPr>
                        <a:t>221</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r>
              <a:tr h="39632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  - бүйрек,қуық жолдары  аурулары</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lnSpc>
                          <a:spcPct val="115000"/>
                        </a:lnSpc>
                        <a:spcAft>
                          <a:spcPts val="0"/>
                        </a:spcAft>
                      </a:pPr>
                      <a:r>
                        <a:rPr lang="ru-RU" sz="1400" dirty="0" smtClean="0">
                          <a:solidFill>
                            <a:srgbClr val="FF0000"/>
                          </a:solidFill>
                          <a:latin typeface="Times New Roman" pitchFamily="18" charset="0"/>
                          <a:ea typeface="Times New Roman"/>
                          <a:cs typeface="Times New Roman" pitchFamily="18" charset="0"/>
                        </a:rPr>
                        <a:t>278</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kk-KZ" sz="1400" dirty="0" smtClean="0">
                          <a:solidFill>
                            <a:srgbClr val="FF0000"/>
                          </a:solidFill>
                          <a:latin typeface="Times New Roman" pitchFamily="18" charset="0"/>
                          <a:ea typeface="Times New Roman"/>
                          <a:cs typeface="Times New Roman" pitchFamily="18" charset="0"/>
                        </a:rPr>
                        <a:t>173</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r>
              <a:tr h="3687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Tx/>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   - сүйек-буын аурулары</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lnSpc>
                          <a:spcPct val="115000"/>
                        </a:lnSpc>
                        <a:spcAft>
                          <a:spcPts val="0"/>
                        </a:spcAft>
                      </a:pPr>
                      <a:r>
                        <a:rPr lang="ru-RU" sz="1400" dirty="0" smtClean="0">
                          <a:solidFill>
                            <a:srgbClr val="FF0000"/>
                          </a:solidFill>
                          <a:latin typeface="Times New Roman" pitchFamily="18" charset="0"/>
                          <a:ea typeface="Times New Roman"/>
                          <a:cs typeface="Times New Roman" pitchFamily="18" charset="0"/>
                        </a:rPr>
                        <a:t>367</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kk-KZ" sz="1400" dirty="0" smtClean="0">
                          <a:solidFill>
                            <a:srgbClr val="FF0000"/>
                          </a:solidFill>
                          <a:latin typeface="Times New Roman" pitchFamily="18" charset="0"/>
                          <a:ea typeface="Times New Roman"/>
                          <a:cs typeface="Times New Roman" pitchFamily="18" charset="0"/>
                        </a:rPr>
                        <a:t>403</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r>
              <a:tr h="5037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Tx/>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   -Құлақ,  көз аурулары </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lnSpc>
                          <a:spcPct val="115000"/>
                        </a:lnSpc>
                        <a:spcAft>
                          <a:spcPts val="0"/>
                        </a:spcAft>
                      </a:pPr>
                      <a:r>
                        <a:rPr lang="ru-RU" sz="1400" dirty="0" smtClean="0">
                          <a:solidFill>
                            <a:srgbClr val="FF0000"/>
                          </a:solidFill>
                          <a:latin typeface="Times New Roman" pitchFamily="18" charset="0"/>
                          <a:ea typeface="Times New Roman"/>
                          <a:cs typeface="Times New Roman" pitchFamily="18" charset="0"/>
                        </a:rPr>
                        <a:t>42</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kk-KZ" sz="1400" dirty="0" smtClean="0">
                          <a:solidFill>
                            <a:srgbClr val="FF0000"/>
                          </a:solidFill>
                          <a:latin typeface="Times New Roman" pitchFamily="18" charset="0"/>
                          <a:ea typeface="Times New Roman"/>
                          <a:cs typeface="Times New Roman" pitchFamily="18" charset="0"/>
                        </a:rPr>
                        <a:t>49</a:t>
                      </a:r>
                      <a:endParaRPr lang="ru-RU" sz="1400" dirty="0">
                        <a:solidFill>
                          <a:srgbClr val="FF0000"/>
                        </a:solidFill>
                        <a:latin typeface="Times New Roman" pitchFamily="18" charset="0"/>
                        <a:ea typeface="Times New Roman"/>
                        <a:cs typeface="Times New Roman" pitchFamily="18" charset="0"/>
                      </a:endParaRPr>
                    </a:p>
                  </a:txBody>
                  <a:tcPr marL="68580" marR="68580" marT="0" marB="0"/>
                </a:tc>
              </a:tr>
            </a:tbl>
          </a:graphicData>
        </a:graphic>
      </p:graphicFrame>
      <p:sp>
        <p:nvSpPr>
          <p:cNvPr id="2" name="Прямоугольник 1"/>
          <p:cNvSpPr/>
          <p:nvPr/>
        </p:nvSpPr>
        <p:spPr>
          <a:xfrm>
            <a:off x="152401" y="381000"/>
            <a:ext cx="8839200" cy="830997"/>
          </a:xfrm>
          <a:prstGeom prst="rect">
            <a:avLst/>
          </a:prstGeom>
          <a:noFill/>
        </p:spPr>
        <p:txBody>
          <a:bodyPr wrap="square" lIns="91440" tIns="45720" rIns="91440" bIns="45720">
            <a:spAutoFit/>
          </a:bodyPr>
          <a:lstStyle/>
          <a:p>
            <a:pPr algn="ctr"/>
            <a:r>
              <a:rPr lang="ru-RU"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К</a:t>
            </a:r>
            <a:r>
              <a:rPr lang="kk-KZ"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үндізгі аурухананың аурушаңдық структурасы</a:t>
            </a:r>
            <a:endParaRPr lang="ru-RU" sz="2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23063522"/>
      </p:ext>
    </p:extLst>
  </p:cSld>
  <p:clrMapOvr>
    <a:masterClrMapping/>
  </p:clrMapOvr>
  <p:transition>
    <p:wheel spokes="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0580" name="Group 164"/>
          <p:cNvGraphicFramePr>
            <a:graphicFrameLocks noGrp="1"/>
          </p:cNvGraphicFramePr>
          <p:nvPr>
            <p:ph/>
            <p:extLst>
              <p:ext uri="{D42A27DB-BD31-4B8C-83A1-F6EECF244321}">
                <p14:modId xmlns="" xmlns:p14="http://schemas.microsoft.com/office/powerpoint/2010/main" val="2100664909"/>
              </p:ext>
            </p:extLst>
          </p:nvPr>
        </p:nvGraphicFramePr>
        <p:xfrm>
          <a:off x="642912" y="304801"/>
          <a:ext cx="8358244" cy="6394249"/>
        </p:xfrm>
        <a:graphic>
          <a:graphicData uri="http://schemas.openxmlformats.org/drawingml/2006/table">
            <a:tbl>
              <a:tblPr>
                <a:tableStyleId>{35758FB7-9AC5-4552-8A53-C91805E547FA}</a:tableStyleId>
              </a:tblPr>
              <a:tblGrid>
                <a:gridCol w="4511124"/>
                <a:gridCol w="1636332"/>
                <a:gridCol w="2210788"/>
              </a:tblGrid>
              <a:tr h="43902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400" b="1" i="1" u="sng" strike="noStrike" cap="none" normalizeH="0" baseline="0" dirty="0" smtClean="0">
                          <a:ln>
                            <a:noFill/>
                          </a:ln>
                          <a:solidFill>
                            <a:srgbClr val="FF0000"/>
                          </a:solidFill>
                          <a:effectLst/>
                          <a:latin typeface="Times New Roman" pitchFamily="18" charset="0"/>
                          <a:cs typeface="Times New Roman" pitchFamily="18" charset="0"/>
                        </a:rPr>
                        <a:t>Мүгедектер есебі</a:t>
                      </a:r>
                      <a:endParaRPr kumimoji="0" lang="ru-RU" sz="2400" b="1" i="1" u="sng"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kk-KZ" sz="1800" dirty="0" smtClean="0">
                          <a:solidFill>
                            <a:srgbClr val="FF0000"/>
                          </a:solidFill>
                          <a:effectLst/>
                          <a:latin typeface="Times New Roman" pitchFamily="18" charset="0"/>
                          <a:cs typeface="Times New Roman" pitchFamily="18" charset="0"/>
                        </a:rPr>
                        <a:t>2016ж</a:t>
                      </a:r>
                      <a:endParaRPr lang="ru-RU" sz="1800" b="1" i="1" dirty="0">
                        <a:solidFill>
                          <a:srgbClr val="FF0000"/>
                        </a:solidFill>
                        <a:effectLst/>
                        <a:latin typeface="Times New Roman" pitchFamily="18" charset="0"/>
                        <a:cs typeface="Times New Roman" pitchFamily="18" charset="0"/>
                      </a:endParaRPr>
                    </a:p>
                  </a:txBody>
                  <a:tcPr horzOverflow="overflow"/>
                </a:tc>
                <a:tc>
                  <a:txBody>
                    <a:bodyPr/>
                    <a:lstStyle/>
                    <a:p>
                      <a:pPr algn="ctr"/>
                      <a:r>
                        <a:rPr lang="kk-KZ" sz="1800" dirty="0" smtClean="0">
                          <a:solidFill>
                            <a:srgbClr val="FF0000"/>
                          </a:solidFill>
                          <a:effectLst/>
                          <a:latin typeface="Times New Roman" pitchFamily="18" charset="0"/>
                          <a:cs typeface="Times New Roman" pitchFamily="18" charset="0"/>
                        </a:rPr>
                        <a:t>2017ж</a:t>
                      </a:r>
                      <a:endParaRPr lang="ru-RU" sz="1800" b="1" i="1" dirty="0">
                        <a:solidFill>
                          <a:srgbClr val="FF0000"/>
                        </a:solidFill>
                        <a:effectLst/>
                        <a:latin typeface="Times New Roman" pitchFamily="18" charset="0"/>
                        <a:cs typeface="Times New Roman" pitchFamily="18" charset="0"/>
                      </a:endParaRPr>
                    </a:p>
                  </a:txBody>
                  <a:tcPr horzOverflow="overflow"/>
                </a:tc>
              </a:tr>
              <a:tr h="32062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u="none" strike="noStrike" cap="none" normalizeH="0" baseline="0" dirty="0" smtClean="0">
                          <a:ln>
                            <a:noFill/>
                          </a:ln>
                          <a:solidFill>
                            <a:srgbClr val="FF0000"/>
                          </a:solidFill>
                          <a:effectLst/>
                          <a:latin typeface="Times New Roman" pitchFamily="18" charset="0"/>
                          <a:cs typeface="Times New Roman" pitchFamily="18" charset="0"/>
                        </a:rPr>
                        <a:t>Барлық мүгедектер саны</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sz="1400" dirty="0" smtClean="0">
                          <a:solidFill>
                            <a:srgbClr val="FF0000"/>
                          </a:solidFill>
                          <a:latin typeface="Times New Roman" pitchFamily="18" charset="0"/>
                          <a:cs typeface="Times New Roman" pitchFamily="18" charset="0"/>
                        </a:rPr>
                        <a:t>515</a:t>
                      </a:r>
                      <a:endParaRPr lang="ru-RU" sz="1400" dirty="0">
                        <a:solidFill>
                          <a:srgbClr val="FF0000"/>
                        </a:solidFill>
                        <a:latin typeface="Times New Roman" pitchFamily="18" charset="0"/>
                        <a:cs typeface="Times New Roman" pitchFamily="18" charset="0"/>
                      </a:endParaRPr>
                    </a:p>
                  </a:txBody>
                  <a:tcPr horzOverflow="overflow"/>
                </a:tc>
                <a:tc>
                  <a:txBody>
                    <a:bodyPr/>
                    <a:lstStyle/>
                    <a:p>
                      <a:pPr algn="ctr"/>
                      <a:r>
                        <a:rPr lang="kk-KZ" sz="1400" dirty="0" smtClean="0">
                          <a:solidFill>
                            <a:srgbClr val="FF0000"/>
                          </a:solidFill>
                          <a:latin typeface="Times New Roman" pitchFamily="18" charset="0"/>
                          <a:cs typeface="Times New Roman" pitchFamily="18" charset="0"/>
                        </a:rPr>
                        <a:t>566</a:t>
                      </a:r>
                      <a:endParaRPr lang="ru-RU" sz="1400" dirty="0">
                        <a:solidFill>
                          <a:srgbClr val="FF0000"/>
                        </a:solidFill>
                        <a:latin typeface="Times New Roman" pitchFamily="18" charset="0"/>
                        <a:cs typeface="Times New Roman" pitchFamily="18" charset="0"/>
                      </a:endParaRPr>
                    </a:p>
                  </a:txBody>
                  <a:tcPr horzOverflow="overflow"/>
                </a:tc>
              </a:tr>
              <a:tr h="4175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Tx/>
                        <a:buChar char="-"/>
                        <a:tabLst/>
                      </a:pPr>
                      <a:r>
                        <a:rPr kumimoji="0" lang="kk-KZ" sz="1400" u="none" strike="noStrike" cap="none" normalizeH="0" baseline="0" dirty="0" smtClean="0">
                          <a:ln>
                            <a:noFill/>
                          </a:ln>
                          <a:solidFill>
                            <a:srgbClr val="FF0000"/>
                          </a:solidFill>
                          <a:effectLst/>
                          <a:latin typeface="Times New Roman" pitchFamily="18" charset="0"/>
                          <a:cs typeface="Times New Roman" pitchFamily="18" charset="0"/>
                        </a:rPr>
                        <a:t>Балалар</a:t>
                      </a:r>
                    </a:p>
                    <a:p>
                      <a:pPr marL="0" marR="0" lvl="0" indent="0" algn="l" defTabSz="914400" rtl="0" eaLnBrk="1" fontAlgn="base" latinLnBrk="0" hangingPunct="1">
                        <a:lnSpc>
                          <a:spcPct val="100000"/>
                        </a:lnSpc>
                        <a:spcBef>
                          <a:spcPct val="20000"/>
                        </a:spcBef>
                        <a:spcAft>
                          <a:spcPct val="0"/>
                        </a:spcAft>
                        <a:buClr>
                          <a:schemeClr val="hlink"/>
                        </a:buClr>
                        <a:buSzPct val="60000"/>
                        <a:buFontTx/>
                        <a:buChar char="-"/>
                        <a:tabLst/>
                      </a:pPr>
                      <a:r>
                        <a:rPr kumimoji="0" lang="kk-KZ" sz="1400" b="0" i="0" u="none" strike="noStrike" cap="none" normalizeH="0" baseline="0" dirty="0" smtClean="0">
                          <a:ln>
                            <a:noFill/>
                          </a:ln>
                          <a:solidFill>
                            <a:srgbClr val="FF0000"/>
                          </a:solidFill>
                          <a:effectLst/>
                          <a:latin typeface="Times New Roman" pitchFamily="18" charset="0"/>
                          <a:cs typeface="Times New Roman" pitchFamily="18" charset="0"/>
                        </a:rPr>
                        <a:t>- 3 жасқа дейін</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sz="1400" dirty="0" smtClean="0">
                          <a:solidFill>
                            <a:srgbClr val="FF0000"/>
                          </a:solidFill>
                          <a:effectLst/>
                          <a:latin typeface="Times New Roman" pitchFamily="18" charset="0"/>
                          <a:cs typeface="Times New Roman" pitchFamily="18" charset="0"/>
                        </a:rPr>
                        <a:t>161</a:t>
                      </a:r>
                    </a:p>
                    <a:p>
                      <a:pPr algn="ctr"/>
                      <a:r>
                        <a:rPr lang="kk-KZ" sz="1400" dirty="0" smtClean="0">
                          <a:solidFill>
                            <a:srgbClr val="FF0000"/>
                          </a:solidFill>
                          <a:effectLst/>
                          <a:latin typeface="Times New Roman" pitchFamily="18" charset="0"/>
                          <a:cs typeface="Times New Roman" pitchFamily="18" charset="0"/>
                        </a:rPr>
                        <a:t>18</a:t>
                      </a:r>
                      <a:endParaRPr lang="ru-RU" sz="1400" dirty="0">
                        <a:solidFill>
                          <a:srgbClr val="FF0000"/>
                        </a:solidFill>
                        <a:effectLst/>
                        <a:latin typeface="Times New Roman" pitchFamily="18" charset="0"/>
                        <a:cs typeface="Times New Roman" pitchFamily="18" charset="0"/>
                      </a:endParaRPr>
                    </a:p>
                  </a:txBody>
                  <a:tcPr horzOverflow="overflow"/>
                </a:tc>
                <a:tc>
                  <a:txBody>
                    <a:bodyPr/>
                    <a:lstStyle/>
                    <a:p>
                      <a:pPr algn="ctr"/>
                      <a:r>
                        <a:rPr lang="kk-KZ" sz="1400" dirty="0" smtClean="0">
                          <a:solidFill>
                            <a:srgbClr val="FF0000"/>
                          </a:solidFill>
                          <a:effectLst/>
                          <a:latin typeface="Times New Roman" pitchFamily="18" charset="0"/>
                          <a:cs typeface="Times New Roman" pitchFamily="18" charset="0"/>
                        </a:rPr>
                        <a:t>173</a:t>
                      </a:r>
                    </a:p>
                    <a:p>
                      <a:pPr algn="ctr"/>
                      <a:r>
                        <a:rPr lang="kk-KZ" sz="1400" dirty="0" smtClean="0">
                          <a:solidFill>
                            <a:srgbClr val="FF0000"/>
                          </a:solidFill>
                          <a:effectLst/>
                          <a:latin typeface="Times New Roman" pitchFamily="18" charset="0"/>
                          <a:cs typeface="Times New Roman" pitchFamily="18" charset="0"/>
                        </a:rPr>
                        <a:t>24</a:t>
                      </a:r>
                      <a:endParaRPr lang="ru-RU" sz="1400" dirty="0">
                        <a:solidFill>
                          <a:srgbClr val="FF0000"/>
                        </a:solidFill>
                        <a:effectLst/>
                        <a:latin typeface="Times New Roman" pitchFamily="18" charset="0"/>
                        <a:cs typeface="Times New Roman" pitchFamily="18" charset="0"/>
                      </a:endParaRPr>
                    </a:p>
                  </a:txBody>
                  <a:tcPr horzOverflow="overflow"/>
                </a:tc>
              </a:tr>
              <a:tr h="28750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sz="1400" b="0" i="0" u="none" strike="noStrike" cap="none" normalizeH="0" baseline="0" dirty="0" err="1" smtClean="0">
                          <a:ln>
                            <a:noFill/>
                          </a:ln>
                          <a:solidFill>
                            <a:srgbClr val="FF0000"/>
                          </a:solidFill>
                          <a:effectLst/>
                          <a:latin typeface="Times New Roman" pitchFamily="18" charset="0"/>
                          <a:cs typeface="Times New Roman" pitchFamily="18" charset="0"/>
                        </a:rPr>
                        <a:t>ересектер</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sz="1400" dirty="0" smtClean="0">
                          <a:solidFill>
                            <a:srgbClr val="FF0000"/>
                          </a:solidFill>
                          <a:effectLst/>
                          <a:latin typeface="Times New Roman" pitchFamily="18" charset="0"/>
                          <a:cs typeface="Times New Roman" pitchFamily="18" charset="0"/>
                        </a:rPr>
                        <a:t>354</a:t>
                      </a:r>
                      <a:endParaRPr lang="ru-RU" sz="1400" dirty="0">
                        <a:solidFill>
                          <a:srgbClr val="FF0000"/>
                        </a:solidFill>
                        <a:effectLst/>
                        <a:latin typeface="Times New Roman" pitchFamily="18" charset="0"/>
                        <a:cs typeface="Times New Roman" pitchFamily="18" charset="0"/>
                      </a:endParaRPr>
                    </a:p>
                  </a:txBody>
                  <a:tcPr horzOverflow="overflow"/>
                </a:tc>
                <a:tc>
                  <a:txBody>
                    <a:bodyPr/>
                    <a:lstStyle/>
                    <a:p>
                      <a:pPr algn="ctr"/>
                      <a:r>
                        <a:rPr lang="ru-RU" sz="1400" dirty="0" smtClean="0">
                          <a:solidFill>
                            <a:srgbClr val="FF0000"/>
                          </a:solidFill>
                          <a:effectLst/>
                          <a:latin typeface="Times New Roman" pitchFamily="18" charset="0"/>
                          <a:cs typeface="Times New Roman" pitchFamily="18" charset="0"/>
                        </a:rPr>
                        <a:t>393</a:t>
                      </a:r>
                      <a:endParaRPr lang="ru-RU" sz="1400" dirty="0">
                        <a:solidFill>
                          <a:srgbClr val="FF0000"/>
                        </a:solidFill>
                        <a:effectLst/>
                        <a:latin typeface="Times New Roman" pitchFamily="18" charset="0"/>
                        <a:cs typeface="Times New Roman" pitchFamily="18" charset="0"/>
                      </a:endParaRPr>
                    </a:p>
                  </a:txBody>
                  <a:tcPr horzOverflow="overflow"/>
                </a:tc>
              </a:tr>
              <a:tr h="39507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u="none" strike="noStrike" cap="none" normalizeH="0" baseline="0" dirty="0" smtClean="0">
                          <a:ln>
                            <a:noFill/>
                          </a:ln>
                          <a:solidFill>
                            <a:srgbClr val="FF0000"/>
                          </a:solidFill>
                          <a:effectLst/>
                          <a:latin typeface="Times New Roman" pitchFamily="18" charset="0"/>
                          <a:cs typeface="Times New Roman" pitchFamily="18" charset="0"/>
                        </a:rPr>
                        <a:t>Оның ішінде, 1 топта </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sz="1400" dirty="0" smtClean="0">
                          <a:solidFill>
                            <a:srgbClr val="FF0000"/>
                          </a:solidFill>
                          <a:effectLst/>
                          <a:latin typeface="Times New Roman" pitchFamily="18" charset="0"/>
                          <a:cs typeface="Times New Roman" pitchFamily="18" charset="0"/>
                        </a:rPr>
                        <a:t>35</a:t>
                      </a:r>
                      <a:endParaRPr lang="ru-RU" sz="1400" dirty="0">
                        <a:solidFill>
                          <a:srgbClr val="FF0000"/>
                        </a:solidFill>
                        <a:effectLst/>
                        <a:latin typeface="Times New Roman" pitchFamily="18" charset="0"/>
                        <a:cs typeface="Times New Roman" pitchFamily="18" charset="0"/>
                      </a:endParaRPr>
                    </a:p>
                  </a:txBody>
                  <a:tcPr horzOverflow="overflow"/>
                </a:tc>
                <a:tc>
                  <a:txBody>
                    <a:bodyPr/>
                    <a:lstStyle/>
                    <a:p>
                      <a:pPr algn="ctr"/>
                      <a:r>
                        <a:rPr lang="kk-KZ" sz="1400" dirty="0" smtClean="0">
                          <a:solidFill>
                            <a:srgbClr val="FF0000"/>
                          </a:solidFill>
                          <a:effectLst/>
                          <a:latin typeface="Times New Roman" pitchFamily="18" charset="0"/>
                          <a:cs typeface="Times New Roman" pitchFamily="18" charset="0"/>
                        </a:rPr>
                        <a:t>36</a:t>
                      </a:r>
                      <a:endParaRPr lang="ru-RU" sz="1400" dirty="0">
                        <a:solidFill>
                          <a:srgbClr val="FF0000"/>
                        </a:solidFill>
                        <a:effectLst/>
                        <a:latin typeface="Times New Roman" pitchFamily="18" charset="0"/>
                        <a:cs typeface="Times New Roman" pitchFamily="18" charset="0"/>
                      </a:endParaRPr>
                    </a:p>
                  </a:txBody>
                  <a:tcPr horzOverflow="overflow"/>
                </a:tc>
              </a:tr>
              <a:tr h="37043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u="none" strike="noStrike" cap="none" normalizeH="0" baseline="0" dirty="0" smtClean="0">
                          <a:ln>
                            <a:noFill/>
                          </a:ln>
                          <a:solidFill>
                            <a:srgbClr val="FF0000"/>
                          </a:solidFill>
                          <a:effectLst/>
                          <a:latin typeface="Times New Roman" pitchFamily="18" charset="0"/>
                          <a:cs typeface="Times New Roman" pitchFamily="18" charset="0"/>
                        </a:rPr>
                        <a:t>2 топта</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sz="1400" dirty="0" smtClean="0">
                          <a:solidFill>
                            <a:srgbClr val="FF0000"/>
                          </a:solidFill>
                          <a:effectLst/>
                          <a:latin typeface="Times New Roman" pitchFamily="18" charset="0"/>
                          <a:cs typeface="Times New Roman" pitchFamily="18" charset="0"/>
                        </a:rPr>
                        <a:t>214</a:t>
                      </a:r>
                      <a:endParaRPr lang="ru-RU" sz="1400" dirty="0">
                        <a:solidFill>
                          <a:srgbClr val="FF0000"/>
                        </a:solidFill>
                        <a:effectLst/>
                        <a:latin typeface="Times New Roman" pitchFamily="18" charset="0"/>
                        <a:cs typeface="Times New Roman" pitchFamily="18" charset="0"/>
                      </a:endParaRPr>
                    </a:p>
                  </a:txBody>
                  <a:tcPr horzOverflow="overflow"/>
                </a:tc>
                <a:tc>
                  <a:txBody>
                    <a:bodyPr/>
                    <a:lstStyle/>
                    <a:p>
                      <a:pPr algn="ctr"/>
                      <a:r>
                        <a:rPr lang="kk-KZ" sz="1400" dirty="0" smtClean="0">
                          <a:solidFill>
                            <a:srgbClr val="FF0000"/>
                          </a:solidFill>
                          <a:effectLst/>
                          <a:latin typeface="Times New Roman" pitchFamily="18" charset="0"/>
                          <a:cs typeface="Times New Roman" pitchFamily="18" charset="0"/>
                        </a:rPr>
                        <a:t>230</a:t>
                      </a:r>
                      <a:endParaRPr lang="ru-RU" sz="1400" dirty="0">
                        <a:solidFill>
                          <a:srgbClr val="FF0000"/>
                        </a:solidFill>
                        <a:effectLst/>
                        <a:latin typeface="Times New Roman" pitchFamily="18" charset="0"/>
                        <a:cs typeface="Times New Roman" pitchFamily="18" charset="0"/>
                      </a:endParaRPr>
                    </a:p>
                  </a:txBody>
                  <a:tcPr horzOverflow="overflow"/>
                </a:tc>
              </a:tr>
              <a:tr h="3045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u="none" strike="noStrike" cap="none" normalizeH="0" baseline="0" dirty="0" smtClean="0">
                          <a:ln>
                            <a:noFill/>
                          </a:ln>
                          <a:solidFill>
                            <a:srgbClr val="FF0000"/>
                          </a:solidFill>
                          <a:effectLst/>
                          <a:latin typeface="Times New Roman" pitchFamily="18" charset="0"/>
                          <a:cs typeface="Times New Roman" pitchFamily="18" charset="0"/>
                        </a:rPr>
                        <a:t>3 топта</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sz="1400" dirty="0" smtClean="0">
                          <a:solidFill>
                            <a:srgbClr val="FF0000"/>
                          </a:solidFill>
                          <a:effectLst/>
                          <a:latin typeface="Times New Roman" pitchFamily="18" charset="0"/>
                          <a:cs typeface="Times New Roman" pitchFamily="18" charset="0"/>
                        </a:rPr>
                        <a:t>105</a:t>
                      </a:r>
                      <a:endParaRPr lang="ru-RU" sz="1400" dirty="0">
                        <a:solidFill>
                          <a:srgbClr val="FF0000"/>
                        </a:solidFill>
                        <a:effectLst/>
                        <a:latin typeface="Times New Roman" pitchFamily="18" charset="0"/>
                        <a:cs typeface="Times New Roman" pitchFamily="18" charset="0"/>
                      </a:endParaRPr>
                    </a:p>
                  </a:txBody>
                  <a:tcPr horzOverflow="overflow"/>
                </a:tc>
                <a:tc>
                  <a:txBody>
                    <a:bodyPr/>
                    <a:lstStyle/>
                    <a:p>
                      <a:pPr algn="ctr"/>
                      <a:r>
                        <a:rPr lang="kk-KZ" sz="1400" dirty="0" smtClean="0">
                          <a:solidFill>
                            <a:srgbClr val="FF0000"/>
                          </a:solidFill>
                          <a:effectLst/>
                          <a:latin typeface="Times New Roman" pitchFamily="18" charset="0"/>
                          <a:cs typeface="Times New Roman" pitchFamily="18" charset="0"/>
                        </a:rPr>
                        <a:t>127</a:t>
                      </a:r>
                      <a:endParaRPr lang="ru-RU" sz="1400" dirty="0">
                        <a:solidFill>
                          <a:srgbClr val="FF0000"/>
                        </a:solidFill>
                        <a:effectLst/>
                        <a:latin typeface="Times New Roman" pitchFamily="18" charset="0"/>
                        <a:cs typeface="Times New Roman" pitchFamily="18" charset="0"/>
                      </a:endParaRPr>
                    </a:p>
                  </a:txBody>
                  <a:tcPr horzOverflow="overflow"/>
                </a:tc>
              </a:tr>
              <a:tr h="77051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u="none" strike="noStrike" cap="none" normalizeH="0" baseline="0" dirty="0" smtClean="0">
                          <a:ln>
                            <a:noFill/>
                          </a:ln>
                          <a:solidFill>
                            <a:srgbClr val="FF0000"/>
                          </a:solidFill>
                          <a:effectLst/>
                          <a:latin typeface="Times New Roman" pitchFamily="18" charset="0"/>
                          <a:cs typeface="Times New Roman" pitchFamily="18" charset="0"/>
                        </a:rPr>
                        <a:t>Алғашқы мүгедектік </a:t>
                      </a:r>
                    </a:p>
                    <a:p>
                      <a:pPr marL="285750" marR="0" lvl="0" indent="-285750" algn="l" defTabSz="914400" rtl="0" eaLnBrk="1" fontAlgn="base" latinLnBrk="0" hangingPunct="1">
                        <a:lnSpc>
                          <a:spcPct val="100000"/>
                        </a:lnSpc>
                        <a:spcBef>
                          <a:spcPct val="20000"/>
                        </a:spcBef>
                        <a:spcAft>
                          <a:spcPct val="0"/>
                        </a:spcAft>
                        <a:buClr>
                          <a:schemeClr val="hlink"/>
                        </a:buClr>
                        <a:buSzPct val="60000"/>
                        <a:buFontTx/>
                        <a:buChar char="-"/>
                        <a:tabLst/>
                      </a:pPr>
                      <a:r>
                        <a:rPr kumimoji="0" lang="kk-KZ" sz="1400" u="none" strike="noStrike" cap="none" normalizeH="0" baseline="0" dirty="0" smtClean="0">
                          <a:ln>
                            <a:noFill/>
                          </a:ln>
                          <a:solidFill>
                            <a:srgbClr val="FF0000"/>
                          </a:solidFill>
                          <a:effectLst/>
                          <a:latin typeface="Times New Roman" pitchFamily="18" charset="0"/>
                          <a:cs typeface="Times New Roman" pitchFamily="18" charset="0"/>
                        </a:rPr>
                        <a:t>- 14 жасқа дейінгі балалар </a:t>
                      </a:r>
                    </a:p>
                    <a:p>
                      <a:pPr marL="285750" marR="0" lvl="0" indent="-285750" algn="l" defTabSz="914400" rtl="0" eaLnBrk="1" fontAlgn="base" latinLnBrk="0" hangingPunct="1">
                        <a:lnSpc>
                          <a:spcPct val="100000"/>
                        </a:lnSpc>
                        <a:spcBef>
                          <a:spcPct val="20000"/>
                        </a:spcBef>
                        <a:spcAft>
                          <a:spcPct val="0"/>
                        </a:spcAft>
                        <a:buClr>
                          <a:schemeClr val="hlink"/>
                        </a:buClr>
                        <a:buSzPct val="60000"/>
                        <a:buFontTx/>
                        <a:buChar char="-"/>
                        <a:tabLst/>
                      </a:pPr>
                      <a:r>
                        <a:rPr kumimoji="0" lang="kk-KZ" sz="1400" u="none" strike="noStrike" cap="none" normalizeH="0" baseline="0" dirty="0" smtClean="0">
                          <a:ln>
                            <a:noFill/>
                          </a:ln>
                          <a:solidFill>
                            <a:srgbClr val="FF0000"/>
                          </a:solidFill>
                          <a:effectLst/>
                          <a:latin typeface="Times New Roman" pitchFamily="18" charset="0"/>
                          <a:cs typeface="Times New Roman" pitchFamily="18" charset="0"/>
                        </a:rPr>
                        <a:t>- 3жасқа дейінгі балалар</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sz="1400" dirty="0" smtClean="0">
                          <a:solidFill>
                            <a:srgbClr val="FF0000"/>
                          </a:solidFill>
                          <a:effectLst/>
                          <a:latin typeface="Times New Roman" pitchFamily="18" charset="0"/>
                          <a:cs typeface="Times New Roman" pitchFamily="18" charset="0"/>
                        </a:rPr>
                        <a:t>51</a:t>
                      </a:r>
                    </a:p>
                    <a:p>
                      <a:pPr algn="ctr"/>
                      <a:r>
                        <a:rPr lang="kk-KZ" sz="1400" dirty="0" smtClean="0">
                          <a:solidFill>
                            <a:srgbClr val="FF0000"/>
                          </a:solidFill>
                          <a:effectLst/>
                          <a:latin typeface="Times New Roman" pitchFamily="18" charset="0"/>
                          <a:cs typeface="Times New Roman" pitchFamily="18" charset="0"/>
                        </a:rPr>
                        <a:t>15</a:t>
                      </a:r>
                    </a:p>
                    <a:p>
                      <a:pPr algn="ctr"/>
                      <a:r>
                        <a:rPr lang="kk-KZ" sz="1400" dirty="0" smtClean="0">
                          <a:solidFill>
                            <a:srgbClr val="FF0000"/>
                          </a:solidFill>
                          <a:effectLst/>
                          <a:latin typeface="Times New Roman" pitchFamily="18" charset="0"/>
                          <a:cs typeface="Times New Roman" pitchFamily="18" charset="0"/>
                        </a:rPr>
                        <a:t>11</a:t>
                      </a:r>
                      <a:endParaRPr lang="ru-RU" sz="1400" dirty="0">
                        <a:solidFill>
                          <a:srgbClr val="FF0000"/>
                        </a:solidFill>
                        <a:effectLst/>
                        <a:latin typeface="Times New Roman" pitchFamily="18" charset="0"/>
                        <a:cs typeface="Times New Roman" pitchFamily="18" charset="0"/>
                      </a:endParaRPr>
                    </a:p>
                  </a:txBody>
                  <a:tcPr horzOverflow="overflow"/>
                </a:tc>
                <a:tc>
                  <a:txBody>
                    <a:bodyPr/>
                    <a:lstStyle/>
                    <a:p>
                      <a:pPr algn="ctr"/>
                      <a:r>
                        <a:rPr lang="kk-KZ" sz="1400" dirty="0" smtClean="0">
                          <a:solidFill>
                            <a:srgbClr val="FF0000"/>
                          </a:solidFill>
                          <a:effectLst/>
                          <a:latin typeface="Times New Roman" pitchFamily="18" charset="0"/>
                          <a:cs typeface="Times New Roman" pitchFamily="18" charset="0"/>
                        </a:rPr>
                        <a:t>54</a:t>
                      </a:r>
                    </a:p>
                    <a:p>
                      <a:pPr algn="ctr"/>
                      <a:r>
                        <a:rPr lang="kk-KZ" sz="1400" dirty="0" smtClean="0">
                          <a:solidFill>
                            <a:srgbClr val="FF0000"/>
                          </a:solidFill>
                          <a:effectLst/>
                          <a:latin typeface="Times New Roman" pitchFamily="18" charset="0"/>
                          <a:cs typeface="Times New Roman" pitchFamily="18" charset="0"/>
                        </a:rPr>
                        <a:t>15</a:t>
                      </a:r>
                    </a:p>
                    <a:p>
                      <a:pPr marL="342900" indent="-342900" algn="ctr">
                        <a:buAutoNum type="arabicPlain" startAt="9"/>
                      </a:pPr>
                      <a:r>
                        <a:rPr lang="kk-KZ" sz="1400" baseline="0" dirty="0" smtClean="0">
                          <a:solidFill>
                            <a:srgbClr val="FF0000"/>
                          </a:solidFill>
                          <a:effectLst/>
                          <a:latin typeface="Times New Roman" pitchFamily="18" charset="0"/>
                          <a:cs typeface="Times New Roman" pitchFamily="18" charset="0"/>
                        </a:rPr>
                        <a:t>6 – </a:t>
                      </a:r>
                      <a:r>
                        <a:rPr lang="kk-KZ" sz="1400" dirty="0" smtClean="0">
                          <a:solidFill>
                            <a:srgbClr val="FF0000"/>
                          </a:solidFill>
                          <a:effectLst/>
                          <a:latin typeface="Times New Roman" pitchFamily="18" charset="0"/>
                          <a:cs typeface="Times New Roman" pitchFamily="18" charset="0"/>
                        </a:rPr>
                        <a:t>ВПР, 2-</a:t>
                      </a:r>
                      <a:r>
                        <a:rPr lang="kk-KZ" sz="1400" baseline="0" dirty="0" smtClean="0">
                          <a:solidFill>
                            <a:srgbClr val="FF0000"/>
                          </a:solidFill>
                          <a:effectLst/>
                          <a:latin typeface="Times New Roman" pitchFamily="18" charset="0"/>
                          <a:cs typeface="Times New Roman" pitchFamily="18" charset="0"/>
                        </a:rPr>
                        <a:t> С.Дауна, </a:t>
                      </a:r>
                    </a:p>
                    <a:p>
                      <a:pPr marL="342900" indent="-342900" algn="ctr">
                        <a:buNone/>
                      </a:pPr>
                      <a:r>
                        <a:rPr lang="kk-KZ" sz="1400" baseline="0" dirty="0" smtClean="0">
                          <a:solidFill>
                            <a:srgbClr val="FF0000"/>
                          </a:solidFill>
                          <a:effectLst/>
                          <a:latin typeface="Times New Roman" pitchFamily="18" charset="0"/>
                          <a:cs typeface="Times New Roman" pitchFamily="18" charset="0"/>
                        </a:rPr>
                        <a:t>1-  ДЦП</a:t>
                      </a:r>
                      <a:r>
                        <a:rPr lang="kk-KZ" sz="1400" dirty="0" smtClean="0">
                          <a:solidFill>
                            <a:srgbClr val="FF0000"/>
                          </a:solidFill>
                          <a:effectLst/>
                          <a:latin typeface="Times New Roman" pitchFamily="18" charset="0"/>
                          <a:cs typeface="Times New Roman" pitchFamily="18" charset="0"/>
                        </a:rPr>
                        <a:t> </a:t>
                      </a:r>
                    </a:p>
                  </a:txBody>
                  <a:tcPr horzOverflow="overflow"/>
                </a:tc>
              </a:tr>
              <a:tr h="3045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400" u="none" strike="noStrike" cap="none" normalizeH="0" baseline="0" dirty="0" smtClean="0">
                          <a:ln>
                            <a:noFill/>
                          </a:ln>
                          <a:solidFill>
                            <a:srgbClr val="FF0000"/>
                          </a:solidFill>
                          <a:effectLst/>
                          <a:latin typeface="Times New Roman" pitchFamily="18" charset="0"/>
                          <a:cs typeface="Times New Roman" pitchFamily="18" charset="0"/>
                        </a:rPr>
                        <a:t>Е</a:t>
                      </a:r>
                      <a:r>
                        <a:rPr kumimoji="0" lang="kk-KZ" sz="1400" u="none" strike="noStrike" cap="none" normalizeH="0" baseline="0" dirty="0" smtClean="0">
                          <a:ln>
                            <a:noFill/>
                          </a:ln>
                          <a:solidFill>
                            <a:srgbClr val="FF0000"/>
                          </a:solidFill>
                          <a:effectLst/>
                          <a:latin typeface="Times New Roman" pitchFamily="18" charset="0"/>
                          <a:cs typeface="Times New Roman" pitchFamily="18" charset="0"/>
                        </a:rPr>
                        <a:t>ңбекке қабілетті жастағы мүгедектер</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sz="1400" dirty="0" smtClean="0">
                          <a:solidFill>
                            <a:srgbClr val="FF0000"/>
                          </a:solidFill>
                          <a:effectLst/>
                          <a:latin typeface="Times New Roman" pitchFamily="18" charset="0"/>
                          <a:cs typeface="Times New Roman" pitchFamily="18" charset="0"/>
                        </a:rPr>
                        <a:t>331 (23)</a:t>
                      </a:r>
                      <a:endParaRPr lang="ru-RU" sz="1400" dirty="0">
                        <a:solidFill>
                          <a:srgbClr val="FF0000"/>
                        </a:solidFill>
                        <a:effectLst/>
                        <a:latin typeface="Times New Roman" pitchFamily="18" charset="0"/>
                        <a:cs typeface="Times New Roman" pitchFamily="18" charset="0"/>
                      </a:endParaRPr>
                    </a:p>
                  </a:txBody>
                  <a:tcPr horzOverflow="overflow"/>
                </a:tc>
                <a:tc>
                  <a:txBody>
                    <a:bodyPr/>
                    <a:lstStyle/>
                    <a:p>
                      <a:pPr algn="ctr"/>
                      <a:r>
                        <a:rPr lang="kk-KZ" sz="1400" dirty="0" smtClean="0">
                          <a:solidFill>
                            <a:srgbClr val="FF0000"/>
                          </a:solidFill>
                          <a:effectLst/>
                          <a:latin typeface="Times New Roman" pitchFamily="18" charset="0"/>
                          <a:cs typeface="Times New Roman" pitchFamily="18" charset="0"/>
                        </a:rPr>
                        <a:t>356 (37)</a:t>
                      </a:r>
                      <a:endParaRPr lang="ru-RU" sz="1400" dirty="0">
                        <a:solidFill>
                          <a:srgbClr val="FF0000"/>
                        </a:solidFill>
                        <a:effectLst/>
                        <a:latin typeface="Times New Roman" pitchFamily="18" charset="0"/>
                        <a:cs typeface="Times New Roman" pitchFamily="18" charset="0"/>
                      </a:endParaRPr>
                    </a:p>
                  </a:txBody>
                  <a:tcPr horzOverflow="overflow"/>
                </a:tc>
              </a:tr>
              <a:tr h="3045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u="none" strike="noStrike" cap="none" normalizeH="0" baseline="0" dirty="0" smtClean="0">
                          <a:ln>
                            <a:noFill/>
                          </a:ln>
                          <a:solidFill>
                            <a:srgbClr val="FF0000"/>
                          </a:solidFill>
                          <a:effectLst/>
                          <a:latin typeface="Times New Roman" pitchFamily="18" charset="0"/>
                          <a:cs typeface="Times New Roman" pitchFamily="18" charset="0"/>
                        </a:rPr>
                        <a:t>ИОВ</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sz="1400" dirty="0" smtClean="0">
                          <a:solidFill>
                            <a:srgbClr val="FF0000"/>
                          </a:solidFill>
                          <a:effectLst/>
                          <a:latin typeface="Times New Roman" pitchFamily="18" charset="0"/>
                          <a:cs typeface="Times New Roman" pitchFamily="18" charset="0"/>
                        </a:rPr>
                        <a:t>5</a:t>
                      </a:r>
                      <a:endParaRPr lang="ru-RU" sz="1400" dirty="0">
                        <a:solidFill>
                          <a:srgbClr val="FF0000"/>
                        </a:solidFill>
                        <a:effectLst/>
                        <a:latin typeface="Times New Roman" pitchFamily="18" charset="0"/>
                        <a:cs typeface="Times New Roman" pitchFamily="18" charset="0"/>
                      </a:endParaRPr>
                    </a:p>
                  </a:txBody>
                  <a:tcPr horzOverflow="overflow"/>
                </a:tc>
                <a:tc>
                  <a:txBody>
                    <a:bodyPr/>
                    <a:lstStyle/>
                    <a:p>
                      <a:pPr algn="ctr"/>
                      <a:r>
                        <a:rPr lang="kk-KZ" sz="1400" dirty="0" smtClean="0">
                          <a:solidFill>
                            <a:srgbClr val="FF0000"/>
                          </a:solidFill>
                          <a:effectLst/>
                          <a:latin typeface="Times New Roman" pitchFamily="18" charset="0"/>
                          <a:cs typeface="Times New Roman" pitchFamily="18" charset="0"/>
                        </a:rPr>
                        <a:t>4</a:t>
                      </a:r>
                      <a:endParaRPr lang="ru-RU" sz="1400" dirty="0">
                        <a:solidFill>
                          <a:srgbClr val="FF0000"/>
                        </a:solidFill>
                        <a:effectLst/>
                        <a:latin typeface="Times New Roman" pitchFamily="18" charset="0"/>
                        <a:cs typeface="Times New Roman" pitchFamily="18" charset="0"/>
                      </a:endParaRPr>
                    </a:p>
                  </a:txBody>
                  <a:tcPr horzOverflow="overflow"/>
                </a:tc>
              </a:tr>
              <a:tr h="3045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u="none" strike="noStrike" cap="none" normalizeH="0" baseline="0" dirty="0" smtClean="0">
                          <a:ln>
                            <a:noFill/>
                          </a:ln>
                          <a:solidFill>
                            <a:srgbClr val="FF0000"/>
                          </a:solidFill>
                          <a:effectLst/>
                          <a:latin typeface="Times New Roman" pitchFamily="18" charset="0"/>
                          <a:cs typeface="Times New Roman" pitchFamily="18" charset="0"/>
                        </a:rPr>
                        <a:t>УОВ</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sz="1400" dirty="0" smtClean="0">
                          <a:solidFill>
                            <a:srgbClr val="FF0000"/>
                          </a:solidFill>
                          <a:effectLst/>
                          <a:latin typeface="Times New Roman" pitchFamily="18" charset="0"/>
                          <a:cs typeface="Times New Roman" pitchFamily="18" charset="0"/>
                        </a:rPr>
                        <a:t>1</a:t>
                      </a:r>
                      <a:endParaRPr lang="ru-RU" sz="1400" dirty="0">
                        <a:solidFill>
                          <a:srgbClr val="FF0000"/>
                        </a:solidFill>
                        <a:effectLst/>
                        <a:latin typeface="Times New Roman" pitchFamily="18" charset="0"/>
                        <a:cs typeface="Times New Roman" pitchFamily="18" charset="0"/>
                      </a:endParaRPr>
                    </a:p>
                  </a:txBody>
                  <a:tcPr horzOverflow="overflow"/>
                </a:tc>
                <a:tc>
                  <a:txBody>
                    <a:bodyPr/>
                    <a:lstStyle/>
                    <a:p>
                      <a:pPr algn="ctr"/>
                      <a:r>
                        <a:rPr lang="kk-KZ" sz="1400" dirty="0" smtClean="0">
                          <a:solidFill>
                            <a:srgbClr val="FF0000"/>
                          </a:solidFill>
                          <a:effectLst/>
                          <a:latin typeface="Times New Roman" pitchFamily="18" charset="0"/>
                          <a:cs typeface="Times New Roman" pitchFamily="18" charset="0"/>
                        </a:rPr>
                        <a:t>1</a:t>
                      </a:r>
                      <a:endParaRPr lang="ru-RU" sz="1400" dirty="0">
                        <a:solidFill>
                          <a:srgbClr val="FF0000"/>
                        </a:solidFill>
                        <a:effectLst/>
                        <a:latin typeface="Times New Roman" pitchFamily="18" charset="0"/>
                        <a:cs typeface="Times New Roman" pitchFamily="18" charset="0"/>
                      </a:endParaRPr>
                    </a:p>
                  </a:txBody>
                  <a:tcPr horzOverflow="overflow"/>
                </a:tc>
              </a:tr>
              <a:tr h="39803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u="none" strike="noStrike" cap="none" normalizeH="0" baseline="0" dirty="0" smtClean="0">
                          <a:ln>
                            <a:noFill/>
                          </a:ln>
                          <a:solidFill>
                            <a:srgbClr val="FF0000"/>
                          </a:solidFill>
                          <a:effectLst/>
                          <a:latin typeface="Times New Roman" pitchFamily="18" charset="0"/>
                          <a:cs typeface="Times New Roman" pitchFamily="18" charset="0"/>
                        </a:rPr>
                        <a:t>Афган соғысына,Чернобыль апатына қатысушылар</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sz="1400" dirty="0" smtClean="0">
                          <a:solidFill>
                            <a:srgbClr val="FF0000"/>
                          </a:solidFill>
                          <a:effectLst/>
                          <a:latin typeface="Times New Roman" pitchFamily="18" charset="0"/>
                          <a:cs typeface="Times New Roman" pitchFamily="18" charset="0"/>
                        </a:rPr>
                        <a:t>34</a:t>
                      </a:r>
                      <a:endParaRPr lang="ru-RU" sz="1400" dirty="0">
                        <a:solidFill>
                          <a:srgbClr val="FF0000"/>
                        </a:solidFill>
                        <a:effectLst/>
                        <a:latin typeface="Times New Roman" pitchFamily="18" charset="0"/>
                        <a:cs typeface="Times New Roman" pitchFamily="18" charset="0"/>
                      </a:endParaRPr>
                    </a:p>
                  </a:txBody>
                  <a:tcPr horzOverflow="overflow"/>
                </a:tc>
                <a:tc>
                  <a:txBody>
                    <a:bodyPr/>
                    <a:lstStyle/>
                    <a:p>
                      <a:pPr algn="ctr"/>
                      <a:r>
                        <a:rPr lang="kk-KZ" sz="1400" dirty="0" smtClean="0">
                          <a:solidFill>
                            <a:srgbClr val="FF0000"/>
                          </a:solidFill>
                          <a:effectLst/>
                          <a:latin typeface="Times New Roman" pitchFamily="18" charset="0"/>
                          <a:cs typeface="Times New Roman" pitchFamily="18" charset="0"/>
                        </a:rPr>
                        <a:t>22</a:t>
                      </a:r>
                      <a:endParaRPr lang="ru-RU" sz="1400" dirty="0">
                        <a:solidFill>
                          <a:srgbClr val="FF0000"/>
                        </a:solidFill>
                        <a:effectLst/>
                        <a:latin typeface="Times New Roman" pitchFamily="18" charset="0"/>
                        <a:cs typeface="Times New Roman" pitchFamily="18" charset="0"/>
                      </a:endParaRPr>
                    </a:p>
                  </a:txBody>
                  <a:tcPr horzOverflow="overflow"/>
                </a:tc>
              </a:tr>
              <a:tr h="39803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400" u="none" strike="noStrike" cap="none" normalizeH="0" baseline="0" dirty="0" smtClean="0">
                          <a:ln>
                            <a:noFill/>
                          </a:ln>
                          <a:solidFill>
                            <a:srgbClr val="FF0000"/>
                          </a:solidFill>
                          <a:effectLst/>
                          <a:latin typeface="Times New Roman" pitchFamily="18" charset="0"/>
                          <a:cs typeface="Times New Roman" pitchFamily="18" charset="0"/>
                        </a:rPr>
                        <a:t>СИЯП</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sz="1400" dirty="0" smtClean="0">
                          <a:solidFill>
                            <a:srgbClr val="FF0000"/>
                          </a:solidFill>
                          <a:effectLst/>
                          <a:latin typeface="Times New Roman" pitchFamily="18" charset="0"/>
                          <a:cs typeface="Times New Roman" pitchFamily="18" charset="0"/>
                        </a:rPr>
                        <a:t>3</a:t>
                      </a:r>
                      <a:endParaRPr lang="ru-RU" sz="1400" dirty="0">
                        <a:solidFill>
                          <a:srgbClr val="FF0000"/>
                        </a:solidFill>
                        <a:effectLst/>
                        <a:latin typeface="Times New Roman" pitchFamily="18" charset="0"/>
                        <a:cs typeface="Times New Roman" pitchFamily="18" charset="0"/>
                      </a:endParaRPr>
                    </a:p>
                  </a:txBody>
                  <a:tcPr horzOverflow="overflow"/>
                </a:tc>
                <a:tc>
                  <a:txBody>
                    <a:bodyPr/>
                    <a:lstStyle/>
                    <a:p>
                      <a:pPr algn="ctr"/>
                      <a:r>
                        <a:rPr lang="kk-KZ" sz="1400" dirty="0" smtClean="0">
                          <a:solidFill>
                            <a:srgbClr val="FF0000"/>
                          </a:solidFill>
                          <a:effectLst/>
                          <a:latin typeface="Times New Roman" pitchFamily="18" charset="0"/>
                          <a:cs typeface="Times New Roman" pitchFamily="18" charset="0"/>
                        </a:rPr>
                        <a:t>3</a:t>
                      </a:r>
                      <a:endParaRPr lang="ru-RU" sz="1400" dirty="0">
                        <a:solidFill>
                          <a:srgbClr val="FF0000"/>
                        </a:solidFill>
                        <a:effectLst/>
                        <a:latin typeface="Times New Roman" pitchFamily="18" charset="0"/>
                        <a:cs typeface="Times New Roman" pitchFamily="18" charset="0"/>
                      </a:endParaRPr>
                    </a:p>
                  </a:txBody>
                  <a:tcPr horzOverflow="overflow"/>
                </a:tc>
              </a:tr>
              <a:tr h="39803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u="none" strike="noStrike" cap="none" normalizeH="0" baseline="0" dirty="0" smtClean="0">
                          <a:ln>
                            <a:noFill/>
                          </a:ln>
                          <a:solidFill>
                            <a:srgbClr val="FF0000"/>
                          </a:solidFill>
                          <a:effectLst/>
                          <a:latin typeface="Times New Roman" pitchFamily="18" charset="0"/>
                          <a:cs typeface="Times New Roman" pitchFamily="18" charset="0"/>
                        </a:rPr>
                        <a:t>Күміс алқа иегері</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sz="1400" dirty="0" smtClean="0">
                          <a:solidFill>
                            <a:srgbClr val="FF0000"/>
                          </a:solidFill>
                          <a:effectLst/>
                          <a:latin typeface="Times New Roman" pitchFamily="18" charset="0"/>
                          <a:cs typeface="Times New Roman" pitchFamily="18" charset="0"/>
                        </a:rPr>
                        <a:t>24</a:t>
                      </a:r>
                      <a:endParaRPr lang="ru-RU" sz="1400" dirty="0">
                        <a:solidFill>
                          <a:srgbClr val="FF0000"/>
                        </a:solidFill>
                        <a:effectLst/>
                        <a:latin typeface="Times New Roman" pitchFamily="18" charset="0"/>
                        <a:cs typeface="Times New Roman" pitchFamily="18" charset="0"/>
                      </a:endParaRPr>
                    </a:p>
                  </a:txBody>
                  <a:tcPr horzOverflow="overflow"/>
                </a:tc>
                <a:tc>
                  <a:txBody>
                    <a:bodyPr/>
                    <a:lstStyle/>
                    <a:p>
                      <a:pPr algn="ctr"/>
                      <a:r>
                        <a:rPr lang="kk-KZ" sz="1400" dirty="0" smtClean="0">
                          <a:solidFill>
                            <a:srgbClr val="FF0000"/>
                          </a:solidFill>
                          <a:effectLst/>
                          <a:latin typeface="Times New Roman" pitchFamily="18" charset="0"/>
                          <a:cs typeface="Times New Roman" pitchFamily="18" charset="0"/>
                        </a:rPr>
                        <a:t>27</a:t>
                      </a:r>
                      <a:endParaRPr lang="ru-RU" sz="1400" dirty="0">
                        <a:solidFill>
                          <a:srgbClr val="FF0000"/>
                        </a:solidFill>
                        <a:effectLst/>
                        <a:latin typeface="Times New Roman" pitchFamily="18" charset="0"/>
                        <a:cs typeface="Times New Roman" pitchFamily="18" charset="0"/>
                      </a:endParaRPr>
                    </a:p>
                  </a:txBody>
                  <a:tcPr horzOverflow="overflow"/>
                </a:tc>
              </a:tr>
              <a:tr h="62711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1400" u="none" strike="noStrike" cap="none" normalizeH="0" baseline="0" dirty="0" smtClean="0">
                          <a:ln>
                            <a:noFill/>
                          </a:ln>
                          <a:solidFill>
                            <a:srgbClr val="FF0000"/>
                          </a:solidFill>
                          <a:effectLst/>
                          <a:latin typeface="Times New Roman" pitchFamily="18" charset="0"/>
                          <a:cs typeface="Times New Roman" pitchFamily="18" charset="0"/>
                        </a:rPr>
                        <a:t>Алтын алқа иегері</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algn="ctr"/>
                      <a:r>
                        <a:rPr lang="ru-RU" sz="1400" dirty="0" smtClean="0">
                          <a:solidFill>
                            <a:srgbClr val="FF0000"/>
                          </a:solidFill>
                          <a:effectLst/>
                          <a:latin typeface="Times New Roman" pitchFamily="18" charset="0"/>
                          <a:cs typeface="Times New Roman" pitchFamily="18" charset="0"/>
                        </a:rPr>
                        <a:t>13</a:t>
                      </a:r>
                      <a:endParaRPr lang="ru-RU" sz="1400" dirty="0">
                        <a:solidFill>
                          <a:srgbClr val="FF0000"/>
                        </a:solidFill>
                        <a:effectLst/>
                        <a:latin typeface="Times New Roman" pitchFamily="18" charset="0"/>
                        <a:cs typeface="Times New Roman" pitchFamily="18" charset="0"/>
                      </a:endParaRPr>
                    </a:p>
                  </a:txBody>
                  <a:tcPr horzOverflow="overflow"/>
                </a:tc>
                <a:tc>
                  <a:txBody>
                    <a:bodyPr/>
                    <a:lstStyle/>
                    <a:p>
                      <a:pPr algn="ctr"/>
                      <a:r>
                        <a:rPr lang="kk-KZ" sz="1400" dirty="0" smtClean="0">
                          <a:solidFill>
                            <a:srgbClr val="FF0000"/>
                          </a:solidFill>
                          <a:effectLst/>
                          <a:latin typeface="Times New Roman" pitchFamily="18" charset="0"/>
                          <a:cs typeface="Times New Roman" pitchFamily="18" charset="0"/>
                        </a:rPr>
                        <a:t>13</a:t>
                      </a:r>
                      <a:endParaRPr lang="ru-RU" sz="1400" dirty="0">
                        <a:solidFill>
                          <a:srgbClr val="FF0000"/>
                        </a:solidFill>
                        <a:effectLst/>
                        <a:latin typeface="Times New Roman" pitchFamily="18" charset="0"/>
                        <a:cs typeface="Times New Roman" pitchFamily="18" charset="0"/>
                      </a:endParaRPr>
                    </a:p>
                  </a:txBody>
                  <a:tcPr horzOverflow="overflow"/>
                </a:tc>
              </a:tr>
            </a:tbl>
          </a:graphicData>
        </a:graphic>
      </p:graphicFrame>
    </p:spTree>
    <p:extLst>
      <p:ext uri="{BB962C8B-B14F-4D97-AF65-F5344CB8AC3E}">
        <p14:creationId xmlns="" xmlns:p14="http://schemas.microsoft.com/office/powerpoint/2010/main" val="1493593877"/>
      </p:ext>
    </p:extLst>
  </p:cSld>
  <p:clrMapOvr>
    <a:masterClrMapping/>
  </p:clrMapOvr>
  <p:transition>
    <p:strip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p14="http://schemas.microsoft.com/office/powerpoint/2010/main" xmlns="" val="3541642537"/>
              </p:ext>
            </p:extLst>
          </p:nvPr>
        </p:nvGraphicFramePr>
        <p:xfrm>
          <a:off x="1071538" y="1214423"/>
          <a:ext cx="7500991" cy="4928892"/>
        </p:xfrm>
        <a:graphic>
          <a:graphicData uri="http://schemas.openxmlformats.org/drawingml/2006/table">
            <a:tbl>
              <a:tblPr firstRow="1" bandRow="1">
                <a:tableStyleId>{7DF18680-E054-41AD-8BC1-D1AEF772440D}</a:tableStyleId>
              </a:tblPr>
              <a:tblGrid>
                <a:gridCol w="2350839"/>
                <a:gridCol w="1648049"/>
                <a:gridCol w="1648049"/>
                <a:gridCol w="1854054"/>
              </a:tblGrid>
              <a:tr h="359217">
                <a:tc rowSpan="2">
                  <a:txBody>
                    <a:bodyPr/>
                    <a:lstStyle/>
                    <a:p>
                      <a:pPr algn="ctr"/>
                      <a:r>
                        <a:rPr lang="kk-KZ" sz="1400" dirty="0" smtClean="0">
                          <a:solidFill>
                            <a:srgbClr val="FF0000"/>
                          </a:solidFill>
                          <a:latin typeface="Times New Roman" pitchFamily="18" charset="0"/>
                          <a:cs typeface="Times New Roman" pitchFamily="18" charset="0"/>
                        </a:rPr>
                        <a:t>ХАЛЫҚ</a:t>
                      </a:r>
                      <a:r>
                        <a:rPr lang="kk-KZ" sz="1400" baseline="0" dirty="0" smtClean="0">
                          <a:solidFill>
                            <a:srgbClr val="FF0000"/>
                          </a:solidFill>
                          <a:latin typeface="Times New Roman" pitchFamily="18" charset="0"/>
                          <a:cs typeface="Times New Roman" pitchFamily="18" charset="0"/>
                        </a:rPr>
                        <a:t> САНАТЫ</a:t>
                      </a:r>
                      <a:endParaRPr lang="ru-RU" sz="1400" b="1" i="1" dirty="0">
                        <a:solidFill>
                          <a:srgbClr val="FF0000"/>
                        </a:solidFill>
                        <a:latin typeface="Times New Roman" pitchFamily="18" charset="0"/>
                        <a:cs typeface="Times New Roman" pitchFamily="18" charset="0"/>
                      </a:endParaRPr>
                    </a:p>
                  </a:txBody>
                  <a:tcPr/>
                </a:tc>
                <a:tc gridSpan="3">
                  <a:txBody>
                    <a:bodyPr/>
                    <a:lstStyle/>
                    <a:p>
                      <a:pPr algn="ctr"/>
                      <a:r>
                        <a:rPr lang="kk-KZ" sz="1400" dirty="0" smtClean="0">
                          <a:solidFill>
                            <a:srgbClr val="FF0000"/>
                          </a:solidFill>
                          <a:latin typeface="Times New Roman" pitchFamily="18" charset="0"/>
                          <a:cs typeface="Times New Roman" pitchFamily="18" charset="0"/>
                        </a:rPr>
                        <a:t>2017</a:t>
                      </a:r>
                      <a:r>
                        <a:rPr lang="kk-KZ" sz="1400" baseline="0" dirty="0" smtClean="0">
                          <a:solidFill>
                            <a:srgbClr val="FF0000"/>
                          </a:solidFill>
                          <a:latin typeface="Times New Roman" pitchFamily="18" charset="0"/>
                          <a:cs typeface="Times New Roman" pitchFamily="18" charset="0"/>
                        </a:rPr>
                        <a:t> жыл</a:t>
                      </a:r>
                      <a:endParaRPr lang="ru-RU" sz="1400" b="1" i="1" dirty="0">
                        <a:solidFill>
                          <a:srgbClr val="FF0000"/>
                        </a:solidFill>
                        <a:latin typeface="Times New Roman" pitchFamily="18" charset="0"/>
                        <a:cs typeface="Times New Roman" pitchFamily="18" charset="0"/>
                      </a:endParaRPr>
                    </a:p>
                  </a:txBody>
                  <a:tcPr/>
                </a:tc>
                <a:tc hMerge="1">
                  <a:txBody>
                    <a:bodyPr/>
                    <a:lstStyle/>
                    <a:p>
                      <a:pPr algn="ctr"/>
                      <a:endParaRPr lang="ru-RU" sz="1400" b="1" i="1" dirty="0">
                        <a:solidFill>
                          <a:srgbClr val="FF0000"/>
                        </a:solidFill>
                        <a:latin typeface="Times New Roman" pitchFamily="18" charset="0"/>
                        <a:cs typeface="Times New Roman" pitchFamily="18" charset="0"/>
                      </a:endParaRPr>
                    </a:p>
                  </a:txBody>
                  <a:tcPr/>
                </a:tc>
                <a:tc hMerge="1">
                  <a:txBody>
                    <a:bodyPr/>
                    <a:lstStyle/>
                    <a:p>
                      <a:endParaRPr lang="ru-RU" dirty="0"/>
                    </a:p>
                  </a:txBody>
                  <a:tcPr/>
                </a:tc>
              </a:tr>
              <a:tr h="728113">
                <a:tc vMerge="1">
                  <a:txBody>
                    <a:bodyPr/>
                    <a:lstStyle/>
                    <a:p>
                      <a:endParaRPr lang="ru-RU"/>
                    </a:p>
                  </a:txBody>
                  <a:tcPr/>
                </a:tc>
                <a:tc>
                  <a:txBody>
                    <a:bodyPr/>
                    <a:lstStyle/>
                    <a:p>
                      <a:pPr algn="ctr"/>
                      <a:r>
                        <a:rPr lang="kk-KZ" sz="1400" dirty="0" smtClean="0">
                          <a:solidFill>
                            <a:srgbClr val="FF0000"/>
                          </a:solidFill>
                          <a:latin typeface="Times New Roman" pitchFamily="18" charset="0"/>
                          <a:cs typeface="Times New Roman" pitchFamily="18" charset="0"/>
                        </a:rPr>
                        <a:t> Жылдық жоспар</a:t>
                      </a:r>
                      <a:endParaRPr lang="ru-RU" sz="1400" b="1" i="1" dirty="0">
                        <a:solidFill>
                          <a:srgbClr val="FF0000"/>
                        </a:solidFill>
                        <a:latin typeface="Times New Roman" pitchFamily="18" charset="0"/>
                        <a:cs typeface="Times New Roman" pitchFamily="18" charset="0"/>
                      </a:endParaRPr>
                    </a:p>
                  </a:txBody>
                  <a:tcPr/>
                </a:tc>
                <a:tc>
                  <a:txBody>
                    <a:bodyPr/>
                    <a:lstStyle/>
                    <a:p>
                      <a:pPr algn="ctr"/>
                      <a:r>
                        <a:rPr lang="kk-KZ" sz="1400" baseline="0" dirty="0" smtClean="0">
                          <a:solidFill>
                            <a:srgbClr val="FF0000"/>
                          </a:solidFill>
                          <a:latin typeface="Times New Roman" pitchFamily="18" charset="0"/>
                          <a:cs typeface="Times New Roman" pitchFamily="18" charset="0"/>
                        </a:rPr>
                        <a:t>12 ай жоспары</a:t>
                      </a:r>
                      <a:endParaRPr lang="ru-RU" sz="1400" b="1" i="1"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Орындалуы,</a:t>
                      </a:r>
                    </a:p>
                    <a:p>
                      <a:pPr algn="ctr"/>
                      <a:r>
                        <a:rPr lang="en-US" sz="1400" dirty="0" smtClean="0">
                          <a:solidFill>
                            <a:srgbClr val="FF0000"/>
                          </a:solidFill>
                          <a:latin typeface="Times New Roman" pitchFamily="18" charset="0"/>
                          <a:cs typeface="Times New Roman" pitchFamily="18" charset="0"/>
                        </a:rPr>
                        <a:t>%</a:t>
                      </a:r>
                      <a:endParaRPr lang="ru-RU" sz="1400" b="1" i="1" dirty="0">
                        <a:solidFill>
                          <a:srgbClr val="FF0000"/>
                        </a:solidFill>
                        <a:latin typeface="Times New Roman" pitchFamily="18" charset="0"/>
                        <a:cs typeface="Times New Roman" pitchFamily="18" charset="0"/>
                      </a:endParaRPr>
                    </a:p>
                  </a:txBody>
                  <a:tcPr/>
                </a:tc>
              </a:tr>
              <a:tr h="630445">
                <a:tc>
                  <a:txBody>
                    <a:bodyPr/>
                    <a:lstStyle/>
                    <a:p>
                      <a:r>
                        <a:rPr lang="kk-KZ" sz="1400" dirty="0" smtClean="0">
                          <a:solidFill>
                            <a:srgbClr val="FF0000"/>
                          </a:solidFill>
                          <a:latin typeface="Times New Roman" pitchFamily="18" charset="0"/>
                          <a:cs typeface="Times New Roman" pitchFamily="18" charset="0"/>
                        </a:rPr>
                        <a:t>2айға дейінгі  жаңа туған нәрестелер</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768 500</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768 500</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100</a:t>
                      </a:r>
                      <a:endParaRPr lang="ru-RU" sz="1400" b="0" dirty="0">
                        <a:solidFill>
                          <a:srgbClr val="FF0000"/>
                        </a:solidFill>
                        <a:latin typeface="Times New Roman" pitchFamily="18" charset="0"/>
                        <a:cs typeface="Times New Roman" pitchFamily="18" charset="0"/>
                      </a:endParaRPr>
                    </a:p>
                  </a:txBody>
                  <a:tcPr/>
                </a:tc>
              </a:tr>
              <a:tr h="629030">
                <a:tc>
                  <a:txBody>
                    <a:bodyPr/>
                    <a:lstStyle/>
                    <a:p>
                      <a:r>
                        <a:rPr lang="kk-KZ" sz="1400" dirty="0" smtClean="0">
                          <a:solidFill>
                            <a:srgbClr val="FF0000"/>
                          </a:solidFill>
                          <a:latin typeface="Times New Roman" pitchFamily="18" charset="0"/>
                          <a:cs typeface="Times New Roman" pitchFamily="18" charset="0"/>
                        </a:rPr>
                        <a:t>1жасқа дейінгі</a:t>
                      </a:r>
                      <a:r>
                        <a:rPr lang="kk-KZ" sz="1400" baseline="0" dirty="0" smtClean="0">
                          <a:solidFill>
                            <a:srgbClr val="FF0000"/>
                          </a:solidFill>
                          <a:latin typeface="Times New Roman" pitchFamily="18" charset="0"/>
                          <a:cs typeface="Times New Roman" pitchFamily="18" charset="0"/>
                        </a:rPr>
                        <a:t> балалар</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4 055 497,5</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4 055 497,5</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100</a:t>
                      </a:r>
                      <a:endParaRPr lang="ru-RU" sz="1400" b="0" dirty="0">
                        <a:solidFill>
                          <a:srgbClr val="FF0000"/>
                        </a:solidFill>
                        <a:latin typeface="Times New Roman" pitchFamily="18" charset="0"/>
                        <a:cs typeface="Times New Roman" pitchFamily="18" charset="0"/>
                      </a:endParaRPr>
                    </a:p>
                  </a:txBody>
                  <a:tcPr/>
                </a:tc>
              </a:tr>
              <a:tr h="589339">
                <a:tc>
                  <a:txBody>
                    <a:bodyPr/>
                    <a:lstStyle/>
                    <a:p>
                      <a:r>
                        <a:rPr lang="kk-KZ" sz="1400" dirty="0" smtClean="0">
                          <a:solidFill>
                            <a:srgbClr val="FF0000"/>
                          </a:solidFill>
                          <a:latin typeface="Times New Roman" pitchFamily="18" charset="0"/>
                          <a:cs typeface="Times New Roman" pitchFamily="18" charset="0"/>
                        </a:rPr>
                        <a:t>0-5жасқа дейінгі балалар</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237 678</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237 678</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100</a:t>
                      </a:r>
                      <a:endParaRPr lang="ru-RU" sz="1400" b="0" dirty="0">
                        <a:solidFill>
                          <a:srgbClr val="FF0000"/>
                        </a:solidFill>
                        <a:latin typeface="Times New Roman" pitchFamily="18" charset="0"/>
                        <a:cs typeface="Times New Roman" pitchFamily="18" charset="0"/>
                      </a:endParaRPr>
                    </a:p>
                  </a:txBody>
                  <a:tcPr/>
                </a:tc>
              </a:tr>
              <a:tr h="589339">
                <a:tc>
                  <a:txBody>
                    <a:bodyPr/>
                    <a:lstStyle/>
                    <a:p>
                      <a:r>
                        <a:rPr lang="kk-KZ" sz="1400" dirty="0" smtClean="0">
                          <a:solidFill>
                            <a:srgbClr val="FF0000"/>
                          </a:solidFill>
                          <a:latin typeface="Times New Roman" pitchFamily="18" charset="0"/>
                          <a:cs typeface="Times New Roman" pitchFamily="18" charset="0"/>
                        </a:rPr>
                        <a:t>Диспансерлік</a:t>
                      </a:r>
                      <a:r>
                        <a:rPr lang="kk-KZ" sz="1400" baseline="0" dirty="0" smtClean="0">
                          <a:solidFill>
                            <a:srgbClr val="FF0000"/>
                          </a:solidFill>
                          <a:latin typeface="Times New Roman" pitchFamily="18" charset="0"/>
                          <a:cs typeface="Times New Roman" pitchFamily="18" charset="0"/>
                        </a:rPr>
                        <a:t> есепте тұрған БЖӘ</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273 641</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273 641</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100</a:t>
                      </a:r>
                      <a:endParaRPr lang="ru-RU" sz="1400" b="0" dirty="0">
                        <a:solidFill>
                          <a:srgbClr val="FF0000"/>
                        </a:solidFill>
                        <a:latin typeface="Times New Roman" pitchFamily="18" charset="0"/>
                        <a:cs typeface="Times New Roman" pitchFamily="18" charset="0"/>
                      </a:endParaRPr>
                    </a:p>
                  </a:txBody>
                  <a:tcPr/>
                </a:tc>
              </a:tr>
              <a:tr h="752367">
                <a:tc>
                  <a:txBody>
                    <a:bodyPr/>
                    <a:lstStyle/>
                    <a:p>
                      <a:r>
                        <a:rPr lang="kk-KZ" sz="1400" dirty="0" smtClean="0">
                          <a:solidFill>
                            <a:srgbClr val="FF0000"/>
                          </a:solidFill>
                          <a:latin typeface="Times New Roman" pitchFamily="18" charset="0"/>
                          <a:cs typeface="Times New Roman" pitchFamily="18" charset="0"/>
                        </a:rPr>
                        <a:t>Диспансерлік есепте</a:t>
                      </a:r>
                      <a:r>
                        <a:rPr lang="kk-KZ" sz="1400" baseline="0" dirty="0" smtClean="0">
                          <a:solidFill>
                            <a:srgbClr val="FF0000"/>
                          </a:solidFill>
                          <a:latin typeface="Times New Roman" pitchFamily="18" charset="0"/>
                          <a:cs typeface="Times New Roman" pitchFamily="18" charset="0"/>
                        </a:rPr>
                        <a:t> тұрған барлық санаттар</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72 318</a:t>
                      </a:r>
                      <a:r>
                        <a:rPr lang="ru-RU" sz="1400" b="0" baseline="0" dirty="0" smtClean="0">
                          <a:solidFill>
                            <a:srgbClr val="FF0000"/>
                          </a:solidFill>
                          <a:latin typeface="Times New Roman" pitchFamily="18" charset="0"/>
                          <a:cs typeface="Times New Roman" pitchFamily="18" charset="0"/>
                        </a:rPr>
                        <a:t> 11</a:t>
                      </a:r>
                      <a:r>
                        <a:rPr lang="ru-RU" sz="1400" b="0" dirty="0" smtClean="0">
                          <a:solidFill>
                            <a:srgbClr val="FF0000"/>
                          </a:solidFill>
                          <a:latin typeface="Times New Roman" pitchFamily="18" charset="0"/>
                          <a:cs typeface="Times New Roman" pitchFamily="18" charset="0"/>
                        </a:rPr>
                        <a:t>8,2</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72 318</a:t>
                      </a:r>
                      <a:r>
                        <a:rPr lang="ru-RU" sz="1400" b="0" baseline="0" dirty="0" smtClean="0">
                          <a:solidFill>
                            <a:srgbClr val="FF0000"/>
                          </a:solidFill>
                          <a:latin typeface="Times New Roman" pitchFamily="18" charset="0"/>
                          <a:cs typeface="Times New Roman" pitchFamily="18" charset="0"/>
                        </a:rPr>
                        <a:t> 11</a:t>
                      </a:r>
                      <a:r>
                        <a:rPr lang="ru-RU" sz="1400" b="0" dirty="0" smtClean="0">
                          <a:solidFill>
                            <a:srgbClr val="FF0000"/>
                          </a:solidFill>
                          <a:latin typeface="Times New Roman" pitchFamily="18" charset="0"/>
                          <a:cs typeface="Times New Roman" pitchFamily="18" charset="0"/>
                        </a:rPr>
                        <a:t>8,2</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100</a:t>
                      </a:r>
                      <a:endParaRPr lang="ru-RU" sz="1400" b="0" dirty="0">
                        <a:solidFill>
                          <a:srgbClr val="FF0000"/>
                        </a:solidFill>
                        <a:latin typeface="Times New Roman" pitchFamily="18" charset="0"/>
                        <a:cs typeface="Times New Roman" pitchFamily="18" charset="0"/>
                      </a:endParaRPr>
                    </a:p>
                  </a:txBody>
                  <a:tcPr/>
                </a:tc>
              </a:tr>
              <a:tr h="651042">
                <a:tc>
                  <a:txBody>
                    <a:bodyPr/>
                    <a:lstStyle/>
                    <a:p>
                      <a:r>
                        <a:rPr lang="kk-KZ" sz="1400" dirty="0" smtClean="0">
                          <a:solidFill>
                            <a:srgbClr val="FF0000"/>
                          </a:solidFill>
                          <a:latin typeface="Times New Roman" pitchFamily="18" charset="0"/>
                          <a:cs typeface="Times New Roman" pitchFamily="18" charset="0"/>
                        </a:rPr>
                        <a:t>Барлығы</a:t>
                      </a:r>
                      <a:endParaRPr lang="ru-RU" sz="1400" b="1"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77 653 434,7</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77 653 434,7</a:t>
                      </a:r>
                      <a:endParaRPr lang="ru-RU" sz="1400" b="0" dirty="0">
                        <a:solidFill>
                          <a:srgbClr val="FF0000"/>
                        </a:solidFill>
                        <a:latin typeface="Times New Roman" pitchFamily="18" charset="0"/>
                        <a:cs typeface="Times New Roman" pitchFamily="18" charset="0"/>
                      </a:endParaRPr>
                    </a:p>
                  </a:txBody>
                  <a:tcPr/>
                </a:tc>
                <a:tc>
                  <a:txBody>
                    <a:bodyPr/>
                    <a:lstStyle/>
                    <a:p>
                      <a:pPr algn="ctr"/>
                      <a:r>
                        <a:rPr lang="ru-RU" sz="1400" b="0" dirty="0" smtClean="0">
                          <a:solidFill>
                            <a:srgbClr val="FF0000"/>
                          </a:solidFill>
                          <a:latin typeface="Times New Roman" pitchFamily="18" charset="0"/>
                          <a:cs typeface="Times New Roman" pitchFamily="18" charset="0"/>
                        </a:rPr>
                        <a:t>100</a:t>
                      </a:r>
                      <a:endParaRPr lang="ru-RU" sz="1400" b="0" dirty="0">
                        <a:solidFill>
                          <a:srgbClr val="FF0000"/>
                        </a:solidFill>
                        <a:latin typeface="Times New Roman" pitchFamily="18" charset="0"/>
                        <a:cs typeface="Times New Roman" pitchFamily="18" charset="0"/>
                      </a:endParaRPr>
                    </a:p>
                  </a:txBody>
                  <a:tcPr/>
                </a:tc>
              </a:tr>
            </a:tbl>
          </a:graphicData>
        </a:graphic>
      </p:graphicFrame>
      <p:sp>
        <p:nvSpPr>
          <p:cNvPr id="4" name="Прямоугольник 3"/>
          <p:cNvSpPr/>
          <p:nvPr/>
        </p:nvSpPr>
        <p:spPr>
          <a:xfrm>
            <a:off x="857224" y="152401"/>
            <a:ext cx="7829576" cy="830997"/>
          </a:xfrm>
          <a:prstGeom prst="rect">
            <a:avLst/>
          </a:prstGeom>
          <a:noFill/>
        </p:spPr>
        <p:txBody>
          <a:bodyPr wrap="square" lIns="91440" tIns="45720" rIns="91440" bIns="45720">
            <a:spAutoFit/>
          </a:bodyPr>
          <a:lstStyle/>
          <a:p>
            <a:pPr algn="ctr"/>
            <a:r>
              <a:rPr lang="ru-RU" sz="24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Амбулаториялық</a:t>
            </a:r>
            <a:r>
              <a:rPr lang="ru-RU" sz="2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ru-RU" sz="24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деңгейдегі</a:t>
            </a:r>
            <a:r>
              <a:rPr lang="ru-RU" sz="2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ТЕГ</a:t>
            </a:r>
            <a:r>
              <a:rPr lang="kk-KZ" sz="2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ІН ДӘРІ - ДӘРМЕКПЕН ҚАМТАМАСЫЗ ЕТУ</a:t>
            </a:r>
            <a:endParaRPr lang="ru-RU" sz="2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611892689"/>
      </p:ext>
    </p:extLst>
  </p:cSld>
  <p:clrMapOvr>
    <a:masterClrMapping/>
  </p:clrMapOvr>
  <p:transition>
    <p:wheel spokes="3"/>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idx="1"/>
            <p:extLst>
              <p:ext uri="{D42A27DB-BD31-4B8C-83A1-F6EECF244321}">
                <p14:modId xmlns="" xmlns:p14="http://schemas.microsoft.com/office/powerpoint/2010/main" val="2413347875"/>
              </p:ext>
            </p:extLst>
          </p:nvPr>
        </p:nvGraphicFramePr>
        <p:xfrm>
          <a:off x="838201" y="1447801"/>
          <a:ext cx="7305698" cy="1831651"/>
        </p:xfrm>
        <a:graphic>
          <a:graphicData uri="http://schemas.openxmlformats.org/drawingml/2006/table">
            <a:tbl>
              <a:tblPr firstRow="1" bandRow="1">
                <a:tableStyleId>{7DF18680-E054-41AD-8BC1-D1AEF772440D}</a:tableStyleId>
              </a:tblPr>
              <a:tblGrid>
                <a:gridCol w="2858752"/>
                <a:gridCol w="2223473"/>
                <a:gridCol w="2223473"/>
              </a:tblGrid>
              <a:tr h="340613">
                <a:tc>
                  <a:txBody>
                    <a:bodyPr/>
                    <a:lstStyle/>
                    <a:p>
                      <a:pPr algn="ctr"/>
                      <a:r>
                        <a:rPr lang="kk-KZ" dirty="0" smtClean="0">
                          <a:solidFill>
                            <a:srgbClr val="FF0000"/>
                          </a:solidFill>
                          <a:latin typeface="Times New Roman" pitchFamily="18" charset="0"/>
                          <a:cs typeface="Times New Roman" pitchFamily="18" charset="0"/>
                        </a:rPr>
                        <a:t>КӨРСЕТКІШТЕР</a:t>
                      </a:r>
                      <a:endParaRPr lang="ru-RU" i="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201</a:t>
                      </a:r>
                      <a:r>
                        <a:rPr lang="en-US" dirty="0" smtClean="0">
                          <a:solidFill>
                            <a:srgbClr val="FF0000"/>
                          </a:solidFill>
                          <a:latin typeface="Times New Roman" pitchFamily="18" charset="0"/>
                          <a:cs typeface="Times New Roman" pitchFamily="18" charset="0"/>
                        </a:rPr>
                        <a:t>6</a:t>
                      </a:r>
                      <a:r>
                        <a:rPr lang="kk-KZ" dirty="0" smtClean="0">
                          <a:solidFill>
                            <a:srgbClr val="FF0000"/>
                          </a:solidFill>
                          <a:latin typeface="Times New Roman" pitchFamily="18" charset="0"/>
                          <a:cs typeface="Times New Roman" pitchFamily="18" charset="0"/>
                        </a:rPr>
                        <a:t>жыл</a:t>
                      </a:r>
                      <a:endParaRPr lang="ru-RU" i="1" dirty="0">
                        <a:solidFill>
                          <a:srgbClr val="FF0000"/>
                        </a:solidFill>
                        <a:latin typeface="Times New Roman" pitchFamily="18" charset="0"/>
                        <a:cs typeface="Times New Roman" pitchFamily="18" charset="0"/>
                      </a:endParaRPr>
                    </a:p>
                  </a:txBody>
                  <a:tcPr/>
                </a:tc>
                <a:tc>
                  <a:txBody>
                    <a:bodyPr/>
                    <a:lstStyle/>
                    <a:p>
                      <a:pPr algn="ctr"/>
                      <a:r>
                        <a:rPr lang="kk-KZ" dirty="0" smtClean="0">
                          <a:solidFill>
                            <a:srgbClr val="FF0000"/>
                          </a:solidFill>
                          <a:latin typeface="Times New Roman" pitchFamily="18" charset="0"/>
                          <a:cs typeface="Times New Roman" pitchFamily="18" charset="0"/>
                        </a:rPr>
                        <a:t>201</a:t>
                      </a:r>
                      <a:r>
                        <a:rPr lang="en-US" dirty="0" smtClean="0">
                          <a:solidFill>
                            <a:srgbClr val="FF0000"/>
                          </a:solidFill>
                          <a:latin typeface="Times New Roman" pitchFamily="18" charset="0"/>
                          <a:cs typeface="Times New Roman" pitchFamily="18" charset="0"/>
                        </a:rPr>
                        <a:t>7</a:t>
                      </a:r>
                      <a:r>
                        <a:rPr lang="kk-KZ" dirty="0" smtClean="0">
                          <a:solidFill>
                            <a:srgbClr val="FF0000"/>
                          </a:solidFill>
                          <a:latin typeface="Times New Roman" pitchFamily="18" charset="0"/>
                          <a:cs typeface="Times New Roman" pitchFamily="18" charset="0"/>
                        </a:rPr>
                        <a:t>жыл</a:t>
                      </a:r>
                      <a:endParaRPr lang="ru-RU" i="1" dirty="0">
                        <a:solidFill>
                          <a:srgbClr val="FF0000"/>
                        </a:solidFill>
                        <a:latin typeface="Times New Roman" pitchFamily="18" charset="0"/>
                        <a:cs typeface="Times New Roman" pitchFamily="18" charset="0"/>
                      </a:endParaRPr>
                    </a:p>
                  </a:txBody>
                  <a:tcPr/>
                </a:tc>
              </a:tr>
              <a:tr h="400993">
                <a:tc>
                  <a:txBody>
                    <a:bodyPr/>
                    <a:lstStyle/>
                    <a:p>
                      <a:pPr algn="l"/>
                      <a:r>
                        <a:rPr lang="kk-KZ" sz="1600" dirty="0" smtClean="0">
                          <a:solidFill>
                            <a:srgbClr val="FF0000"/>
                          </a:solidFill>
                          <a:latin typeface="Times New Roman" pitchFamily="18" charset="0"/>
                          <a:cs typeface="Times New Roman" pitchFamily="18" charset="0"/>
                        </a:rPr>
                        <a:t>Жіберілген аурулар саны</a:t>
                      </a:r>
                      <a:endParaRPr lang="ru-RU" sz="1600" b="1" dirty="0">
                        <a:solidFill>
                          <a:srgbClr val="FF0000"/>
                        </a:solidFill>
                        <a:latin typeface="Times New Roman" pitchFamily="18" charset="0"/>
                        <a:cs typeface="Times New Roman" pitchFamily="18" charset="0"/>
                      </a:endParaRPr>
                    </a:p>
                  </a:txBody>
                  <a:tcPr/>
                </a:tc>
                <a:tc>
                  <a:txBody>
                    <a:bodyPr/>
                    <a:lstStyle/>
                    <a:p>
                      <a:pPr algn="ctr"/>
                      <a:r>
                        <a:rPr lang="ru-RU" sz="1600" b="1" dirty="0" smtClean="0">
                          <a:solidFill>
                            <a:srgbClr val="FF0000"/>
                          </a:solidFill>
                          <a:latin typeface="Times New Roman" pitchFamily="18" charset="0"/>
                          <a:cs typeface="Times New Roman" pitchFamily="18" charset="0"/>
                        </a:rPr>
                        <a:t>618</a:t>
                      </a:r>
                      <a:endParaRPr lang="ru-RU" sz="1600" b="1" dirty="0">
                        <a:solidFill>
                          <a:srgbClr val="FF0000"/>
                        </a:solidFill>
                        <a:latin typeface="Times New Roman" pitchFamily="18" charset="0"/>
                        <a:cs typeface="Times New Roman" pitchFamily="18" charset="0"/>
                      </a:endParaRPr>
                    </a:p>
                  </a:txBody>
                  <a:tcPr/>
                </a:tc>
                <a:tc>
                  <a:txBody>
                    <a:bodyPr/>
                    <a:lstStyle/>
                    <a:p>
                      <a:pPr algn="ctr"/>
                      <a:r>
                        <a:rPr lang="ru-RU" sz="1600" b="1" dirty="0" smtClean="0">
                          <a:solidFill>
                            <a:srgbClr val="FF0000"/>
                          </a:solidFill>
                          <a:latin typeface="Times New Roman" pitchFamily="18" charset="0"/>
                          <a:cs typeface="Times New Roman" pitchFamily="18" charset="0"/>
                        </a:rPr>
                        <a:t>699</a:t>
                      </a:r>
                      <a:endParaRPr lang="ru-RU" sz="1600" b="1" dirty="0">
                        <a:solidFill>
                          <a:srgbClr val="FF0000"/>
                        </a:solidFill>
                        <a:latin typeface="Times New Roman" pitchFamily="18" charset="0"/>
                        <a:cs typeface="Times New Roman" pitchFamily="18" charset="0"/>
                      </a:endParaRPr>
                    </a:p>
                  </a:txBody>
                  <a:tcPr/>
                </a:tc>
              </a:tr>
              <a:tr h="502919">
                <a:tc>
                  <a:txBody>
                    <a:bodyPr/>
                    <a:lstStyle/>
                    <a:p>
                      <a:pPr algn="l"/>
                      <a:r>
                        <a:rPr lang="kk-KZ" sz="1600" dirty="0" smtClean="0">
                          <a:solidFill>
                            <a:srgbClr val="FF0000"/>
                          </a:solidFill>
                          <a:latin typeface="Times New Roman" pitchFamily="18" charset="0"/>
                          <a:cs typeface="Times New Roman" pitchFamily="18" charset="0"/>
                        </a:rPr>
                        <a:t>Соның ішінде:</a:t>
                      </a:r>
                    </a:p>
                    <a:p>
                      <a:pPr algn="l"/>
                      <a:r>
                        <a:rPr lang="kk-KZ" sz="1600" dirty="0" smtClean="0">
                          <a:solidFill>
                            <a:srgbClr val="FF0000"/>
                          </a:solidFill>
                          <a:latin typeface="Times New Roman" pitchFamily="18" charset="0"/>
                          <a:cs typeface="Times New Roman" pitchFamily="18" charset="0"/>
                        </a:rPr>
                        <a:t>            - жатқызғаны</a:t>
                      </a:r>
                      <a:endParaRPr lang="ru-RU" sz="1600" b="1" dirty="0">
                        <a:solidFill>
                          <a:srgbClr val="FF0000"/>
                        </a:solidFill>
                        <a:latin typeface="Times New Roman" pitchFamily="18" charset="0"/>
                        <a:cs typeface="Times New Roman" pitchFamily="18" charset="0"/>
                      </a:endParaRPr>
                    </a:p>
                  </a:txBody>
                  <a:tcPr/>
                </a:tc>
                <a:tc>
                  <a:txBody>
                    <a:bodyPr/>
                    <a:lstStyle/>
                    <a:p>
                      <a:pPr algn="ctr"/>
                      <a:r>
                        <a:rPr lang="ru-RU" sz="1600" b="1" dirty="0" smtClean="0">
                          <a:solidFill>
                            <a:srgbClr val="FF0000"/>
                          </a:solidFill>
                          <a:latin typeface="Times New Roman" pitchFamily="18" charset="0"/>
                          <a:cs typeface="Times New Roman" pitchFamily="18" charset="0"/>
                        </a:rPr>
                        <a:t>573 – 92,7%</a:t>
                      </a:r>
                      <a:endParaRPr lang="ru-RU" sz="1600" b="1" dirty="0">
                        <a:solidFill>
                          <a:srgbClr val="FF0000"/>
                        </a:solidFill>
                        <a:latin typeface="Times New Roman" pitchFamily="18" charset="0"/>
                        <a:cs typeface="Times New Roman" pitchFamily="18" charset="0"/>
                      </a:endParaRPr>
                    </a:p>
                  </a:txBody>
                  <a:tcPr/>
                </a:tc>
                <a:tc>
                  <a:txBody>
                    <a:bodyPr/>
                    <a:lstStyle/>
                    <a:p>
                      <a:pPr algn="ctr"/>
                      <a:r>
                        <a:rPr lang="ru-RU" sz="1600" b="1" dirty="0" smtClean="0">
                          <a:solidFill>
                            <a:srgbClr val="FF0000"/>
                          </a:solidFill>
                          <a:latin typeface="Times New Roman" pitchFamily="18" charset="0"/>
                          <a:cs typeface="Times New Roman" pitchFamily="18" charset="0"/>
                        </a:rPr>
                        <a:t>653 – 93,4%</a:t>
                      </a:r>
                      <a:endParaRPr lang="ru-RU" sz="1600" b="1" dirty="0">
                        <a:solidFill>
                          <a:srgbClr val="FF0000"/>
                        </a:solidFill>
                        <a:latin typeface="Times New Roman" pitchFamily="18" charset="0"/>
                        <a:cs typeface="Times New Roman" pitchFamily="18" charset="0"/>
                      </a:endParaRPr>
                    </a:p>
                  </a:txBody>
                  <a:tcPr/>
                </a:tc>
              </a:tr>
              <a:tr h="485778">
                <a:tc>
                  <a:txBody>
                    <a:bodyPr/>
                    <a:lstStyle/>
                    <a:p>
                      <a:pPr algn="l"/>
                      <a:r>
                        <a:rPr lang="kk-KZ" sz="1600" dirty="0" smtClean="0">
                          <a:solidFill>
                            <a:srgbClr val="FF0000"/>
                          </a:solidFill>
                          <a:latin typeface="Times New Roman" pitchFamily="18" charset="0"/>
                          <a:cs typeface="Times New Roman" pitchFamily="18" charset="0"/>
                        </a:rPr>
                        <a:t>            - жатқызбағаны</a:t>
                      </a:r>
                      <a:endParaRPr lang="ru-RU" sz="1600" b="1" dirty="0">
                        <a:solidFill>
                          <a:srgbClr val="FF0000"/>
                        </a:solidFill>
                        <a:latin typeface="Times New Roman" pitchFamily="18" charset="0"/>
                        <a:cs typeface="Times New Roman" pitchFamily="18" charset="0"/>
                      </a:endParaRPr>
                    </a:p>
                  </a:txBody>
                  <a:tcPr/>
                </a:tc>
                <a:tc>
                  <a:txBody>
                    <a:bodyPr/>
                    <a:lstStyle/>
                    <a:p>
                      <a:pPr algn="ctr"/>
                      <a:r>
                        <a:rPr lang="ru-RU" sz="1600" b="1" dirty="0" smtClean="0">
                          <a:solidFill>
                            <a:srgbClr val="FF0000"/>
                          </a:solidFill>
                          <a:latin typeface="Times New Roman" pitchFamily="18" charset="0"/>
                          <a:cs typeface="Times New Roman" pitchFamily="18" charset="0"/>
                        </a:rPr>
                        <a:t>45 – 7,2</a:t>
                      </a:r>
                      <a:endParaRPr lang="ru-RU" sz="1600" b="1" dirty="0">
                        <a:solidFill>
                          <a:srgbClr val="FF0000"/>
                        </a:solidFill>
                        <a:latin typeface="Times New Roman" pitchFamily="18" charset="0"/>
                        <a:cs typeface="Times New Roman" pitchFamily="18" charset="0"/>
                      </a:endParaRPr>
                    </a:p>
                  </a:txBody>
                  <a:tcPr/>
                </a:tc>
                <a:tc>
                  <a:txBody>
                    <a:bodyPr/>
                    <a:lstStyle/>
                    <a:p>
                      <a:pPr algn="ctr"/>
                      <a:r>
                        <a:rPr lang="ru-RU" sz="1600" b="1" dirty="0" smtClean="0">
                          <a:solidFill>
                            <a:srgbClr val="FF0000"/>
                          </a:solidFill>
                          <a:latin typeface="Times New Roman" pitchFamily="18" charset="0"/>
                          <a:cs typeface="Times New Roman" pitchFamily="18" charset="0"/>
                        </a:rPr>
                        <a:t>46 – 6,5 </a:t>
                      </a:r>
                      <a:endParaRPr lang="ru-RU" sz="1600" b="1" dirty="0">
                        <a:solidFill>
                          <a:srgbClr val="FF0000"/>
                        </a:solidFill>
                        <a:latin typeface="Times New Roman" pitchFamily="18" charset="0"/>
                        <a:cs typeface="Times New Roman" pitchFamily="18" charset="0"/>
                      </a:endParaRPr>
                    </a:p>
                  </a:txBody>
                  <a:tcPr/>
                </a:tc>
              </a:tr>
            </a:tbl>
          </a:graphicData>
        </a:graphic>
      </p:graphicFrame>
      <p:sp>
        <p:nvSpPr>
          <p:cNvPr id="5" name="Прямоугольник 4"/>
          <p:cNvSpPr/>
          <p:nvPr/>
        </p:nvSpPr>
        <p:spPr>
          <a:xfrm>
            <a:off x="4089" y="228601"/>
            <a:ext cx="9135834" cy="1200329"/>
          </a:xfrm>
          <a:prstGeom prst="rect">
            <a:avLst/>
          </a:prstGeom>
          <a:noFill/>
        </p:spPr>
        <p:txBody>
          <a:bodyPr wrap="square" lIns="91440" tIns="45720" rIns="91440" bIns="45720">
            <a:spAutoFit/>
          </a:bodyPr>
          <a:lstStyle/>
          <a:p>
            <a:pPr algn="ctr"/>
            <a:r>
              <a:rPr lang="kk-KZ"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ЕМДЕУГЕ ЖАТҚЫЗУ ПОРТАЛЫ БЮРОСЫ</a:t>
            </a:r>
            <a:endParaRPr lang="ru-RU"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9" name="Содержимое 3"/>
          <p:cNvGraphicFramePr>
            <a:graphicFrameLocks/>
          </p:cNvGraphicFramePr>
          <p:nvPr>
            <p:extLst>
              <p:ext uri="{D42A27DB-BD31-4B8C-83A1-F6EECF244321}">
                <p14:modId xmlns="" xmlns:p14="http://schemas.microsoft.com/office/powerpoint/2010/main" val="269929790"/>
              </p:ext>
            </p:extLst>
          </p:nvPr>
        </p:nvGraphicFramePr>
        <p:xfrm>
          <a:off x="1447800" y="3505200"/>
          <a:ext cx="6858000" cy="32099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534468934"/>
      </p:ext>
    </p:extLst>
  </p:cSld>
  <p:clrMapOvr>
    <a:masterClrMapping/>
  </p:clrMapOvr>
  <p:transition>
    <p:wheel spokes="3"/>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1295827217"/>
              </p:ext>
            </p:extLst>
          </p:nvPr>
        </p:nvGraphicFramePr>
        <p:xfrm>
          <a:off x="214282" y="1357298"/>
          <a:ext cx="8677308" cy="3174732"/>
        </p:xfrm>
        <a:graphic>
          <a:graphicData uri="http://schemas.openxmlformats.org/drawingml/2006/table">
            <a:tbl>
              <a:tblPr>
                <a:tableStyleId>{35758FB7-9AC5-4552-8A53-C91805E547FA}</a:tableStyleId>
              </a:tblPr>
              <a:tblGrid>
                <a:gridCol w="478776"/>
                <a:gridCol w="530213"/>
                <a:gridCol w="470862"/>
                <a:gridCol w="538128"/>
                <a:gridCol w="538128"/>
                <a:gridCol w="538128"/>
                <a:gridCol w="672660"/>
                <a:gridCol w="739926"/>
                <a:gridCol w="470862"/>
                <a:gridCol w="605393"/>
                <a:gridCol w="605393"/>
                <a:gridCol w="591283"/>
                <a:gridCol w="491967"/>
                <a:gridCol w="773092"/>
                <a:gridCol w="632497"/>
              </a:tblGrid>
              <a:tr h="602284">
                <a:tc rowSpan="2">
                  <a:txBody>
                    <a:bodyPr/>
                    <a:lstStyle/>
                    <a:p>
                      <a:pPr algn="ctr">
                        <a:spcAft>
                          <a:spcPts val="0"/>
                        </a:spcAft>
                      </a:pPr>
                      <a:r>
                        <a:rPr lang="kk-KZ" sz="1600" dirty="0" smtClean="0">
                          <a:solidFill>
                            <a:srgbClr val="FF0000"/>
                          </a:solidFill>
                          <a:latin typeface="Times New Roman" pitchFamily="18" charset="0"/>
                          <a:cs typeface="Times New Roman" pitchFamily="18" charset="0"/>
                        </a:rPr>
                        <a:t>№</a:t>
                      </a:r>
                      <a:endParaRPr lang="ru-RU" sz="1600" b="1" i="1" dirty="0">
                        <a:solidFill>
                          <a:srgbClr val="FF0000"/>
                        </a:solidFill>
                        <a:latin typeface="Times New Roman" pitchFamily="18" charset="0"/>
                        <a:ea typeface="Times New Roman"/>
                        <a:cs typeface="Times New Roman" pitchFamily="18" charset="0"/>
                      </a:endParaRPr>
                    </a:p>
                  </a:txBody>
                  <a:tcPr marL="19050" marR="19050" marT="0" marB="0" anchor="ctr"/>
                </a:tc>
                <a:tc rowSpan="2">
                  <a:txBody>
                    <a:bodyPr/>
                    <a:lstStyle/>
                    <a:p>
                      <a:pPr marL="71755" marR="71755" algn="ctr">
                        <a:spcAft>
                          <a:spcPts val="0"/>
                        </a:spcAft>
                      </a:pPr>
                      <a:r>
                        <a:rPr lang="kk-KZ" sz="1600" dirty="0" smtClean="0">
                          <a:solidFill>
                            <a:srgbClr val="FF0000"/>
                          </a:solidFill>
                          <a:latin typeface="Times New Roman" pitchFamily="18" charset="0"/>
                          <a:cs typeface="Times New Roman" pitchFamily="18" charset="0"/>
                        </a:rPr>
                        <a:t>Жолданғаны</a:t>
                      </a:r>
                      <a:endParaRPr lang="ru-RU" sz="1600" b="1" i="1" dirty="0">
                        <a:solidFill>
                          <a:srgbClr val="FF0000"/>
                        </a:solidFill>
                        <a:latin typeface="Times New Roman" pitchFamily="18" charset="0"/>
                        <a:ea typeface="Times New Roman"/>
                        <a:cs typeface="Times New Roman" pitchFamily="18" charset="0"/>
                      </a:endParaRPr>
                    </a:p>
                  </a:txBody>
                  <a:tcPr marL="19050" marR="19050" marT="0" marB="0" vert="vert270" anchor="ctr"/>
                </a:tc>
                <a:tc rowSpan="2">
                  <a:txBody>
                    <a:bodyPr/>
                    <a:lstStyle/>
                    <a:p>
                      <a:pPr marL="71755" marR="71755" algn="ctr">
                        <a:spcAft>
                          <a:spcPts val="0"/>
                        </a:spcAft>
                      </a:pPr>
                      <a:r>
                        <a:rPr lang="kk-KZ" sz="1600" dirty="0" smtClean="0">
                          <a:solidFill>
                            <a:srgbClr val="FF0000"/>
                          </a:solidFill>
                          <a:latin typeface="Times New Roman" pitchFamily="18" charset="0"/>
                          <a:cs typeface="Times New Roman" pitchFamily="18" charset="0"/>
                        </a:rPr>
                        <a:t>Жатқызылғаны</a:t>
                      </a:r>
                      <a:endParaRPr lang="ru-RU" sz="1600" b="1" i="1" dirty="0">
                        <a:solidFill>
                          <a:srgbClr val="FF0000"/>
                        </a:solidFill>
                        <a:latin typeface="Times New Roman" pitchFamily="18" charset="0"/>
                        <a:ea typeface="Times New Roman"/>
                        <a:cs typeface="Times New Roman" pitchFamily="18" charset="0"/>
                      </a:endParaRPr>
                    </a:p>
                  </a:txBody>
                  <a:tcPr marL="19050" marR="19050" marT="0" marB="0" vert="vert270" anchor="ctr"/>
                </a:tc>
                <a:tc rowSpan="2">
                  <a:txBody>
                    <a:bodyPr/>
                    <a:lstStyle/>
                    <a:p>
                      <a:pPr marL="71755" marR="71755" algn="ctr">
                        <a:spcAft>
                          <a:spcPts val="0"/>
                        </a:spcAft>
                      </a:pPr>
                      <a:r>
                        <a:rPr lang="kk-KZ" sz="1600" dirty="0" smtClean="0">
                          <a:solidFill>
                            <a:srgbClr val="FF0000"/>
                          </a:solidFill>
                          <a:latin typeface="Times New Roman" pitchFamily="18" charset="0"/>
                          <a:cs typeface="Times New Roman" pitchFamily="18" charset="0"/>
                        </a:rPr>
                        <a:t>Алынып</a:t>
                      </a:r>
                      <a:r>
                        <a:rPr lang="kk-KZ" sz="1600" baseline="0" dirty="0" smtClean="0">
                          <a:solidFill>
                            <a:srgbClr val="FF0000"/>
                          </a:solidFill>
                          <a:latin typeface="Times New Roman" pitchFamily="18" charset="0"/>
                          <a:cs typeface="Times New Roman" pitchFamily="18" charset="0"/>
                        </a:rPr>
                        <a:t> тасталғаны</a:t>
                      </a:r>
                      <a:endParaRPr lang="ru-RU" sz="1600" b="1" i="1" dirty="0">
                        <a:solidFill>
                          <a:srgbClr val="FF0000"/>
                        </a:solidFill>
                        <a:latin typeface="Times New Roman" pitchFamily="18" charset="0"/>
                        <a:ea typeface="Times New Roman"/>
                        <a:cs typeface="Times New Roman" pitchFamily="18" charset="0"/>
                      </a:endParaRPr>
                    </a:p>
                  </a:txBody>
                  <a:tcPr marL="19050" marR="19050" marT="0" marB="0" vert="vert270" anchor="ctr"/>
                </a:tc>
                <a:tc rowSpan="2">
                  <a:txBody>
                    <a:bodyPr/>
                    <a:lstStyle/>
                    <a:p>
                      <a:pPr marL="71755" marR="71755" algn="ctr">
                        <a:spcAft>
                          <a:spcPts val="0"/>
                        </a:spcAft>
                      </a:pPr>
                      <a:r>
                        <a:rPr lang="ru-RU" sz="1600" dirty="0" err="1" smtClean="0">
                          <a:solidFill>
                            <a:srgbClr val="FF0000"/>
                          </a:solidFill>
                          <a:latin typeface="Times New Roman" pitchFamily="18" charset="0"/>
                          <a:cs typeface="Times New Roman" pitchFamily="18" charset="0"/>
                        </a:rPr>
                        <a:t>Штаттан</a:t>
                      </a:r>
                      <a:r>
                        <a:rPr lang="ru-RU" sz="1600" baseline="0" dirty="0" smtClean="0">
                          <a:solidFill>
                            <a:srgbClr val="FF0000"/>
                          </a:solidFill>
                          <a:latin typeface="Times New Roman" pitchFamily="18" charset="0"/>
                          <a:cs typeface="Times New Roman" pitchFamily="18" charset="0"/>
                        </a:rPr>
                        <a:t> </a:t>
                      </a:r>
                      <a:r>
                        <a:rPr lang="ru-RU" sz="1600" baseline="0" dirty="0" err="1" smtClean="0">
                          <a:solidFill>
                            <a:srgbClr val="FF0000"/>
                          </a:solidFill>
                          <a:latin typeface="Times New Roman" pitchFamily="18" charset="0"/>
                          <a:cs typeface="Times New Roman" pitchFamily="18" charset="0"/>
                        </a:rPr>
                        <a:t>тыс</a:t>
                      </a:r>
                      <a:r>
                        <a:rPr lang="ru-RU" sz="1600" baseline="0" dirty="0" smtClean="0">
                          <a:solidFill>
                            <a:srgbClr val="FF0000"/>
                          </a:solidFill>
                          <a:latin typeface="Times New Roman" pitchFamily="18" charset="0"/>
                          <a:cs typeface="Times New Roman" pitchFamily="18" charset="0"/>
                        </a:rPr>
                        <a:t> </a:t>
                      </a:r>
                      <a:r>
                        <a:rPr lang="ru-RU" sz="1600" baseline="0" dirty="0" err="1" smtClean="0">
                          <a:solidFill>
                            <a:srgbClr val="FF0000"/>
                          </a:solidFill>
                          <a:latin typeface="Times New Roman" pitchFamily="18" charset="0"/>
                          <a:cs typeface="Times New Roman" pitchFamily="18" charset="0"/>
                        </a:rPr>
                        <a:t>жа</a:t>
                      </a:r>
                      <a:r>
                        <a:rPr lang="kk-KZ" sz="1600" baseline="0" dirty="0" smtClean="0">
                          <a:solidFill>
                            <a:srgbClr val="FF0000"/>
                          </a:solidFill>
                          <a:latin typeface="Times New Roman" pitchFamily="18" charset="0"/>
                          <a:cs typeface="Times New Roman" pitchFamily="18" charset="0"/>
                        </a:rPr>
                        <a:t>ғдай</a:t>
                      </a:r>
                      <a:endParaRPr lang="ru-RU" sz="1600" b="1" i="1" dirty="0">
                        <a:solidFill>
                          <a:srgbClr val="FF0000"/>
                        </a:solidFill>
                        <a:latin typeface="Times New Roman" pitchFamily="18" charset="0"/>
                        <a:ea typeface="Times New Roman"/>
                        <a:cs typeface="Times New Roman" pitchFamily="18" charset="0"/>
                      </a:endParaRPr>
                    </a:p>
                  </a:txBody>
                  <a:tcPr marL="19050" marR="19050" marT="0" marB="0" vert="vert270" anchor="ctr"/>
                </a:tc>
                <a:tc gridSpan="10">
                  <a:txBody>
                    <a:bodyPr/>
                    <a:lstStyle/>
                    <a:p>
                      <a:pPr algn="ctr">
                        <a:spcAft>
                          <a:spcPts val="0"/>
                        </a:spcAft>
                      </a:pPr>
                      <a:r>
                        <a:rPr lang="kk-KZ" sz="1600" dirty="0" smtClean="0">
                          <a:solidFill>
                            <a:srgbClr val="FF0000"/>
                          </a:solidFill>
                          <a:latin typeface="Times New Roman" pitchFamily="18" charset="0"/>
                          <a:cs typeface="Times New Roman" pitchFamily="18" charset="0"/>
                        </a:rPr>
                        <a:t>Алынып</a:t>
                      </a:r>
                      <a:r>
                        <a:rPr lang="kk-KZ" sz="1600" baseline="0" dirty="0" smtClean="0">
                          <a:solidFill>
                            <a:srgbClr val="FF0000"/>
                          </a:solidFill>
                          <a:latin typeface="Times New Roman" pitchFamily="18" charset="0"/>
                          <a:cs typeface="Times New Roman" pitchFamily="18" charset="0"/>
                        </a:rPr>
                        <a:t> тасталған себептер бойынша</a:t>
                      </a:r>
                      <a:endParaRPr lang="ru-RU" sz="1600" b="1" i="1" dirty="0">
                        <a:solidFill>
                          <a:srgbClr val="FF0000"/>
                        </a:solidFill>
                        <a:latin typeface="Times New Roman" pitchFamily="18" charset="0"/>
                        <a:ea typeface="Calibri"/>
                        <a:cs typeface="Times New Roman" pitchFamily="18" charset="0"/>
                      </a:endParaRPr>
                    </a:p>
                  </a:txBody>
                  <a:tcPr marL="19050" marR="1905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a:spcAft>
                          <a:spcPts val="0"/>
                        </a:spcAft>
                      </a:pPr>
                      <a:endParaRPr lang="ru-RU" sz="1200" dirty="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a:spcAft>
                          <a:spcPts val="0"/>
                        </a:spcAft>
                      </a:pPr>
                      <a:endParaRPr lang="ru-RU" sz="1200" dirty="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533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71755" marR="71755" algn="ctr">
                        <a:spcAft>
                          <a:spcPts val="0"/>
                        </a:spcAft>
                      </a:pPr>
                      <a:r>
                        <a:rPr lang="kk-KZ" sz="1600" dirty="0" smtClean="0">
                          <a:solidFill>
                            <a:srgbClr val="FF0000"/>
                          </a:solidFill>
                          <a:latin typeface="Times New Roman" pitchFamily="18" charset="0"/>
                          <a:cs typeface="Times New Roman" pitchFamily="18" charset="0"/>
                        </a:rPr>
                        <a:t>Толық</a:t>
                      </a:r>
                      <a:r>
                        <a:rPr lang="kk-KZ" sz="1600" baseline="0" dirty="0" smtClean="0">
                          <a:solidFill>
                            <a:srgbClr val="FF0000"/>
                          </a:solidFill>
                          <a:latin typeface="Times New Roman" pitchFamily="18" charset="0"/>
                          <a:cs typeface="Times New Roman" pitchFamily="18" charset="0"/>
                        </a:rPr>
                        <a:t> емес зерттеуулер</a:t>
                      </a:r>
                      <a:endParaRPr lang="ru-RU" sz="1600" b="1" i="1" dirty="0">
                        <a:solidFill>
                          <a:srgbClr val="FF0000"/>
                        </a:solidFill>
                        <a:latin typeface="Times New Roman" pitchFamily="18" charset="0"/>
                        <a:ea typeface="Times New Roman"/>
                        <a:cs typeface="Times New Roman" pitchFamily="18" charset="0"/>
                      </a:endParaRPr>
                    </a:p>
                  </a:txBody>
                  <a:tcPr marL="19050" marR="19050" marT="0" marB="0" vert="vert270" anchor="ctr"/>
                </a:tc>
                <a:tc>
                  <a:txBody>
                    <a:bodyPr/>
                    <a:lstStyle/>
                    <a:p>
                      <a:pPr marL="71755" marR="71755" algn="ctr">
                        <a:spcAft>
                          <a:spcPts val="0"/>
                        </a:spcAft>
                      </a:pPr>
                      <a:r>
                        <a:rPr lang="kk-KZ" sz="1600" dirty="0" smtClean="0">
                          <a:solidFill>
                            <a:srgbClr val="FF0000"/>
                          </a:solidFill>
                          <a:latin typeface="Times New Roman" pitchFamily="18" charset="0"/>
                          <a:cs typeface="Times New Roman" pitchFamily="18" charset="0"/>
                        </a:rPr>
                        <a:t>Көрсеткіш</a:t>
                      </a:r>
                    </a:p>
                    <a:p>
                      <a:pPr marL="71755" marR="71755" algn="ctr">
                        <a:spcAft>
                          <a:spcPts val="0"/>
                        </a:spcAft>
                      </a:pPr>
                      <a:r>
                        <a:rPr lang="kk-KZ" sz="1600" baseline="0" dirty="0" smtClean="0">
                          <a:solidFill>
                            <a:srgbClr val="FF0000"/>
                          </a:solidFill>
                          <a:latin typeface="Times New Roman" pitchFamily="18" charset="0"/>
                          <a:cs typeface="Times New Roman" pitchFamily="18" charset="0"/>
                        </a:rPr>
                        <a:t> болмауы</a:t>
                      </a:r>
                      <a:endParaRPr lang="ru-RU" sz="1600" b="1" i="1" dirty="0">
                        <a:solidFill>
                          <a:srgbClr val="FF0000"/>
                        </a:solidFill>
                        <a:latin typeface="Times New Roman" pitchFamily="18" charset="0"/>
                        <a:ea typeface="Times New Roman"/>
                        <a:cs typeface="Times New Roman" pitchFamily="18" charset="0"/>
                      </a:endParaRPr>
                    </a:p>
                  </a:txBody>
                  <a:tcPr marL="19050" marR="19050" marT="0" marB="0" vert="vert270" anchor="ctr"/>
                </a:tc>
                <a:tc>
                  <a:txBody>
                    <a:bodyPr/>
                    <a:lstStyle/>
                    <a:p>
                      <a:pPr marL="71755" marR="71755" algn="ctr">
                        <a:spcAft>
                          <a:spcPts val="0"/>
                        </a:spcAft>
                      </a:pPr>
                      <a:r>
                        <a:rPr lang="kk-KZ" sz="1600" dirty="0" smtClean="0">
                          <a:solidFill>
                            <a:srgbClr val="FF0000"/>
                          </a:solidFill>
                          <a:latin typeface="Times New Roman" pitchFamily="18" charset="0"/>
                          <a:cs typeface="Times New Roman" pitchFamily="18" charset="0"/>
                        </a:rPr>
                        <a:t>Қарсы</a:t>
                      </a:r>
                    </a:p>
                    <a:p>
                      <a:pPr marL="71755" marR="71755" algn="ctr">
                        <a:spcAft>
                          <a:spcPts val="0"/>
                        </a:spcAft>
                      </a:pPr>
                      <a:r>
                        <a:rPr lang="kk-KZ" sz="1600" baseline="0" dirty="0" smtClean="0">
                          <a:solidFill>
                            <a:srgbClr val="FF0000"/>
                          </a:solidFill>
                          <a:latin typeface="Times New Roman" pitchFamily="18" charset="0"/>
                          <a:cs typeface="Times New Roman" pitchFamily="18" charset="0"/>
                        </a:rPr>
                        <a:t> көрсеткіштер</a:t>
                      </a:r>
                      <a:endParaRPr lang="ru-RU" sz="1600" b="1" i="1" dirty="0">
                        <a:solidFill>
                          <a:srgbClr val="FF0000"/>
                        </a:solidFill>
                        <a:latin typeface="Times New Roman" pitchFamily="18" charset="0"/>
                        <a:ea typeface="Times New Roman"/>
                        <a:cs typeface="Times New Roman" pitchFamily="18" charset="0"/>
                      </a:endParaRPr>
                    </a:p>
                  </a:txBody>
                  <a:tcPr marL="19050" marR="19050" marT="0" marB="0" vert="vert270" anchor="ctr"/>
                </a:tc>
                <a:tc>
                  <a:txBody>
                    <a:bodyPr/>
                    <a:lstStyle/>
                    <a:p>
                      <a:pPr marL="71755" marR="71755" algn="ctr">
                        <a:spcAft>
                          <a:spcPts val="0"/>
                        </a:spcAft>
                      </a:pPr>
                      <a:r>
                        <a:rPr lang="kk-KZ" sz="1600" dirty="0" smtClean="0">
                          <a:solidFill>
                            <a:srgbClr val="FF0000"/>
                          </a:solidFill>
                          <a:latin typeface="Times New Roman" pitchFamily="18" charset="0"/>
                          <a:cs typeface="Times New Roman" pitchFamily="18" charset="0"/>
                        </a:rPr>
                        <a:t>Қате</a:t>
                      </a:r>
                      <a:r>
                        <a:rPr lang="kk-KZ" sz="1600" baseline="0" dirty="0" smtClean="0">
                          <a:solidFill>
                            <a:srgbClr val="FF0000"/>
                          </a:solidFill>
                          <a:latin typeface="Times New Roman" pitchFamily="18" charset="0"/>
                          <a:cs typeface="Times New Roman" pitchFamily="18" charset="0"/>
                        </a:rPr>
                        <a:t> жазба</a:t>
                      </a:r>
                      <a:endParaRPr lang="ru-RU" sz="1600" b="1" i="1" dirty="0">
                        <a:solidFill>
                          <a:srgbClr val="FF0000"/>
                        </a:solidFill>
                        <a:latin typeface="Times New Roman" pitchFamily="18" charset="0"/>
                        <a:ea typeface="Times New Roman"/>
                        <a:cs typeface="Times New Roman" pitchFamily="18" charset="0"/>
                      </a:endParaRPr>
                    </a:p>
                  </a:txBody>
                  <a:tcPr marL="19050" marR="19050" marT="0" marB="0" vert="vert270" anchor="ctr"/>
                </a:tc>
                <a:tc>
                  <a:txBody>
                    <a:bodyPr/>
                    <a:lstStyle/>
                    <a:p>
                      <a:pPr marL="71755" marR="71755" algn="ctr">
                        <a:spcAft>
                          <a:spcPts val="0"/>
                        </a:spcAft>
                      </a:pPr>
                      <a:r>
                        <a:rPr lang="kk-KZ" sz="1600" dirty="0" smtClean="0">
                          <a:solidFill>
                            <a:srgbClr val="FF0000"/>
                          </a:solidFill>
                          <a:latin typeface="Times New Roman" pitchFamily="18" charset="0"/>
                          <a:cs typeface="Times New Roman" pitchFamily="18" charset="0"/>
                        </a:rPr>
                        <a:t>Жазбаша</a:t>
                      </a:r>
                    </a:p>
                    <a:p>
                      <a:pPr marL="71755" marR="71755" algn="ctr">
                        <a:spcAft>
                          <a:spcPts val="0"/>
                        </a:spcAft>
                      </a:pPr>
                      <a:r>
                        <a:rPr lang="kk-KZ" sz="1600" baseline="0" dirty="0" smtClean="0">
                          <a:solidFill>
                            <a:srgbClr val="FF0000"/>
                          </a:solidFill>
                          <a:latin typeface="Times New Roman" pitchFamily="18" charset="0"/>
                          <a:cs typeface="Times New Roman" pitchFamily="18" charset="0"/>
                        </a:rPr>
                        <a:t> бас тарту</a:t>
                      </a:r>
                      <a:endParaRPr lang="ru-RU" sz="1600" b="1" i="1" dirty="0">
                        <a:solidFill>
                          <a:srgbClr val="FF0000"/>
                        </a:solidFill>
                        <a:latin typeface="Times New Roman" pitchFamily="18" charset="0"/>
                        <a:ea typeface="Times New Roman"/>
                        <a:cs typeface="Times New Roman" pitchFamily="18" charset="0"/>
                      </a:endParaRPr>
                    </a:p>
                  </a:txBody>
                  <a:tcPr marL="19050" marR="19050" marT="0" marB="0" vert="vert270" anchor="ctr"/>
                </a:tc>
                <a:tc>
                  <a:txBody>
                    <a:bodyPr/>
                    <a:lstStyle/>
                    <a:p>
                      <a:pPr marL="71755" marR="71755" algn="ctr">
                        <a:spcAft>
                          <a:spcPts val="0"/>
                        </a:spcAft>
                      </a:pPr>
                      <a:r>
                        <a:rPr lang="kk-KZ" sz="1600" dirty="0" smtClean="0">
                          <a:solidFill>
                            <a:srgbClr val="FF0000"/>
                          </a:solidFill>
                          <a:latin typeface="Times New Roman" pitchFamily="18" charset="0"/>
                          <a:cs typeface="Times New Roman" pitchFamily="18" charset="0"/>
                        </a:rPr>
                        <a:t>Науқастың</a:t>
                      </a:r>
                      <a:r>
                        <a:rPr lang="kk-KZ" sz="1600" baseline="0" dirty="0" smtClean="0">
                          <a:solidFill>
                            <a:srgbClr val="FF0000"/>
                          </a:solidFill>
                          <a:latin typeface="Times New Roman" pitchFamily="18" charset="0"/>
                          <a:cs typeface="Times New Roman" pitchFamily="18" charset="0"/>
                        </a:rPr>
                        <a:t> келмеуі</a:t>
                      </a:r>
                      <a:endParaRPr lang="ru-RU" sz="1600" b="1" i="1" dirty="0">
                        <a:solidFill>
                          <a:srgbClr val="FF0000"/>
                        </a:solidFill>
                        <a:latin typeface="Times New Roman" pitchFamily="18" charset="0"/>
                        <a:ea typeface="Times New Roman"/>
                        <a:cs typeface="Times New Roman" pitchFamily="18" charset="0"/>
                      </a:endParaRPr>
                    </a:p>
                  </a:txBody>
                  <a:tcPr marL="19050" marR="19050" marT="0" marB="0" vert="vert270" anchor="ctr"/>
                </a:tc>
                <a:tc>
                  <a:txBody>
                    <a:bodyPr/>
                    <a:lstStyle/>
                    <a:p>
                      <a:pPr marL="71755" marR="71755" algn="ctr">
                        <a:spcAft>
                          <a:spcPts val="0"/>
                        </a:spcAft>
                      </a:pPr>
                      <a:r>
                        <a:rPr lang="kk-KZ" sz="1600" dirty="0" smtClean="0">
                          <a:solidFill>
                            <a:srgbClr val="FF0000"/>
                          </a:solidFill>
                          <a:latin typeface="Times New Roman" pitchFamily="18" charset="0"/>
                          <a:cs typeface="Times New Roman" pitchFamily="18" charset="0"/>
                        </a:rPr>
                        <a:t>Жедел</a:t>
                      </a:r>
                      <a:r>
                        <a:rPr lang="kk-KZ" sz="1600" baseline="0" dirty="0" smtClean="0">
                          <a:solidFill>
                            <a:srgbClr val="FF0000"/>
                          </a:solidFill>
                          <a:latin typeface="Times New Roman" pitchFamily="18" charset="0"/>
                          <a:cs typeface="Times New Roman" pitchFamily="18" charset="0"/>
                        </a:rPr>
                        <a:t> түскені</a:t>
                      </a:r>
                      <a:endParaRPr lang="ru-RU" sz="1600" b="1" i="1" dirty="0">
                        <a:solidFill>
                          <a:srgbClr val="FF0000"/>
                        </a:solidFill>
                        <a:latin typeface="Times New Roman" pitchFamily="18" charset="0"/>
                        <a:ea typeface="Times New Roman"/>
                        <a:cs typeface="Times New Roman" pitchFamily="18" charset="0"/>
                      </a:endParaRPr>
                    </a:p>
                  </a:txBody>
                  <a:tcPr marL="19050" marR="19050" marT="0" marB="0" vert="vert270" anchor="ctr"/>
                </a:tc>
                <a:tc>
                  <a:txBody>
                    <a:bodyPr/>
                    <a:lstStyle/>
                    <a:p>
                      <a:pPr marL="71755" marR="71755" algn="ctr">
                        <a:spcAft>
                          <a:spcPts val="0"/>
                        </a:spcAft>
                      </a:pPr>
                      <a:r>
                        <a:rPr lang="kk-KZ" sz="1600" dirty="0" smtClean="0">
                          <a:solidFill>
                            <a:srgbClr val="FF0000"/>
                          </a:solidFill>
                          <a:latin typeface="Times New Roman" pitchFamily="18" charset="0"/>
                          <a:cs typeface="Times New Roman" pitchFamily="18" charset="0"/>
                        </a:rPr>
                        <a:t>Профильсіз</a:t>
                      </a:r>
                      <a:r>
                        <a:rPr lang="kk-KZ" sz="1600" baseline="0" dirty="0" smtClean="0">
                          <a:solidFill>
                            <a:srgbClr val="FF0000"/>
                          </a:solidFill>
                          <a:latin typeface="Times New Roman" pitchFamily="18" charset="0"/>
                          <a:cs typeface="Times New Roman" pitchFamily="18" charset="0"/>
                        </a:rPr>
                        <a:t> </a:t>
                      </a:r>
                    </a:p>
                    <a:p>
                      <a:pPr marL="71755" marR="71755" algn="ctr">
                        <a:spcAft>
                          <a:spcPts val="0"/>
                        </a:spcAft>
                      </a:pPr>
                      <a:r>
                        <a:rPr lang="kk-KZ" sz="1600" baseline="0" dirty="0" smtClean="0">
                          <a:solidFill>
                            <a:srgbClr val="FF0000"/>
                          </a:solidFill>
                          <a:latin typeface="Times New Roman" pitchFamily="18" charset="0"/>
                          <a:cs typeface="Times New Roman" pitchFamily="18" charset="0"/>
                        </a:rPr>
                        <a:t>пациент</a:t>
                      </a:r>
                      <a:endParaRPr lang="ru-RU" sz="1600" b="1" i="1" dirty="0">
                        <a:solidFill>
                          <a:srgbClr val="FF0000"/>
                        </a:solidFill>
                        <a:latin typeface="Times New Roman" pitchFamily="18" charset="0"/>
                        <a:ea typeface="Times New Roman"/>
                        <a:cs typeface="Times New Roman" pitchFamily="18" charset="0"/>
                      </a:endParaRPr>
                    </a:p>
                  </a:txBody>
                  <a:tcPr marL="19050" marR="19050" marT="0" marB="0" vert="vert270" anchor="ctr"/>
                </a:tc>
                <a:tc>
                  <a:txBody>
                    <a:bodyPr/>
                    <a:lstStyle/>
                    <a:p>
                      <a:pPr marL="71755" marR="71755" algn="ctr">
                        <a:spcAft>
                          <a:spcPts val="0"/>
                        </a:spcAft>
                      </a:pPr>
                      <a:r>
                        <a:rPr lang="kk-KZ" sz="1600" dirty="0" smtClean="0">
                          <a:solidFill>
                            <a:srgbClr val="FF0000"/>
                          </a:solidFill>
                          <a:latin typeface="Times New Roman" pitchFamily="18" charset="0"/>
                          <a:cs typeface="Times New Roman" pitchFamily="18" charset="0"/>
                        </a:rPr>
                        <a:t>Қабылдау</a:t>
                      </a:r>
                      <a:r>
                        <a:rPr lang="kk-KZ" sz="1600" baseline="0" dirty="0" smtClean="0">
                          <a:solidFill>
                            <a:srgbClr val="FF0000"/>
                          </a:solidFill>
                          <a:latin typeface="Times New Roman" pitchFamily="18" charset="0"/>
                          <a:cs typeface="Times New Roman" pitchFamily="18" charset="0"/>
                        </a:rPr>
                        <a:t> рәсімдеріне байланысты емес</a:t>
                      </a:r>
                      <a:endParaRPr lang="ru-RU" sz="1600" b="1" i="1" dirty="0">
                        <a:solidFill>
                          <a:srgbClr val="FF0000"/>
                        </a:solidFill>
                        <a:latin typeface="Times New Roman" pitchFamily="18" charset="0"/>
                        <a:ea typeface="Times New Roman"/>
                        <a:cs typeface="Times New Roman" pitchFamily="18" charset="0"/>
                      </a:endParaRPr>
                    </a:p>
                  </a:txBody>
                  <a:tcPr marL="19050" marR="19050" marT="0" marB="0" vert="vert270"/>
                </a:tc>
                <a:tc>
                  <a:txBody>
                    <a:bodyPr/>
                    <a:lstStyle/>
                    <a:p>
                      <a:pPr marL="71755" marR="71755" algn="ctr">
                        <a:spcAft>
                          <a:spcPts val="0"/>
                        </a:spcAft>
                      </a:pPr>
                      <a:r>
                        <a:rPr lang="kk-KZ" sz="1600" dirty="0" smtClean="0">
                          <a:solidFill>
                            <a:srgbClr val="FF0000"/>
                          </a:solidFill>
                          <a:latin typeface="Times New Roman" pitchFamily="18" charset="0"/>
                          <a:cs typeface="Times New Roman" pitchFamily="18" charset="0"/>
                        </a:rPr>
                        <a:t>Аурухана</a:t>
                      </a:r>
                      <a:r>
                        <a:rPr lang="kk-KZ" sz="1600" baseline="0" dirty="0" smtClean="0">
                          <a:solidFill>
                            <a:srgbClr val="FF0000"/>
                          </a:solidFill>
                          <a:latin typeface="Times New Roman" pitchFamily="18" charset="0"/>
                          <a:cs typeface="Times New Roman" pitchFamily="18" charset="0"/>
                        </a:rPr>
                        <a:t> бас тартуы</a:t>
                      </a:r>
                      <a:endParaRPr lang="ru-RU" sz="1600" b="1" i="1" dirty="0">
                        <a:solidFill>
                          <a:srgbClr val="FF0000"/>
                        </a:solidFill>
                        <a:latin typeface="Times New Roman" pitchFamily="18" charset="0"/>
                        <a:ea typeface="Times New Roman"/>
                        <a:cs typeface="Times New Roman" pitchFamily="18" charset="0"/>
                      </a:endParaRPr>
                    </a:p>
                  </a:txBody>
                  <a:tcPr marL="19050" marR="19050" marT="0" marB="0" vert="vert270"/>
                </a:tc>
              </a:tr>
              <a:tr h="464499">
                <a:tc>
                  <a:txBody>
                    <a:bodyPr/>
                    <a:lstStyle/>
                    <a:p>
                      <a:pPr algn="ctr">
                        <a:spcAft>
                          <a:spcPts val="0"/>
                        </a:spcAft>
                      </a:pPr>
                      <a:r>
                        <a:rPr lang="ru-RU" sz="1600" dirty="0">
                          <a:solidFill>
                            <a:srgbClr val="FF0000"/>
                          </a:solidFill>
                          <a:latin typeface="Times New Roman" pitchFamily="18" charset="0"/>
                          <a:cs typeface="Times New Roman" pitchFamily="18" charset="0"/>
                        </a:rPr>
                        <a:t>1</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dirty="0">
                          <a:solidFill>
                            <a:srgbClr val="FF0000"/>
                          </a:solidFill>
                          <a:latin typeface="Times New Roman" pitchFamily="18" charset="0"/>
                          <a:cs typeface="Times New Roman" pitchFamily="18" charset="0"/>
                        </a:rPr>
                        <a:t>3</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dirty="0">
                          <a:solidFill>
                            <a:srgbClr val="FF0000"/>
                          </a:solidFill>
                          <a:latin typeface="Times New Roman" pitchFamily="18" charset="0"/>
                          <a:cs typeface="Times New Roman" pitchFamily="18" charset="0"/>
                        </a:rPr>
                        <a:t>4</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dirty="0">
                          <a:solidFill>
                            <a:srgbClr val="FF0000"/>
                          </a:solidFill>
                          <a:latin typeface="Times New Roman" pitchFamily="18" charset="0"/>
                          <a:cs typeface="Times New Roman" pitchFamily="18" charset="0"/>
                        </a:rPr>
                        <a:t>6</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dirty="0">
                          <a:solidFill>
                            <a:srgbClr val="FF0000"/>
                          </a:solidFill>
                          <a:latin typeface="Times New Roman" pitchFamily="18" charset="0"/>
                          <a:cs typeface="Times New Roman" pitchFamily="18" charset="0"/>
                        </a:rPr>
                        <a:t>7</a:t>
                      </a:r>
                      <a:endParaRPr lang="ru-RU" sz="1600" b="1"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dirty="0">
                          <a:solidFill>
                            <a:srgbClr val="FF0000"/>
                          </a:solidFill>
                          <a:latin typeface="Times New Roman" pitchFamily="18" charset="0"/>
                          <a:cs typeface="Times New Roman" pitchFamily="18" charset="0"/>
                        </a:rPr>
                        <a:t>8</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dirty="0">
                          <a:solidFill>
                            <a:srgbClr val="FF0000"/>
                          </a:solidFill>
                          <a:latin typeface="Times New Roman" pitchFamily="18" charset="0"/>
                          <a:cs typeface="Times New Roman" pitchFamily="18" charset="0"/>
                        </a:rPr>
                        <a:t>9</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dirty="0">
                          <a:solidFill>
                            <a:srgbClr val="FF0000"/>
                          </a:solidFill>
                          <a:latin typeface="Times New Roman" pitchFamily="18" charset="0"/>
                          <a:cs typeface="Times New Roman" pitchFamily="18" charset="0"/>
                        </a:rPr>
                        <a:t>10</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dirty="0">
                          <a:solidFill>
                            <a:srgbClr val="FF0000"/>
                          </a:solidFill>
                          <a:latin typeface="Times New Roman" pitchFamily="18" charset="0"/>
                          <a:cs typeface="Times New Roman" pitchFamily="18" charset="0"/>
                        </a:rPr>
                        <a:t>11</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dirty="0">
                          <a:solidFill>
                            <a:srgbClr val="FF0000"/>
                          </a:solidFill>
                          <a:latin typeface="Times New Roman" pitchFamily="18" charset="0"/>
                          <a:cs typeface="Times New Roman" pitchFamily="18" charset="0"/>
                        </a:rPr>
                        <a:t>12</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dirty="0">
                          <a:solidFill>
                            <a:srgbClr val="FF0000"/>
                          </a:solidFill>
                          <a:latin typeface="Times New Roman" pitchFamily="18" charset="0"/>
                          <a:cs typeface="Times New Roman" pitchFamily="18" charset="0"/>
                        </a:rPr>
                        <a:t>13</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dirty="0">
                          <a:solidFill>
                            <a:srgbClr val="FF0000"/>
                          </a:solidFill>
                          <a:latin typeface="Times New Roman" pitchFamily="18" charset="0"/>
                          <a:cs typeface="Times New Roman" pitchFamily="18" charset="0"/>
                        </a:rPr>
                        <a:t>14</a:t>
                      </a:r>
                      <a:endParaRPr lang="ru-RU" sz="1600" b="0" i="1"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kk-KZ" sz="1600" dirty="0" smtClean="0">
                          <a:solidFill>
                            <a:srgbClr val="FF0000"/>
                          </a:solidFill>
                          <a:latin typeface="Times New Roman" pitchFamily="18" charset="0"/>
                          <a:cs typeface="Times New Roman" pitchFamily="18" charset="0"/>
                        </a:rPr>
                        <a:t>15</a:t>
                      </a:r>
                      <a:endParaRPr lang="ru-RU" sz="1600" b="0" i="1"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kk-KZ" sz="1600" dirty="0" smtClean="0">
                          <a:solidFill>
                            <a:srgbClr val="FF0000"/>
                          </a:solidFill>
                          <a:latin typeface="Times New Roman" pitchFamily="18" charset="0"/>
                          <a:cs typeface="Times New Roman" pitchFamily="18" charset="0"/>
                        </a:rPr>
                        <a:t>16</a:t>
                      </a:r>
                      <a:endParaRPr lang="ru-RU" sz="1600" b="0" i="1"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r>
                        <a:rPr lang="kk-KZ" sz="1600" dirty="0" smtClean="0">
                          <a:solidFill>
                            <a:srgbClr val="FF0000"/>
                          </a:solidFill>
                          <a:latin typeface="Times New Roman" pitchFamily="18" charset="0"/>
                          <a:cs typeface="Times New Roman" pitchFamily="18" charset="0"/>
                        </a:rPr>
                        <a:t>17</a:t>
                      </a:r>
                      <a:endParaRPr lang="ru-RU" sz="1600" b="0" dirty="0">
                        <a:solidFill>
                          <a:srgbClr val="FF0000"/>
                        </a:solidFill>
                        <a:latin typeface="Times New Roman" pitchFamily="18" charset="0"/>
                        <a:cs typeface="Times New Roman" pitchFamily="18" charset="0"/>
                      </a:endParaRPr>
                    </a:p>
                  </a:txBody>
                  <a:tcPr marL="19050" marR="19050" marT="0" marB="0"/>
                </a:tc>
              </a:tr>
              <a:tr h="398835">
                <a:tc>
                  <a:txBody>
                    <a:bodyPr/>
                    <a:lstStyle/>
                    <a:p>
                      <a:pPr algn="ctr">
                        <a:spcAft>
                          <a:spcPts val="0"/>
                        </a:spcAft>
                      </a:pPr>
                      <a:r>
                        <a:rPr lang="kk-KZ" sz="1600" dirty="0" smtClean="0">
                          <a:solidFill>
                            <a:srgbClr val="FF0000"/>
                          </a:solidFill>
                          <a:latin typeface="Times New Roman" pitchFamily="18" charset="0"/>
                          <a:cs typeface="Times New Roman" pitchFamily="18" charset="0"/>
                        </a:rPr>
                        <a:t>2016</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b="0" dirty="0" smtClean="0">
                          <a:solidFill>
                            <a:srgbClr val="FF0000"/>
                          </a:solidFill>
                          <a:latin typeface="Times New Roman" pitchFamily="18" charset="0"/>
                          <a:ea typeface="Times New Roman"/>
                          <a:cs typeface="Times New Roman" pitchFamily="18" charset="0"/>
                        </a:rPr>
                        <a:t>618</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b="0" dirty="0" smtClean="0">
                          <a:solidFill>
                            <a:srgbClr val="FF0000"/>
                          </a:solidFill>
                          <a:latin typeface="Times New Roman" pitchFamily="18" charset="0"/>
                          <a:ea typeface="Times New Roman"/>
                          <a:cs typeface="Times New Roman" pitchFamily="18" charset="0"/>
                        </a:rPr>
                        <a:t>573</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b="0" dirty="0" smtClean="0">
                          <a:solidFill>
                            <a:srgbClr val="FF0000"/>
                          </a:solidFill>
                          <a:latin typeface="Times New Roman" pitchFamily="18" charset="0"/>
                          <a:ea typeface="Times New Roman"/>
                          <a:cs typeface="Times New Roman" pitchFamily="18" charset="0"/>
                        </a:rPr>
                        <a:t>45</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b="1" dirty="0" smtClean="0">
                          <a:solidFill>
                            <a:srgbClr val="FF0000"/>
                          </a:solidFill>
                          <a:latin typeface="Times New Roman" pitchFamily="18" charset="0"/>
                          <a:ea typeface="Times New Roman"/>
                          <a:cs typeface="Times New Roman" pitchFamily="18" charset="0"/>
                        </a:rPr>
                        <a:t>30</a:t>
                      </a:r>
                      <a:endParaRPr lang="ru-RU" sz="1600" b="1"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b="1" dirty="0" smtClean="0">
                          <a:solidFill>
                            <a:srgbClr val="FF0000"/>
                          </a:solidFill>
                          <a:latin typeface="Times New Roman" pitchFamily="18" charset="0"/>
                          <a:ea typeface="Times New Roman"/>
                          <a:cs typeface="Times New Roman" pitchFamily="18" charset="0"/>
                        </a:rPr>
                        <a:t>1</a:t>
                      </a:r>
                      <a:endParaRPr lang="ru-RU" sz="1600" b="1" dirty="0">
                        <a:solidFill>
                          <a:srgbClr val="FF0000"/>
                        </a:solidFill>
                        <a:latin typeface="Times New Roman" pitchFamily="18" charset="0"/>
                        <a:ea typeface="Times New Roman"/>
                        <a:cs typeface="Times New Roman" pitchFamily="18" charset="0"/>
                      </a:endParaRPr>
                    </a:p>
                  </a:txBody>
                  <a:tcPr marL="19050" marR="19050" marT="0" marB="0">
                    <a:solidFill>
                      <a:srgbClr val="FFFF00"/>
                    </a:solidFill>
                  </a:tcPr>
                </a:tc>
                <a:tc>
                  <a:txBody>
                    <a:bodyPr/>
                    <a:lstStyle/>
                    <a:p>
                      <a:pPr algn="ctr">
                        <a:spcAft>
                          <a:spcPts val="0"/>
                        </a:spcAft>
                      </a:pPr>
                      <a:r>
                        <a:rPr lang="ru-RU" sz="1600" b="1" dirty="0" smtClean="0">
                          <a:solidFill>
                            <a:srgbClr val="FF0000"/>
                          </a:solidFill>
                          <a:latin typeface="Times New Roman" pitchFamily="18" charset="0"/>
                          <a:ea typeface="Times New Roman"/>
                          <a:cs typeface="Times New Roman" pitchFamily="18" charset="0"/>
                        </a:rPr>
                        <a:t>17</a:t>
                      </a:r>
                      <a:endParaRPr lang="ru-RU" sz="1600" b="1" dirty="0">
                        <a:solidFill>
                          <a:srgbClr val="FF0000"/>
                        </a:solidFill>
                        <a:latin typeface="Times New Roman" pitchFamily="18" charset="0"/>
                        <a:ea typeface="Times New Roman"/>
                        <a:cs typeface="Times New Roman" pitchFamily="18" charset="0"/>
                      </a:endParaRPr>
                    </a:p>
                  </a:txBody>
                  <a:tcPr marL="19050" marR="19050" marT="0" marB="0">
                    <a:solidFill>
                      <a:srgbClr val="FFFF00"/>
                    </a:solidFill>
                  </a:tcPr>
                </a:tc>
                <a:tc>
                  <a:txBody>
                    <a:bodyPr/>
                    <a:lstStyle/>
                    <a:p>
                      <a:pPr algn="ctr">
                        <a:spcAft>
                          <a:spcPts val="0"/>
                        </a:spcAft>
                      </a:pPr>
                      <a:endParaRPr lang="ru-RU" sz="1600" b="1"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b="1" dirty="0" smtClean="0">
                          <a:solidFill>
                            <a:srgbClr val="FF0000"/>
                          </a:solidFill>
                          <a:latin typeface="Times New Roman" pitchFamily="18" charset="0"/>
                          <a:ea typeface="Times New Roman"/>
                          <a:cs typeface="Times New Roman" pitchFamily="18" charset="0"/>
                        </a:rPr>
                        <a:t>9</a:t>
                      </a:r>
                      <a:endParaRPr lang="ru-RU" sz="1600" b="1" dirty="0">
                        <a:solidFill>
                          <a:srgbClr val="FF0000"/>
                        </a:solidFill>
                        <a:latin typeface="Times New Roman" pitchFamily="18" charset="0"/>
                        <a:ea typeface="Times New Roman"/>
                        <a:cs typeface="Times New Roman" pitchFamily="18" charset="0"/>
                      </a:endParaRPr>
                    </a:p>
                  </a:txBody>
                  <a:tcPr marL="19050" marR="19050" marT="0" marB="0">
                    <a:solidFill>
                      <a:srgbClr val="FFFF00"/>
                    </a:solidFill>
                  </a:tcPr>
                </a:tc>
                <a:tc>
                  <a:txBody>
                    <a:bodyPr/>
                    <a:lstStyle/>
                    <a:p>
                      <a:pPr algn="ctr">
                        <a:spcAft>
                          <a:spcPts val="0"/>
                        </a:spcAft>
                      </a:pPr>
                      <a:r>
                        <a:rPr lang="ru-RU" sz="1600" b="1" dirty="0" smtClean="0">
                          <a:solidFill>
                            <a:srgbClr val="FF0000"/>
                          </a:solidFill>
                          <a:latin typeface="Times New Roman" pitchFamily="18" charset="0"/>
                          <a:ea typeface="Times New Roman"/>
                          <a:cs typeface="Times New Roman" pitchFamily="18" charset="0"/>
                        </a:rPr>
                        <a:t>1</a:t>
                      </a:r>
                      <a:endParaRPr lang="ru-RU" sz="1600" b="1" dirty="0">
                        <a:solidFill>
                          <a:srgbClr val="FF0000"/>
                        </a:solidFill>
                        <a:latin typeface="Times New Roman" pitchFamily="18" charset="0"/>
                        <a:ea typeface="Times New Roman"/>
                        <a:cs typeface="Times New Roman" pitchFamily="18" charset="0"/>
                      </a:endParaRPr>
                    </a:p>
                  </a:txBody>
                  <a:tcPr marL="19050" marR="19050" marT="0" marB="0">
                    <a:solidFill>
                      <a:srgbClr val="FFFF00"/>
                    </a:solidFill>
                  </a:tcPr>
                </a:tc>
                <a:tc>
                  <a:txBody>
                    <a:bodyPr/>
                    <a:lstStyle/>
                    <a:p>
                      <a:pPr algn="ctr">
                        <a:spcAft>
                          <a:spcPts val="0"/>
                        </a:spcAft>
                      </a:pPr>
                      <a:r>
                        <a:rPr lang="ru-RU" sz="1600" b="0" dirty="0" smtClean="0">
                          <a:solidFill>
                            <a:srgbClr val="FF0000"/>
                          </a:solidFill>
                          <a:latin typeface="Times New Roman" pitchFamily="18" charset="0"/>
                          <a:ea typeface="Times New Roman"/>
                          <a:cs typeface="Times New Roman" pitchFamily="18" charset="0"/>
                        </a:rPr>
                        <a:t>10</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b="0" dirty="0" smtClean="0">
                          <a:solidFill>
                            <a:srgbClr val="FF0000"/>
                          </a:solidFill>
                          <a:latin typeface="Times New Roman" pitchFamily="18" charset="0"/>
                          <a:ea typeface="Times New Roman"/>
                          <a:cs typeface="Times New Roman" pitchFamily="18" charset="0"/>
                        </a:rPr>
                        <a:t>5</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kk-KZ" sz="1600" b="1" dirty="0" smtClean="0">
                          <a:solidFill>
                            <a:srgbClr val="FF0000"/>
                          </a:solidFill>
                          <a:latin typeface="Times New Roman" pitchFamily="18" charset="0"/>
                          <a:ea typeface="Calibri"/>
                          <a:cs typeface="Times New Roman" pitchFamily="18" charset="0"/>
                        </a:rPr>
                        <a:t>2</a:t>
                      </a:r>
                      <a:endParaRPr lang="kk-KZ" sz="1600" b="1" dirty="0">
                        <a:solidFill>
                          <a:srgbClr val="FF0000"/>
                        </a:solidFill>
                        <a:latin typeface="Times New Roman" pitchFamily="18" charset="0"/>
                        <a:ea typeface="Calibri"/>
                        <a:cs typeface="Times New Roman" pitchFamily="18" charset="0"/>
                      </a:endParaRPr>
                    </a:p>
                  </a:txBody>
                  <a:tcPr marL="19050" marR="19050" marT="0" marB="0">
                    <a:solidFill>
                      <a:srgbClr val="FFFF00"/>
                    </a:solidFill>
                  </a:tcPr>
                </a:tc>
                <a:tc>
                  <a:txBody>
                    <a:bodyPr/>
                    <a:lstStyle/>
                    <a:p>
                      <a:pPr algn="ctr">
                        <a:spcAft>
                          <a:spcPts val="0"/>
                        </a:spcAft>
                      </a:pPr>
                      <a:endParaRPr lang="kk-KZ" sz="1600" b="0" dirty="0">
                        <a:solidFill>
                          <a:srgbClr val="FF0000"/>
                        </a:solidFill>
                        <a:latin typeface="Times New Roman" pitchFamily="18" charset="0"/>
                        <a:ea typeface="Calibri"/>
                        <a:cs typeface="Times New Roman" pitchFamily="18" charset="0"/>
                      </a:endParaRPr>
                    </a:p>
                  </a:txBody>
                  <a:tcPr marL="19050" marR="19050" marT="0" marB="0">
                    <a:solidFill>
                      <a:srgbClr val="FFFF00"/>
                    </a:solidFill>
                  </a:tcPr>
                </a:tc>
              </a:tr>
              <a:tr h="303784">
                <a:tc>
                  <a:txBody>
                    <a:bodyPr/>
                    <a:lstStyle/>
                    <a:p>
                      <a:pPr algn="ctr">
                        <a:spcAft>
                          <a:spcPts val="0"/>
                        </a:spcAft>
                      </a:pPr>
                      <a:r>
                        <a:rPr lang="kk-KZ" sz="1600" dirty="0" smtClean="0">
                          <a:solidFill>
                            <a:srgbClr val="FF0000"/>
                          </a:solidFill>
                          <a:latin typeface="Times New Roman" pitchFamily="18" charset="0"/>
                          <a:cs typeface="Times New Roman" pitchFamily="18" charset="0"/>
                        </a:rPr>
                        <a:t>2017</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b="0" dirty="0" smtClean="0">
                          <a:solidFill>
                            <a:srgbClr val="FF0000"/>
                          </a:solidFill>
                          <a:latin typeface="Times New Roman" pitchFamily="18" charset="0"/>
                          <a:ea typeface="Times New Roman"/>
                          <a:cs typeface="Times New Roman" pitchFamily="18" charset="0"/>
                        </a:rPr>
                        <a:t>699</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b="0" dirty="0" smtClean="0">
                          <a:solidFill>
                            <a:srgbClr val="FF0000"/>
                          </a:solidFill>
                          <a:latin typeface="Times New Roman" pitchFamily="18" charset="0"/>
                          <a:ea typeface="Times New Roman"/>
                          <a:cs typeface="Times New Roman" pitchFamily="18" charset="0"/>
                        </a:rPr>
                        <a:t>653</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b="0" dirty="0" smtClean="0">
                          <a:solidFill>
                            <a:srgbClr val="FF0000"/>
                          </a:solidFill>
                          <a:latin typeface="Times New Roman" pitchFamily="18" charset="0"/>
                          <a:ea typeface="Times New Roman"/>
                          <a:cs typeface="Times New Roman" pitchFamily="18" charset="0"/>
                        </a:rPr>
                        <a:t>46</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b="1" dirty="0" smtClean="0">
                          <a:solidFill>
                            <a:srgbClr val="FF0000"/>
                          </a:solidFill>
                          <a:latin typeface="Times New Roman" pitchFamily="18" charset="0"/>
                          <a:ea typeface="Times New Roman"/>
                          <a:cs typeface="Times New Roman" pitchFamily="18" charset="0"/>
                        </a:rPr>
                        <a:t>35</a:t>
                      </a:r>
                      <a:endParaRPr lang="ru-RU" sz="1600" b="1"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b="1" dirty="0" smtClean="0">
                          <a:solidFill>
                            <a:srgbClr val="FF0000"/>
                          </a:solidFill>
                          <a:latin typeface="Times New Roman" pitchFamily="18" charset="0"/>
                          <a:ea typeface="Times New Roman"/>
                          <a:cs typeface="Times New Roman" pitchFamily="18" charset="0"/>
                        </a:rPr>
                        <a:t>7</a:t>
                      </a:r>
                      <a:endParaRPr lang="ru-RU" sz="1600" b="1" dirty="0">
                        <a:solidFill>
                          <a:srgbClr val="FF0000"/>
                        </a:solidFill>
                        <a:latin typeface="Times New Roman" pitchFamily="18" charset="0"/>
                        <a:ea typeface="Times New Roman"/>
                        <a:cs typeface="Times New Roman" pitchFamily="18" charset="0"/>
                      </a:endParaRPr>
                    </a:p>
                  </a:txBody>
                  <a:tcPr marL="19050" marR="19050" marT="0" marB="0">
                    <a:solidFill>
                      <a:srgbClr val="FFFF00"/>
                    </a:solidFill>
                  </a:tcPr>
                </a:tc>
                <a:tc>
                  <a:txBody>
                    <a:bodyPr/>
                    <a:lstStyle/>
                    <a:p>
                      <a:pPr algn="ctr">
                        <a:spcAft>
                          <a:spcPts val="0"/>
                        </a:spcAft>
                      </a:pPr>
                      <a:r>
                        <a:rPr lang="ru-RU" sz="1600" b="1" dirty="0" smtClean="0">
                          <a:solidFill>
                            <a:srgbClr val="FF0000"/>
                          </a:solidFill>
                          <a:latin typeface="Times New Roman" pitchFamily="18" charset="0"/>
                          <a:ea typeface="Times New Roman"/>
                          <a:cs typeface="Times New Roman" pitchFamily="18" charset="0"/>
                        </a:rPr>
                        <a:t>17</a:t>
                      </a:r>
                      <a:endParaRPr lang="ru-RU" sz="1600" b="1" dirty="0">
                        <a:solidFill>
                          <a:srgbClr val="FF0000"/>
                        </a:solidFill>
                        <a:latin typeface="Times New Roman" pitchFamily="18" charset="0"/>
                        <a:ea typeface="Times New Roman"/>
                        <a:cs typeface="Times New Roman" pitchFamily="18" charset="0"/>
                      </a:endParaRPr>
                    </a:p>
                  </a:txBody>
                  <a:tcPr marL="19050" marR="19050" marT="0" marB="0">
                    <a:solidFill>
                      <a:srgbClr val="FFFF00"/>
                    </a:solidFill>
                  </a:tcPr>
                </a:tc>
                <a:tc>
                  <a:txBody>
                    <a:bodyPr/>
                    <a:lstStyle/>
                    <a:p>
                      <a:pPr algn="ctr">
                        <a:spcAft>
                          <a:spcPts val="0"/>
                        </a:spcAft>
                      </a:pPr>
                      <a:endParaRPr lang="ru-RU" sz="1600" b="1"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b="1" dirty="0" smtClean="0">
                          <a:solidFill>
                            <a:srgbClr val="FF0000"/>
                          </a:solidFill>
                          <a:latin typeface="Times New Roman" pitchFamily="18" charset="0"/>
                          <a:ea typeface="Times New Roman"/>
                          <a:cs typeface="Times New Roman" pitchFamily="18" charset="0"/>
                        </a:rPr>
                        <a:t>10</a:t>
                      </a:r>
                      <a:endParaRPr lang="ru-RU" sz="1600" b="1" dirty="0">
                        <a:solidFill>
                          <a:srgbClr val="FF0000"/>
                        </a:solidFill>
                        <a:latin typeface="Times New Roman" pitchFamily="18" charset="0"/>
                        <a:ea typeface="Times New Roman"/>
                        <a:cs typeface="Times New Roman" pitchFamily="18" charset="0"/>
                      </a:endParaRPr>
                    </a:p>
                  </a:txBody>
                  <a:tcPr marL="19050" marR="19050" marT="0" marB="0">
                    <a:solidFill>
                      <a:srgbClr val="FFFF00"/>
                    </a:solidFill>
                  </a:tcPr>
                </a:tc>
                <a:tc>
                  <a:txBody>
                    <a:bodyPr/>
                    <a:lstStyle/>
                    <a:p>
                      <a:pPr algn="ctr">
                        <a:spcAft>
                          <a:spcPts val="0"/>
                        </a:spcAft>
                      </a:pPr>
                      <a:endParaRPr lang="ru-RU" sz="1600" b="1"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b="0" dirty="0" smtClean="0">
                          <a:solidFill>
                            <a:srgbClr val="FF0000"/>
                          </a:solidFill>
                          <a:latin typeface="Times New Roman" pitchFamily="18" charset="0"/>
                          <a:ea typeface="Times New Roman"/>
                          <a:cs typeface="Times New Roman" pitchFamily="18" charset="0"/>
                        </a:rPr>
                        <a:t>7</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ru-RU" sz="1600" b="0" dirty="0" smtClean="0">
                          <a:solidFill>
                            <a:srgbClr val="FF0000"/>
                          </a:solidFill>
                          <a:latin typeface="Times New Roman" pitchFamily="18" charset="0"/>
                          <a:ea typeface="Times New Roman"/>
                          <a:cs typeface="Times New Roman" pitchFamily="18" charset="0"/>
                        </a:rPr>
                        <a:t>4</a:t>
                      </a:r>
                      <a:endParaRPr lang="ru-RU" sz="1600" b="0" dirty="0">
                        <a:solidFill>
                          <a:srgbClr val="FF0000"/>
                        </a:solidFill>
                        <a:latin typeface="Times New Roman" pitchFamily="18" charset="0"/>
                        <a:ea typeface="Times New Roman"/>
                        <a:cs typeface="Times New Roman" pitchFamily="18" charset="0"/>
                      </a:endParaRPr>
                    </a:p>
                  </a:txBody>
                  <a:tcPr marL="19050" marR="19050" marT="0" marB="0"/>
                </a:tc>
                <a:tc>
                  <a:txBody>
                    <a:bodyPr/>
                    <a:lstStyle/>
                    <a:p>
                      <a:pPr algn="ctr">
                        <a:spcAft>
                          <a:spcPts val="0"/>
                        </a:spcAft>
                      </a:pPr>
                      <a:r>
                        <a:rPr lang="kk-KZ" sz="1600" b="1" dirty="0" smtClean="0">
                          <a:solidFill>
                            <a:srgbClr val="FF0000"/>
                          </a:solidFill>
                          <a:latin typeface="Times New Roman" pitchFamily="18" charset="0"/>
                          <a:ea typeface="Calibri"/>
                          <a:cs typeface="Times New Roman" pitchFamily="18" charset="0"/>
                        </a:rPr>
                        <a:t>1</a:t>
                      </a:r>
                      <a:endParaRPr lang="kk-KZ" sz="1600" b="1" dirty="0">
                        <a:solidFill>
                          <a:srgbClr val="FF0000"/>
                        </a:solidFill>
                        <a:latin typeface="Times New Roman" pitchFamily="18" charset="0"/>
                        <a:ea typeface="Calibri"/>
                        <a:cs typeface="Times New Roman" pitchFamily="18" charset="0"/>
                      </a:endParaRPr>
                    </a:p>
                  </a:txBody>
                  <a:tcPr marL="19050" marR="19050" marT="0" marB="0">
                    <a:solidFill>
                      <a:srgbClr val="FFFF00"/>
                    </a:solidFill>
                  </a:tcPr>
                </a:tc>
                <a:tc>
                  <a:txBody>
                    <a:bodyPr/>
                    <a:lstStyle/>
                    <a:p>
                      <a:pPr algn="ctr">
                        <a:spcAft>
                          <a:spcPts val="0"/>
                        </a:spcAft>
                      </a:pPr>
                      <a:endParaRPr lang="kk-KZ" sz="1600" b="0" dirty="0">
                        <a:solidFill>
                          <a:srgbClr val="FF0000"/>
                        </a:solidFill>
                        <a:latin typeface="Times New Roman" pitchFamily="18" charset="0"/>
                        <a:ea typeface="Calibri"/>
                        <a:cs typeface="Times New Roman" pitchFamily="18" charset="0"/>
                      </a:endParaRPr>
                    </a:p>
                  </a:txBody>
                  <a:tcPr marL="19050" marR="19050" marT="0" marB="0"/>
                </a:tc>
              </a:tr>
            </a:tbl>
          </a:graphicData>
        </a:graphic>
      </p:graphicFrame>
      <p:sp>
        <p:nvSpPr>
          <p:cNvPr id="32771" name="Rectangle 1"/>
          <p:cNvSpPr>
            <a:spLocks noChangeArrowheads="1"/>
          </p:cNvSpPr>
          <p:nvPr/>
        </p:nvSpPr>
        <p:spPr bwMode="auto">
          <a:xfrm>
            <a:off x="214282" y="285728"/>
            <a:ext cx="8351838" cy="954107"/>
          </a:xfrm>
          <a:prstGeom prst="rect">
            <a:avLst/>
          </a:prstGeom>
          <a:noFill/>
          <a:ln w="9525">
            <a:noFill/>
            <a:miter lim="800000"/>
            <a:headEnd/>
            <a:tailEnd/>
          </a:ln>
        </p:spPr>
        <p:txBody>
          <a:bodyPr wrap="square" anchor="ctr">
            <a:spAutoFit/>
          </a:bodyPr>
          <a:lstStyle/>
          <a:p>
            <a:pPr algn="ctr" eaLnBrk="0" hangingPunct="0"/>
            <a:r>
              <a:rPr lang="kk-KZ" sz="2800" b="1" i="1" dirty="0" smtClean="0">
                <a:solidFill>
                  <a:srgbClr val="FF0000"/>
                </a:solidFill>
                <a:latin typeface="Times New Roman" pitchFamily="18" charset="0"/>
                <a:cs typeface="Times New Roman" pitchFamily="18" charset="0"/>
              </a:rPr>
              <a:t>Емдеуге жатқызу порталы бойынша штаттан тыс жағдайлар 2017жыл</a:t>
            </a:r>
            <a:endParaRPr lang="ru-RU" sz="2800" b="1" i="1" dirty="0">
              <a:solidFill>
                <a:srgbClr val="FF0000"/>
              </a:solidFill>
              <a:latin typeface="Times New Roman" pitchFamily="18" charset="0"/>
              <a:cs typeface="Times New Roman" pitchFamily="18" charset="0"/>
            </a:endParaRPr>
          </a:p>
        </p:txBody>
      </p:sp>
      <p:sp>
        <p:nvSpPr>
          <p:cNvPr id="4" name="Прямоугольник 3"/>
          <p:cNvSpPr/>
          <p:nvPr/>
        </p:nvSpPr>
        <p:spPr>
          <a:xfrm>
            <a:off x="285720" y="4786322"/>
            <a:ext cx="8501122" cy="1477328"/>
          </a:xfrm>
          <a:prstGeom prst="rect">
            <a:avLst/>
          </a:prstGeom>
        </p:spPr>
        <p:txBody>
          <a:bodyPr wrap="square">
            <a:spAutoFit/>
          </a:bodyPr>
          <a:lstStyle/>
          <a:p>
            <a:pPr algn="just"/>
            <a:r>
              <a:rPr lang="kk-KZ" dirty="0" smtClean="0">
                <a:solidFill>
                  <a:srgbClr val="FF0000"/>
                </a:solidFill>
                <a:latin typeface="Times New Roman" pitchFamily="18" charset="0"/>
                <a:cs typeface="Times New Roman" pitchFamily="18" charset="0"/>
              </a:rPr>
              <a:t>ҚР ДСМ №761 бұйрығына сәйкес емхана бойынша 2017 жылы жоспарлы емдеуге жатқызу бюросы арқылы жіберілгендер – 692, жатпағаны – 46, оның ішінде штаттан тыс жағдай - 35, яғни 5,1</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Бұл облыстық деңгейі көрсеткішінен жоғары </a:t>
            </a:r>
            <a:r>
              <a:rPr lang="ru-RU" dirty="0" smtClean="0">
                <a:solidFill>
                  <a:srgbClr val="FF0000"/>
                </a:solidFill>
                <a:latin typeface="Times New Roman" pitchFamily="18" charset="0"/>
                <a:cs typeface="Times New Roman" pitchFamily="18" charset="0"/>
              </a:rPr>
              <a:t>(4,6%).   </a:t>
            </a:r>
            <a:r>
              <a:rPr lang="ru-RU" dirty="0" err="1" smtClean="0">
                <a:solidFill>
                  <a:srgbClr val="FF0000"/>
                </a:solidFill>
                <a:latin typeface="Times New Roman" pitchFamily="18" charset="0"/>
                <a:cs typeface="Times New Roman" pitchFamily="18" charset="0"/>
              </a:rPr>
              <a:t>Алдағы уақытта  емдеуге</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жатқызу үдерісін күн сайын</a:t>
            </a:r>
            <a:r>
              <a:rPr lang="ru-RU" dirty="0" smtClean="0">
                <a:solidFill>
                  <a:srgbClr val="FF0000"/>
                </a:solidFill>
                <a:latin typeface="Times New Roman" pitchFamily="18" charset="0"/>
                <a:cs typeface="Times New Roman" pitchFamily="18" charset="0"/>
              </a:rPr>
              <a:t> мониторинг </a:t>
            </a:r>
            <a:r>
              <a:rPr lang="ru-RU" dirty="0" err="1" smtClean="0">
                <a:solidFill>
                  <a:srgbClr val="FF0000"/>
                </a:solidFill>
                <a:latin typeface="Times New Roman" pitchFamily="18" charset="0"/>
                <a:cs typeface="Times New Roman" pitchFamily="18" charset="0"/>
              </a:rPr>
              <a:t>жүргізіп</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штаттан</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тыс</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жағдайды болдырмауға міндеттіміз</a:t>
            </a:r>
            <a:r>
              <a:rPr lang="ru-RU" dirty="0" smtClean="0">
                <a:solidFill>
                  <a:srgbClr val="FF0000"/>
                </a:solidFill>
                <a:latin typeface="Times New Roman" pitchFamily="18" charset="0"/>
                <a:cs typeface="Times New Roman" pitchFamily="18" charset="0"/>
              </a:rPr>
              <a:t>. </a:t>
            </a:r>
            <a:endParaRPr lang="ru-RU"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839792994"/>
      </p:ext>
    </p:extLst>
  </p:cSld>
  <p:clrMapOvr>
    <a:masterClrMapping/>
  </p:clrMapOvr>
  <p:transition>
    <p:wheel spokes="8"/>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14282" y="1643050"/>
          <a:ext cx="8677629" cy="3186354"/>
        </p:xfrm>
        <a:graphic>
          <a:graphicData uri="http://schemas.openxmlformats.org/drawingml/2006/table">
            <a:tbl>
              <a:tblPr firstRow="1" bandRow="1">
                <a:tableStyleId>{7DF18680-E054-41AD-8BC1-D1AEF772440D}</a:tableStyleId>
              </a:tblPr>
              <a:tblGrid>
                <a:gridCol w="1143008"/>
                <a:gridCol w="928694"/>
                <a:gridCol w="1357322"/>
                <a:gridCol w="785818"/>
                <a:gridCol w="1000132"/>
                <a:gridCol w="857256"/>
                <a:gridCol w="1214446"/>
                <a:gridCol w="1390953"/>
              </a:tblGrid>
              <a:tr h="1062118">
                <a:tc>
                  <a:txBody>
                    <a:bodyPr/>
                    <a:lstStyle/>
                    <a:p>
                      <a:pPr algn="ctr"/>
                      <a:endParaRPr lang="ru-RU" sz="14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Барлығы</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Созылмалы</a:t>
                      </a:r>
                      <a:r>
                        <a:rPr lang="kk-KZ" sz="1200" baseline="0" dirty="0" smtClean="0">
                          <a:solidFill>
                            <a:srgbClr val="FF0000"/>
                          </a:solidFill>
                          <a:latin typeface="Times New Roman" pitchFamily="18" charset="0"/>
                          <a:cs typeface="Times New Roman" pitchFamily="18" charset="0"/>
                        </a:rPr>
                        <a:t> ауруымен балалар</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ЧДБ </a:t>
                      </a:r>
                    </a:p>
                    <a:p>
                      <a:pPr algn="ctr"/>
                      <a:r>
                        <a:rPr lang="kk-KZ" sz="1200" dirty="0" smtClean="0">
                          <a:solidFill>
                            <a:srgbClr val="FF0000"/>
                          </a:solidFill>
                          <a:latin typeface="Times New Roman" pitchFamily="18" charset="0"/>
                          <a:cs typeface="Times New Roman" pitchFamily="18" charset="0"/>
                        </a:rPr>
                        <a:t>дети</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Д есептегілер</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Жүкті әйелдер</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Мед қызметкерлер</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Интернат</a:t>
                      </a:r>
                      <a:r>
                        <a:rPr lang="kk-KZ" sz="1200" baseline="0" dirty="0" smtClean="0">
                          <a:solidFill>
                            <a:srgbClr val="FF0000"/>
                          </a:solidFill>
                          <a:latin typeface="Times New Roman" pitchFamily="18" charset="0"/>
                          <a:cs typeface="Times New Roman" pitchFamily="18" charset="0"/>
                        </a:rPr>
                        <a:t> тәрбиеленушлер</a:t>
                      </a:r>
                      <a:endParaRPr lang="ru-RU" sz="1200" dirty="0">
                        <a:solidFill>
                          <a:srgbClr val="FF0000"/>
                        </a:solidFill>
                        <a:latin typeface="Times New Roman" pitchFamily="18" charset="0"/>
                        <a:cs typeface="Times New Roman" pitchFamily="18" charset="0"/>
                      </a:endParaRPr>
                    </a:p>
                  </a:txBody>
                  <a:tcPr/>
                </a:tc>
              </a:tr>
              <a:tr h="1062118">
                <a:tc>
                  <a:txBody>
                    <a:bodyPr/>
                    <a:lstStyle/>
                    <a:p>
                      <a:pPr algn="ctr"/>
                      <a:endParaRPr lang="kk-KZ" sz="1400" dirty="0" smtClean="0">
                        <a:solidFill>
                          <a:srgbClr val="FF0000"/>
                        </a:solidFill>
                        <a:latin typeface="Times New Roman" pitchFamily="18" charset="0"/>
                        <a:cs typeface="Times New Roman" pitchFamily="18" charset="0"/>
                      </a:endParaRPr>
                    </a:p>
                    <a:p>
                      <a:pPr algn="ctr"/>
                      <a:r>
                        <a:rPr lang="kk-KZ" sz="1400" dirty="0" smtClean="0">
                          <a:solidFill>
                            <a:srgbClr val="FF0000"/>
                          </a:solidFill>
                          <a:latin typeface="Times New Roman" pitchFamily="18" charset="0"/>
                          <a:cs typeface="Times New Roman" pitchFamily="18" charset="0"/>
                        </a:rPr>
                        <a:t>Жоспар</a:t>
                      </a:r>
                      <a:endParaRPr lang="ru-RU" sz="1400" b="1" dirty="0">
                        <a:solidFill>
                          <a:srgbClr val="FF0000"/>
                        </a:solidFill>
                        <a:latin typeface="Times New Roman" pitchFamily="18" charset="0"/>
                        <a:cs typeface="Times New Roman" pitchFamily="18" charset="0"/>
                      </a:endParaRPr>
                    </a:p>
                  </a:txBody>
                  <a:tcPr/>
                </a:tc>
                <a:tc>
                  <a:txBody>
                    <a:bodyPr/>
                    <a:lstStyle/>
                    <a:p>
                      <a:pPr algn="ctr"/>
                      <a:endParaRPr lang="kk-KZ" sz="1400" dirty="0" smtClean="0">
                        <a:solidFill>
                          <a:srgbClr val="FF0000"/>
                        </a:solidFill>
                        <a:latin typeface="Times New Roman" pitchFamily="18" charset="0"/>
                        <a:cs typeface="Times New Roman" pitchFamily="18" charset="0"/>
                      </a:endParaRPr>
                    </a:p>
                    <a:p>
                      <a:pPr algn="ctr"/>
                      <a:r>
                        <a:rPr lang="kk-KZ" sz="1400" dirty="0" smtClean="0">
                          <a:solidFill>
                            <a:srgbClr val="FF0000"/>
                          </a:solidFill>
                          <a:latin typeface="Times New Roman" pitchFamily="18" charset="0"/>
                          <a:cs typeface="Times New Roman" pitchFamily="18" charset="0"/>
                        </a:rPr>
                        <a:t>2250</a:t>
                      </a:r>
                      <a:endParaRPr lang="ru-RU" sz="1400" dirty="0">
                        <a:solidFill>
                          <a:srgbClr val="FF0000"/>
                        </a:solidFill>
                        <a:latin typeface="Times New Roman" pitchFamily="18" charset="0"/>
                        <a:cs typeface="Times New Roman" pitchFamily="18" charset="0"/>
                      </a:endParaRPr>
                    </a:p>
                  </a:txBody>
                  <a:tcPr/>
                </a:tc>
                <a:tc>
                  <a:txBody>
                    <a:bodyPr/>
                    <a:lstStyle/>
                    <a:p>
                      <a:pPr algn="ctr"/>
                      <a:endParaRPr lang="kk-KZ" sz="1400" dirty="0" smtClean="0">
                        <a:solidFill>
                          <a:srgbClr val="FF0000"/>
                        </a:solidFill>
                        <a:latin typeface="Times New Roman" pitchFamily="18" charset="0"/>
                        <a:cs typeface="Times New Roman" pitchFamily="18" charset="0"/>
                      </a:endParaRPr>
                    </a:p>
                    <a:p>
                      <a:pPr algn="ctr"/>
                      <a:r>
                        <a:rPr lang="kk-KZ" sz="1400" dirty="0" smtClean="0">
                          <a:solidFill>
                            <a:srgbClr val="FF0000"/>
                          </a:solidFill>
                          <a:latin typeface="Times New Roman" pitchFamily="18" charset="0"/>
                          <a:cs typeface="Times New Roman" pitchFamily="18" charset="0"/>
                        </a:rPr>
                        <a:t>270</a:t>
                      </a:r>
                      <a:endParaRPr lang="ru-RU" sz="1400" dirty="0">
                        <a:solidFill>
                          <a:srgbClr val="FF0000"/>
                        </a:solidFill>
                        <a:latin typeface="Times New Roman" pitchFamily="18" charset="0"/>
                        <a:cs typeface="Times New Roman" pitchFamily="18" charset="0"/>
                      </a:endParaRPr>
                    </a:p>
                  </a:txBody>
                  <a:tcPr/>
                </a:tc>
                <a:tc>
                  <a:txBody>
                    <a:bodyPr/>
                    <a:lstStyle/>
                    <a:p>
                      <a:pPr algn="ctr"/>
                      <a:endParaRPr lang="kk-KZ" sz="1400" dirty="0" smtClean="0">
                        <a:solidFill>
                          <a:srgbClr val="FF0000"/>
                        </a:solidFill>
                        <a:latin typeface="Times New Roman" pitchFamily="18" charset="0"/>
                        <a:cs typeface="Times New Roman" pitchFamily="18" charset="0"/>
                      </a:endParaRPr>
                    </a:p>
                    <a:p>
                      <a:pPr algn="ctr"/>
                      <a:r>
                        <a:rPr lang="kk-KZ" sz="1400" dirty="0" smtClean="0">
                          <a:solidFill>
                            <a:srgbClr val="FF0000"/>
                          </a:solidFill>
                          <a:latin typeface="Times New Roman" pitchFamily="18" charset="0"/>
                          <a:cs typeface="Times New Roman" pitchFamily="18" charset="0"/>
                        </a:rPr>
                        <a:t>158</a:t>
                      </a:r>
                      <a:endParaRPr lang="ru-RU" sz="1400" dirty="0">
                        <a:solidFill>
                          <a:srgbClr val="FF0000"/>
                        </a:solidFill>
                        <a:latin typeface="Times New Roman" pitchFamily="18" charset="0"/>
                        <a:cs typeface="Times New Roman" pitchFamily="18" charset="0"/>
                      </a:endParaRPr>
                    </a:p>
                  </a:txBody>
                  <a:tcPr/>
                </a:tc>
                <a:tc>
                  <a:txBody>
                    <a:bodyPr/>
                    <a:lstStyle/>
                    <a:p>
                      <a:pPr algn="ctr"/>
                      <a:endParaRPr lang="kk-KZ" sz="1400" dirty="0" smtClean="0">
                        <a:solidFill>
                          <a:srgbClr val="FF0000"/>
                        </a:solidFill>
                        <a:latin typeface="Times New Roman" pitchFamily="18" charset="0"/>
                        <a:cs typeface="Times New Roman" pitchFamily="18" charset="0"/>
                      </a:endParaRPr>
                    </a:p>
                    <a:p>
                      <a:pPr algn="ctr"/>
                      <a:r>
                        <a:rPr lang="kk-KZ" sz="1400" dirty="0" smtClean="0">
                          <a:solidFill>
                            <a:srgbClr val="FF0000"/>
                          </a:solidFill>
                          <a:latin typeface="Times New Roman" pitchFamily="18" charset="0"/>
                          <a:cs typeface="Times New Roman" pitchFamily="18" charset="0"/>
                        </a:rPr>
                        <a:t>330</a:t>
                      </a:r>
                      <a:endParaRPr lang="ru-RU" sz="1400" dirty="0">
                        <a:solidFill>
                          <a:srgbClr val="FF0000"/>
                        </a:solidFill>
                        <a:latin typeface="Times New Roman" pitchFamily="18" charset="0"/>
                        <a:cs typeface="Times New Roman" pitchFamily="18" charset="0"/>
                      </a:endParaRPr>
                    </a:p>
                  </a:txBody>
                  <a:tcPr/>
                </a:tc>
                <a:tc>
                  <a:txBody>
                    <a:bodyPr/>
                    <a:lstStyle/>
                    <a:p>
                      <a:pPr algn="ctr"/>
                      <a:endParaRPr lang="kk-KZ" sz="1400" dirty="0" smtClean="0">
                        <a:solidFill>
                          <a:srgbClr val="FF0000"/>
                        </a:solidFill>
                        <a:latin typeface="Times New Roman" pitchFamily="18" charset="0"/>
                        <a:cs typeface="Times New Roman" pitchFamily="18" charset="0"/>
                      </a:endParaRPr>
                    </a:p>
                    <a:p>
                      <a:pPr algn="ctr"/>
                      <a:r>
                        <a:rPr lang="kk-KZ" sz="1400" dirty="0" smtClean="0">
                          <a:solidFill>
                            <a:srgbClr val="FF0000"/>
                          </a:solidFill>
                          <a:latin typeface="Times New Roman" pitchFamily="18" charset="0"/>
                          <a:cs typeface="Times New Roman" pitchFamily="18" charset="0"/>
                        </a:rPr>
                        <a:t>250</a:t>
                      </a:r>
                      <a:endParaRPr lang="ru-RU" sz="1400" dirty="0">
                        <a:solidFill>
                          <a:srgbClr val="FF0000"/>
                        </a:solidFill>
                        <a:latin typeface="Times New Roman" pitchFamily="18" charset="0"/>
                        <a:cs typeface="Times New Roman" pitchFamily="18" charset="0"/>
                      </a:endParaRPr>
                    </a:p>
                  </a:txBody>
                  <a:tcPr/>
                </a:tc>
                <a:tc>
                  <a:txBody>
                    <a:bodyPr/>
                    <a:lstStyle/>
                    <a:p>
                      <a:pPr algn="ctr"/>
                      <a:endParaRPr lang="kk-KZ" sz="1400" dirty="0" smtClean="0">
                        <a:solidFill>
                          <a:srgbClr val="FF0000"/>
                        </a:solidFill>
                        <a:latin typeface="Times New Roman" pitchFamily="18" charset="0"/>
                        <a:cs typeface="Times New Roman" pitchFamily="18" charset="0"/>
                      </a:endParaRPr>
                    </a:p>
                    <a:p>
                      <a:pPr algn="ctr"/>
                      <a:r>
                        <a:rPr lang="kk-KZ" sz="1400" dirty="0" smtClean="0">
                          <a:solidFill>
                            <a:srgbClr val="FF0000"/>
                          </a:solidFill>
                          <a:latin typeface="Times New Roman" pitchFamily="18" charset="0"/>
                          <a:cs typeface="Times New Roman" pitchFamily="18" charset="0"/>
                        </a:rPr>
                        <a:t>160</a:t>
                      </a:r>
                      <a:endParaRPr lang="ru-RU" sz="1400" dirty="0">
                        <a:solidFill>
                          <a:srgbClr val="FF0000"/>
                        </a:solidFill>
                        <a:latin typeface="Times New Roman" pitchFamily="18" charset="0"/>
                        <a:cs typeface="Times New Roman" pitchFamily="18" charset="0"/>
                      </a:endParaRPr>
                    </a:p>
                  </a:txBody>
                  <a:tcPr/>
                </a:tc>
                <a:tc>
                  <a:txBody>
                    <a:bodyPr/>
                    <a:lstStyle/>
                    <a:p>
                      <a:pPr algn="ctr"/>
                      <a:endParaRPr lang="kk-KZ" sz="1400" dirty="0" smtClean="0">
                        <a:solidFill>
                          <a:srgbClr val="FF0000"/>
                        </a:solidFill>
                        <a:latin typeface="Times New Roman" pitchFamily="18" charset="0"/>
                        <a:cs typeface="Times New Roman" pitchFamily="18" charset="0"/>
                      </a:endParaRPr>
                    </a:p>
                    <a:p>
                      <a:pPr algn="ctr"/>
                      <a:r>
                        <a:rPr lang="kk-KZ" sz="1400" dirty="0" smtClean="0">
                          <a:solidFill>
                            <a:srgbClr val="FF0000"/>
                          </a:solidFill>
                          <a:latin typeface="Times New Roman" pitchFamily="18" charset="0"/>
                          <a:cs typeface="Times New Roman" pitchFamily="18" charset="0"/>
                        </a:rPr>
                        <a:t>300</a:t>
                      </a:r>
                      <a:endParaRPr lang="ru-RU" sz="1400" dirty="0">
                        <a:solidFill>
                          <a:srgbClr val="FF0000"/>
                        </a:solidFill>
                        <a:latin typeface="Times New Roman" pitchFamily="18" charset="0"/>
                        <a:cs typeface="Times New Roman" pitchFamily="18" charset="0"/>
                      </a:endParaRPr>
                    </a:p>
                  </a:txBody>
                  <a:tcPr/>
                </a:tc>
              </a:tr>
              <a:tr h="1062118">
                <a:tc>
                  <a:txBody>
                    <a:bodyPr/>
                    <a:lstStyle/>
                    <a:p>
                      <a:pPr algn="ctr"/>
                      <a:endParaRPr lang="kk-KZ" sz="1400" dirty="0" smtClean="0">
                        <a:solidFill>
                          <a:srgbClr val="FF0000"/>
                        </a:solidFill>
                        <a:latin typeface="Times New Roman" pitchFamily="18" charset="0"/>
                        <a:cs typeface="Times New Roman" pitchFamily="18" charset="0"/>
                      </a:endParaRPr>
                    </a:p>
                    <a:p>
                      <a:pPr algn="ctr"/>
                      <a:r>
                        <a:rPr lang="kk-KZ" sz="1400" dirty="0" smtClean="0">
                          <a:solidFill>
                            <a:srgbClr val="FF0000"/>
                          </a:solidFill>
                          <a:latin typeface="Times New Roman" pitchFamily="18" charset="0"/>
                          <a:cs typeface="Times New Roman" pitchFamily="18" charset="0"/>
                        </a:rPr>
                        <a:t>Орындалуы</a:t>
                      </a:r>
                      <a:endParaRPr lang="ru-RU" sz="1400" b="1" dirty="0">
                        <a:solidFill>
                          <a:srgbClr val="FF0000"/>
                        </a:solidFill>
                        <a:latin typeface="Times New Roman" pitchFamily="18" charset="0"/>
                        <a:cs typeface="Times New Roman" pitchFamily="18" charset="0"/>
                      </a:endParaRPr>
                    </a:p>
                  </a:txBody>
                  <a:tcPr/>
                </a:tc>
                <a:tc>
                  <a:txBody>
                    <a:bodyPr/>
                    <a:lstStyle/>
                    <a:p>
                      <a:pPr algn="ctr"/>
                      <a:endParaRPr lang="kk-KZ" sz="1400" dirty="0" smtClean="0">
                        <a:solidFill>
                          <a:srgbClr val="FF0000"/>
                        </a:solidFill>
                        <a:latin typeface="Times New Roman" pitchFamily="18" charset="0"/>
                        <a:cs typeface="Times New Roman" pitchFamily="18" charset="0"/>
                      </a:endParaRPr>
                    </a:p>
                    <a:p>
                      <a:pPr algn="ctr"/>
                      <a:r>
                        <a:rPr lang="kk-KZ" sz="1400" dirty="0" smtClean="0">
                          <a:solidFill>
                            <a:srgbClr val="FF0000"/>
                          </a:solidFill>
                          <a:latin typeface="Times New Roman" pitchFamily="18" charset="0"/>
                          <a:cs typeface="Times New Roman" pitchFamily="18" charset="0"/>
                        </a:rPr>
                        <a:t>2250</a:t>
                      </a:r>
                      <a:endParaRPr lang="ru-RU" sz="1400" dirty="0">
                        <a:solidFill>
                          <a:srgbClr val="FF0000"/>
                        </a:solidFill>
                        <a:latin typeface="Times New Roman" pitchFamily="18" charset="0"/>
                        <a:cs typeface="Times New Roman" pitchFamily="18" charset="0"/>
                      </a:endParaRPr>
                    </a:p>
                  </a:txBody>
                  <a:tcPr/>
                </a:tc>
                <a:tc>
                  <a:txBody>
                    <a:bodyPr/>
                    <a:lstStyle/>
                    <a:p>
                      <a:pPr algn="ctr"/>
                      <a:endParaRPr lang="kk-KZ" sz="1400" dirty="0" smtClean="0">
                        <a:solidFill>
                          <a:srgbClr val="FF0000"/>
                        </a:solidFill>
                        <a:latin typeface="Times New Roman" pitchFamily="18" charset="0"/>
                        <a:cs typeface="Times New Roman" pitchFamily="18" charset="0"/>
                      </a:endParaRPr>
                    </a:p>
                    <a:p>
                      <a:pPr algn="ctr"/>
                      <a:r>
                        <a:rPr lang="kk-KZ" sz="1400" dirty="0" smtClean="0">
                          <a:solidFill>
                            <a:srgbClr val="FF0000"/>
                          </a:solidFill>
                          <a:latin typeface="Times New Roman" pitchFamily="18" charset="0"/>
                          <a:cs typeface="Times New Roman" pitchFamily="18" charset="0"/>
                        </a:rPr>
                        <a:t>270</a:t>
                      </a:r>
                      <a:endParaRPr lang="ru-RU" sz="1400" dirty="0">
                        <a:solidFill>
                          <a:srgbClr val="FF0000"/>
                        </a:solidFill>
                        <a:latin typeface="Times New Roman" pitchFamily="18" charset="0"/>
                        <a:cs typeface="Times New Roman" pitchFamily="18" charset="0"/>
                      </a:endParaRPr>
                    </a:p>
                  </a:txBody>
                  <a:tcPr/>
                </a:tc>
                <a:tc>
                  <a:txBody>
                    <a:bodyPr/>
                    <a:lstStyle/>
                    <a:p>
                      <a:pPr algn="ctr"/>
                      <a:endParaRPr lang="kk-KZ" sz="1400" dirty="0" smtClean="0">
                        <a:solidFill>
                          <a:srgbClr val="FF0000"/>
                        </a:solidFill>
                        <a:latin typeface="Times New Roman" pitchFamily="18" charset="0"/>
                        <a:cs typeface="Times New Roman" pitchFamily="18" charset="0"/>
                      </a:endParaRPr>
                    </a:p>
                    <a:p>
                      <a:pPr algn="ctr"/>
                      <a:r>
                        <a:rPr lang="kk-KZ" sz="1400" dirty="0" smtClean="0">
                          <a:solidFill>
                            <a:srgbClr val="FF0000"/>
                          </a:solidFill>
                          <a:latin typeface="Times New Roman" pitchFamily="18" charset="0"/>
                          <a:cs typeface="Times New Roman" pitchFamily="18" charset="0"/>
                        </a:rPr>
                        <a:t>158</a:t>
                      </a:r>
                      <a:endParaRPr lang="ru-RU" sz="1400" dirty="0">
                        <a:solidFill>
                          <a:srgbClr val="FF0000"/>
                        </a:solidFill>
                        <a:latin typeface="Times New Roman" pitchFamily="18" charset="0"/>
                        <a:cs typeface="Times New Roman" pitchFamily="18" charset="0"/>
                      </a:endParaRPr>
                    </a:p>
                  </a:txBody>
                  <a:tcPr/>
                </a:tc>
                <a:tc>
                  <a:txBody>
                    <a:bodyPr/>
                    <a:lstStyle/>
                    <a:p>
                      <a:pPr algn="ctr"/>
                      <a:endParaRPr lang="kk-KZ" sz="1400" dirty="0" smtClean="0">
                        <a:solidFill>
                          <a:srgbClr val="FF0000"/>
                        </a:solidFill>
                        <a:latin typeface="Times New Roman" pitchFamily="18" charset="0"/>
                        <a:cs typeface="Times New Roman" pitchFamily="18" charset="0"/>
                      </a:endParaRPr>
                    </a:p>
                    <a:p>
                      <a:pPr algn="ctr"/>
                      <a:r>
                        <a:rPr lang="kk-KZ" sz="1400" dirty="0" smtClean="0">
                          <a:solidFill>
                            <a:srgbClr val="FF0000"/>
                          </a:solidFill>
                          <a:latin typeface="Times New Roman" pitchFamily="18" charset="0"/>
                          <a:cs typeface="Times New Roman" pitchFamily="18" charset="0"/>
                        </a:rPr>
                        <a:t>330</a:t>
                      </a:r>
                      <a:endParaRPr lang="ru-RU" sz="1400" dirty="0">
                        <a:solidFill>
                          <a:srgbClr val="FF0000"/>
                        </a:solidFill>
                        <a:latin typeface="Times New Roman" pitchFamily="18" charset="0"/>
                        <a:cs typeface="Times New Roman" pitchFamily="18" charset="0"/>
                      </a:endParaRPr>
                    </a:p>
                  </a:txBody>
                  <a:tcPr/>
                </a:tc>
                <a:tc>
                  <a:txBody>
                    <a:bodyPr/>
                    <a:lstStyle/>
                    <a:p>
                      <a:pPr algn="ctr"/>
                      <a:endParaRPr lang="kk-KZ" sz="1400" dirty="0" smtClean="0">
                        <a:solidFill>
                          <a:srgbClr val="FF0000"/>
                        </a:solidFill>
                        <a:latin typeface="Times New Roman" pitchFamily="18" charset="0"/>
                        <a:cs typeface="Times New Roman" pitchFamily="18" charset="0"/>
                      </a:endParaRPr>
                    </a:p>
                    <a:p>
                      <a:pPr algn="ctr"/>
                      <a:r>
                        <a:rPr lang="kk-KZ" sz="1400" dirty="0" smtClean="0">
                          <a:solidFill>
                            <a:srgbClr val="FF0000"/>
                          </a:solidFill>
                          <a:latin typeface="Times New Roman" pitchFamily="18" charset="0"/>
                          <a:cs typeface="Times New Roman" pitchFamily="18" charset="0"/>
                        </a:rPr>
                        <a:t>145</a:t>
                      </a:r>
                      <a:endParaRPr lang="ru-RU" sz="1400" dirty="0">
                        <a:solidFill>
                          <a:srgbClr val="FF0000"/>
                        </a:solidFill>
                        <a:latin typeface="Times New Roman" pitchFamily="18" charset="0"/>
                        <a:cs typeface="Times New Roman" pitchFamily="18" charset="0"/>
                      </a:endParaRPr>
                    </a:p>
                  </a:txBody>
                  <a:tcPr/>
                </a:tc>
                <a:tc>
                  <a:txBody>
                    <a:bodyPr/>
                    <a:lstStyle/>
                    <a:p>
                      <a:pPr algn="ctr"/>
                      <a:endParaRPr lang="kk-KZ" sz="1400" dirty="0" smtClean="0">
                        <a:solidFill>
                          <a:srgbClr val="FF0000"/>
                        </a:solidFill>
                        <a:latin typeface="Times New Roman" pitchFamily="18" charset="0"/>
                        <a:cs typeface="Times New Roman" pitchFamily="18" charset="0"/>
                      </a:endParaRPr>
                    </a:p>
                    <a:p>
                      <a:pPr algn="ctr"/>
                      <a:r>
                        <a:rPr lang="kk-KZ" sz="1400" dirty="0" smtClean="0">
                          <a:solidFill>
                            <a:srgbClr val="FF0000"/>
                          </a:solidFill>
                          <a:latin typeface="Times New Roman" pitchFamily="18" charset="0"/>
                          <a:cs typeface="Times New Roman" pitchFamily="18" charset="0"/>
                        </a:rPr>
                        <a:t>160</a:t>
                      </a:r>
                      <a:endParaRPr lang="ru-RU" sz="1400" dirty="0">
                        <a:solidFill>
                          <a:srgbClr val="FF0000"/>
                        </a:solidFill>
                        <a:latin typeface="Times New Roman" pitchFamily="18" charset="0"/>
                        <a:cs typeface="Times New Roman" pitchFamily="18" charset="0"/>
                      </a:endParaRPr>
                    </a:p>
                  </a:txBody>
                  <a:tcPr/>
                </a:tc>
                <a:tc>
                  <a:txBody>
                    <a:bodyPr/>
                    <a:lstStyle/>
                    <a:p>
                      <a:pPr algn="ctr"/>
                      <a:endParaRPr lang="kk-KZ" sz="1400" dirty="0" smtClean="0">
                        <a:solidFill>
                          <a:srgbClr val="FF0000"/>
                        </a:solidFill>
                        <a:latin typeface="Times New Roman" pitchFamily="18" charset="0"/>
                        <a:cs typeface="Times New Roman" pitchFamily="18" charset="0"/>
                      </a:endParaRPr>
                    </a:p>
                    <a:p>
                      <a:pPr algn="ctr"/>
                      <a:r>
                        <a:rPr lang="kk-KZ" sz="1400" dirty="0" smtClean="0">
                          <a:solidFill>
                            <a:srgbClr val="FF0000"/>
                          </a:solidFill>
                          <a:latin typeface="Times New Roman" pitchFamily="18" charset="0"/>
                          <a:cs typeface="Times New Roman" pitchFamily="18" charset="0"/>
                        </a:rPr>
                        <a:t>300</a:t>
                      </a:r>
                      <a:endParaRPr lang="ru-RU" sz="1400" dirty="0">
                        <a:solidFill>
                          <a:srgbClr val="FF0000"/>
                        </a:solidFill>
                        <a:latin typeface="Times New Roman" pitchFamily="18" charset="0"/>
                        <a:cs typeface="Times New Roman" pitchFamily="18" charset="0"/>
                      </a:endParaRPr>
                    </a:p>
                  </a:txBody>
                  <a:tcPr/>
                </a:tc>
              </a:tr>
            </a:tbl>
          </a:graphicData>
        </a:graphic>
      </p:graphicFrame>
      <p:sp>
        <p:nvSpPr>
          <p:cNvPr id="6" name="Прямоугольник 5"/>
          <p:cNvSpPr/>
          <p:nvPr/>
        </p:nvSpPr>
        <p:spPr>
          <a:xfrm>
            <a:off x="1357290" y="214290"/>
            <a:ext cx="7143800" cy="830997"/>
          </a:xfrm>
          <a:prstGeom prst="rect">
            <a:avLst/>
          </a:prstGeom>
          <a:noFill/>
        </p:spPr>
        <p:txBody>
          <a:bodyPr wrap="square" lIns="91440" tIns="45720" rIns="91440" bIns="45720">
            <a:spAutoFit/>
          </a:bodyPr>
          <a:lstStyle/>
          <a:p>
            <a:pPr algn="ctr"/>
            <a:r>
              <a:rPr kumimoji="0" lang="kk-KZ" sz="2400" b="1" i="0" u="none" strike="noStrike" kern="1200" cap="all" spc="0" normalizeH="0" baseline="0" noProof="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Times New Roman" pitchFamily="18" charset="0"/>
                <a:cs typeface="Times New Roman" pitchFamily="18" charset="0"/>
              </a:rPr>
              <a:t>Тұмауға қарсы екпе алу жұмыстары қорытындысы</a:t>
            </a:r>
            <a:endParaRPr lang="ru-RU" sz="2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5" name="Прямоугольник 4"/>
          <p:cNvSpPr/>
          <p:nvPr/>
        </p:nvSpPr>
        <p:spPr>
          <a:xfrm>
            <a:off x="357158" y="5429264"/>
            <a:ext cx="4950458" cy="369332"/>
          </a:xfrm>
          <a:prstGeom prst="rect">
            <a:avLst/>
          </a:prstGeom>
        </p:spPr>
        <p:txBody>
          <a:bodyPr wrap="none">
            <a:spAutoFit/>
          </a:bodyPr>
          <a:lstStyle/>
          <a:p>
            <a:r>
              <a:rPr lang="kk-KZ" b="1" dirty="0" smtClean="0">
                <a:solidFill>
                  <a:srgbClr val="FF0000"/>
                </a:solidFill>
                <a:latin typeface="Times New Roman" pitchFamily="18" charset="0"/>
                <a:cs typeface="Times New Roman" pitchFamily="18" charset="0"/>
              </a:rPr>
              <a:t>Ақылы екпе саны - 100 , орындалғаны 100</a:t>
            </a:r>
            <a:r>
              <a:rPr lang="ru-RU" b="1" dirty="0" smtClean="0">
                <a:solidFill>
                  <a:srgbClr val="FF0000"/>
                </a:solidFill>
                <a:latin typeface="Times New Roman" pitchFamily="18" charset="0"/>
                <a:cs typeface="Times New Roman" pitchFamily="18" charset="0"/>
              </a:rPr>
              <a:t>%</a:t>
            </a:r>
            <a:r>
              <a:rPr lang="kk-KZ" b="1" dirty="0" smtClean="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4294967295"/>
            <p:extLst>
              <p:ext uri="{D42A27DB-BD31-4B8C-83A1-F6EECF244321}">
                <p14:modId xmlns:p14="http://schemas.microsoft.com/office/powerpoint/2010/main" xmlns="" val="2642463486"/>
              </p:ext>
            </p:extLst>
          </p:nvPr>
        </p:nvGraphicFramePr>
        <p:xfrm>
          <a:off x="304800" y="1484785"/>
          <a:ext cx="8339167" cy="4730296"/>
        </p:xfrm>
        <a:graphic>
          <a:graphicData uri="http://schemas.openxmlformats.org/drawingml/2006/table">
            <a:tbl>
              <a:tblPr firstRow="1" bandRow="1">
                <a:tableStyleId>{7DF18680-E054-41AD-8BC1-D1AEF772440D}</a:tableStyleId>
              </a:tblPr>
              <a:tblGrid>
                <a:gridCol w="2020239"/>
                <a:gridCol w="1148896"/>
                <a:gridCol w="1723344"/>
                <a:gridCol w="1723344"/>
                <a:gridCol w="1723344"/>
              </a:tblGrid>
              <a:tr h="555443">
                <a:tc rowSpan="2">
                  <a:txBody>
                    <a:bodyPr/>
                    <a:lstStyle/>
                    <a:p>
                      <a:pPr algn="ctr"/>
                      <a:r>
                        <a:rPr lang="ru-RU" sz="1400" dirty="0" err="1" smtClean="0">
                          <a:solidFill>
                            <a:srgbClr val="FF0000"/>
                          </a:solidFill>
                          <a:latin typeface="Times New Roman" pitchFamily="18" charset="0"/>
                          <a:cs typeface="Times New Roman" pitchFamily="18" charset="0"/>
                        </a:rPr>
                        <a:t>Атауы</a:t>
                      </a:r>
                      <a:endParaRPr lang="ru-RU" sz="1400" b="1" i="1" dirty="0">
                        <a:solidFill>
                          <a:srgbClr val="FF0000"/>
                        </a:solidFill>
                        <a:latin typeface="Times New Roman" pitchFamily="18" charset="0"/>
                        <a:cs typeface="Times New Roman" pitchFamily="18" charset="0"/>
                      </a:endParaRPr>
                    </a:p>
                  </a:txBody>
                  <a:tcPr/>
                </a:tc>
                <a:tc gridSpan="2">
                  <a:txBody>
                    <a:bodyPr/>
                    <a:lstStyle/>
                    <a:p>
                      <a:pPr algn="ctr"/>
                      <a:r>
                        <a:rPr lang="ru-RU" sz="1400" dirty="0" smtClean="0">
                          <a:solidFill>
                            <a:srgbClr val="FF0000"/>
                          </a:solidFill>
                          <a:latin typeface="Times New Roman" pitchFamily="18" charset="0"/>
                          <a:cs typeface="Times New Roman" pitchFamily="18" charset="0"/>
                        </a:rPr>
                        <a:t>2016ж </a:t>
                      </a:r>
                      <a:endParaRPr lang="ru-RU" sz="1400" b="1" i="1" dirty="0">
                        <a:solidFill>
                          <a:srgbClr val="FF0000"/>
                        </a:solidFill>
                        <a:latin typeface="Times New Roman" pitchFamily="18" charset="0"/>
                        <a:cs typeface="Times New Roman" pitchFamily="18" charset="0"/>
                      </a:endParaRPr>
                    </a:p>
                  </a:txBody>
                  <a:tcPr/>
                </a:tc>
                <a:tc hMerge="1">
                  <a:txBody>
                    <a:bodyPr/>
                    <a:lstStyle/>
                    <a:p>
                      <a:endParaRPr lang="ru-RU" dirty="0"/>
                    </a:p>
                  </a:txBody>
                  <a:tcPr/>
                </a:tc>
                <a:tc gridSpan="2">
                  <a:txBody>
                    <a:bodyPr/>
                    <a:lstStyle/>
                    <a:p>
                      <a:pPr algn="ctr"/>
                      <a:r>
                        <a:rPr lang="kk-KZ" sz="1400" dirty="0" smtClean="0">
                          <a:solidFill>
                            <a:srgbClr val="FF0000"/>
                          </a:solidFill>
                          <a:latin typeface="Times New Roman" pitchFamily="18" charset="0"/>
                          <a:cs typeface="Times New Roman" pitchFamily="18" charset="0"/>
                        </a:rPr>
                        <a:t>2017ж</a:t>
                      </a:r>
                      <a:endParaRPr lang="ru-RU" sz="1400" b="1" i="1" dirty="0">
                        <a:solidFill>
                          <a:srgbClr val="FF0000"/>
                        </a:solidFill>
                        <a:latin typeface="Times New Roman" pitchFamily="18" charset="0"/>
                        <a:cs typeface="Times New Roman" pitchFamily="18" charset="0"/>
                      </a:endParaRPr>
                    </a:p>
                  </a:txBody>
                  <a:tcPr/>
                </a:tc>
                <a:tc hMerge="1">
                  <a:txBody>
                    <a:bodyPr/>
                    <a:lstStyle/>
                    <a:p>
                      <a:endParaRPr lang="ru-RU"/>
                    </a:p>
                  </a:txBody>
                  <a:tcPr/>
                </a:tc>
              </a:tr>
              <a:tr h="686325">
                <a:tc vMerge="1">
                  <a:txBody>
                    <a:bodyPr/>
                    <a:lstStyle/>
                    <a:p>
                      <a:endParaRPr lang="ru-RU"/>
                    </a:p>
                  </a:txBody>
                  <a:tcPr/>
                </a:tc>
                <a:tc>
                  <a:txBody>
                    <a:bodyPr/>
                    <a:lstStyle/>
                    <a:p>
                      <a:pPr algn="ctr"/>
                      <a:r>
                        <a:rPr lang="ru-RU" sz="1200" dirty="0" err="1" smtClean="0">
                          <a:solidFill>
                            <a:srgbClr val="FF0000"/>
                          </a:solidFill>
                          <a:latin typeface="Times New Roman" pitchFamily="18" charset="0"/>
                          <a:cs typeface="Times New Roman" pitchFamily="18" charset="0"/>
                        </a:rPr>
                        <a:t>жоспар</a:t>
                      </a:r>
                      <a:endParaRPr lang="ru-RU" sz="1200" b="1" i="1" dirty="0">
                        <a:solidFill>
                          <a:srgbClr val="FF0000"/>
                        </a:solidFill>
                        <a:latin typeface="Times New Roman" pitchFamily="18" charset="0"/>
                        <a:cs typeface="Times New Roman" pitchFamily="18" charset="0"/>
                      </a:endParaRPr>
                    </a:p>
                  </a:txBody>
                  <a:tcPr/>
                </a:tc>
                <a:tc>
                  <a:txBody>
                    <a:bodyPr/>
                    <a:lstStyle/>
                    <a:p>
                      <a:pPr algn="ctr"/>
                      <a:r>
                        <a:rPr lang="ru-RU" sz="1200" dirty="0" err="1" smtClean="0">
                          <a:solidFill>
                            <a:srgbClr val="FF0000"/>
                          </a:solidFill>
                          <a:latin typeface="Times New Roman" pitchFamily="18" charset="0"/>
                          <a:cs typeface="Times New Roman" pitchFamily="18" charset="0"/>
                        </a:rPr>
                        <a:t>орындалуы</a:t>
                      </a:r>
                      <a:endParaRPr lang="ru-RU" sz="1200" b="1" i="1" dirty="0">
                        <a:solidFill>
                          <a:srgbClr val="FF0000"/>
                        </a:solidFill>
                        <a:latin typeface="Times New Roman" pitchFamily="18" charset="0"/>
                        <a:cs typeface="Times New Roman" pitchFamily="18" charset="0"/>
                      </a:endParaRPr>
                    </a:p>
                  </a:txBody>
                  <a:tcPr/>
                </a:tc>
                <a:tc>
                  <a:txBody>
                    <a:bodyPr/>
                    <a:lstStyle/>
                    <a:p>
                      <a:pPr algn="ctr"/>
                      <a:r>
                        <a:rPr lang="ru-RU" sz="1200" dirty="0" err="1" smtClean="0">
                          <a:solidFill>
                            <a:srgbClr val="FF0000"/>
                          </a:solidFill>
                          <a:latin typeface="Times New Roman" pitchFamily="18" charset="0"/>
                          <a:cs typeface="Times New Roman" pitchFamily="18" charset="0"/>
                        </a:rPr>
                        <a:t>жоспар</a:t>
                      </a:r>
                      <a:endParaRPr lang="ru-RU" sz="1200" b="1" i="1" dirty="0">
                        <a:solidFill>
                          <a:srgbClr val="FF0000"/>
                        </a:solidFill>
                        <a:latin typeface="Times New Roman" pitchFamily="18" charset="0"/>
                        <a:cs typeface="Times New Roman" pitchFamily="18" charset="0"/>
                      </a:endParaRPr>
                    </a:p>
                  </a:txBody>
                  <a:tcPr/>
                </a:tc>
                <a:tc>
                  <a:txBody>
                    <a:bodyPr/>
                    <a:lstStyle/>
                    <a:p>
                      <a:pPr algn="ctr"/>
                      <a:r>
                        <a:rPr lang="ru-RU" sz="1200" dirty="0" err="1" smtClean="0">
                          <a:solidFill>
                            <a:srgbClr val="FF0000"/>
                          </a:solidFill>
                          <a:latin typeface="Times New Roman" pitchFamily="18" charset="0"/>
                          <a:cs typeface="Times New Roman" pitchFamily="18" charset="0"/>
                        </a:rPr>
                        <a:t>орындалуы</a:t>
                      </a:r>
                      <a:endParaRPr lang="ru-RU" sz="1200" b="1" i="1" dirty="0">
                        <a:solidFill>
                          <a:srgbClr val="FF0000"/>
                        </a:solidFill>
                        <a:latin typeface="Times New Roman" pitchFamily="18" charset="0"/>
                        <a:cs typeface="Times New Roman" pitchFamily="18" charset="0"/>
                      </a:endParaRPr>
                    </a:p>
                  </a:txBody>
                  <a:tcPr/>
                </a:tc>
              </a:tr>
              <a:tr h="352975">
                <a:tc>
                  <a:txBody>
                    <a:bodyPr/>
                    <a:lstStyle/>
                    <a:p>
                      <a:pPr algn="l"/>
                      <a:r>
                        <a:rPr lang="ru-RU" sz="1200" baseline="0" dirty="0" smtClean="0">
                          <a:solidFill>
                            <a:srgbClr val="FF0000"/>
                          </a:solidFill>
                          <a:latin typeface="Times New Roman" pitchFamily="18" charset="0"/>
                          <a:cs typeface="Times New Roman" pitchFamily="18" charset="0"/>
                        </a:rPr>
                        <a:t>Х</a:t>
                      </a:r>
                      <a:r>
                        <a:rPr lang="kk-KZ" sz="1200" baseline="0" dirty="0" smtClean="0">
                          <a:solidFill>
                            <a:srgbClr val="FF0000"/>
                          </a:solidFill>
                          <a:latin typeface="Times New Roman" pitchFamily="18" charset="0"/>
                          <a:cs typeface="Times New Roman" pitchFamily="18" charset="0"/>
                        </a:rPr>
                        <a:t>алық саны</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36 088</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36 088</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37 113</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37 113</a:t>
                      </a:r>
                      <a:endParaRPr lang="ru-RU" sz="1200" dirty="0">
                        <a:solidFill>
                          <a:srgbClr val="FF0000"/>
                        </a:solidFill>
                        <a:latin typeface="Times New Roman" pitchFamily="18" charset="0"/>
                        <a:cs typeface="Times New Roman" pitchFamily="18" charset="0"/>
                      </a:endParaRPr>
                    </a:p>
                  </a:txBody>
                  <a:tcPr/>
                </a:tc>
              </a:tr>
              <a:tr h="367685">
                <a:tc>
                  <a:txBody>
                    <a:bodyPr/>
                    <a:lstStyle/>
                    <a:p>
                      <a:r>
                        <a:rPr lang="kk-KZ" sz="1200" dirty="0" smtClean="0">
                          <a:solidFill>
                            <a:srgbClr val="FF0000"/>
                          </a:solidFill>
                          <a:latin typeface="Times New Roman" pitchFamily="18" charset="0"/>
                          <a:cs typeface="Times New Roman" pitchFamily="18" charset="0"/>
                        </a:rPr>
                        <a:t>Кіріс – мың .тг</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487 696,0</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487 696,0</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647 198,0</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647 198,0</a:t>
                      </a:r>
                      <a:endParaRPr lang="ru-RU" sz="1200" dirty="0">
                        <a:solidFill>
                          <a:srgbClr val="FF0000"/>
                        </a:solidFill>
                        <a:latin typeface="Times New Roman" pitchFamily="18" charset="0"/>
                        <a:cs typeface="Times New Roman" pitchFamily="18" charset="0"/>
                      </a:endParaRPr>
                    </a:p>
                  </a:txBody>
                  <a:tcPr/>
                </a:tc>
              </a:tr>
              <a:tr h="5882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200" dirty="0" smtClean="0">
                          <a:solidFill>
                            <a:srgbClr val="FF0000"/>
                          </a:solidFill>
                          <a:latin typeface="Times New Roman" pitchFamily="18" charset="0"/>
                          <a:cs typeface="Times New Roman" pitchFamily="18" charset="0"/>
                        </a:rPr>
                        <a:t>Жан</a:t>
                      </a:r>
                      <a:r>
                        <a:rPr lang="kk-KZ" sz="1200" baseline="0" dirty="0" smtClean="0">
                          <a:solidFill>
                            <a:srgbClr val="FF0000"/>
                          </a:solidFill>
                          <a:latin typeface="Times New Roman" pitchFamily="18" charset="0"/>
                          <a:cs typeface="Times New Roman" pitchFamily="18" charset="0"/>
                        </a:rPr>
                        <a:t> басына шаққандағы </a:t>
                      </a:r>
                      <a:endParaRPr lang="ru-RU" sz="1200" dirty="0" smtClean="0">
                        <a:solidFill>
                          <a:srgbClr val="FF0000"/>
                        </a:solidFill>
                        <a:latin typeface="Times New Roman" pitchFamily="18" charset="0"/>
                        <a:cs typeface="Times New Roman" pitchFamily="18" charset="0"/>
                      </a:endParaRPr>
                    </a:p>
                    <a:p>
                      <a:r>
                        <a:rPr lang="kk-KZ" sz="1200" baseline="0" dirty="0" smtClean="0">
                          <a:solidFill>
                            <a:srgbClr val="FF0000"/>
                          </a:solidFill>
                          <a:latin typeface="Times New Roman" pitchFamily="18" charset="0"/>
                          <a:cs typeface="Times New Roman" pitchFamily="18" charset="0"/>
                        </a:rPr>
                        <a:t>тарифі</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926,4</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926,4</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906,23</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906,23</a:t>
                      </a:r>
                      <a:endParaRPr lang="ru-RU" sz="1200" dirty="0">
                        <a:solidFill>
                          <a:srgbClr val="FF0000"/>
                        </a:solidFill>
                        <a:latin typeface="Times New Roman" pitchFamily="18" charset="0"/>
                        <a:cs typeface="Times New Roman" pitchFamily="18" charset="0"/>
                      </a:endParaRPr>
                    </a:p>
                  </a:txBody>
                  <a:tcPr/>
                </a:tc>
              </a:tr>
              <a:tr h="355861">
                <a:tc>
                  <a:txBody>
                    <a:bodyPr/>
                    <a:lstStyle/>
                    <a:p>
                      <a:r>
                        <a:rPr lang="kk-KZ" sz="1200" dirty="0" smtClean="0">
                          <a:solidFill>
                            <a:srgbClr val="FF0000"/>
                          </a:solidFill>
                          <a:latin typeface="Times New Roman" pitchFamily="18" charset="0"/>
                          <a:cs typeface="Times New Roman" pitchFamily="18" charset="0"/>
                        </a:rPr>
                        <a:t>Скрининг</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8 104,0</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8 104,0</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9 269,8 </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9 269,8 </a:t>
                      </a:r>
                      <a:endParaRPr lang="ru-RU" sz="1200" dirty="0">
                        <a:solidFill>
                          <a:srgbClr val="FF0000"/>
                        </a:solidFill>
                        <a:latin typeface="Times New Roman" pitchFamily="18" charset="0"/>
                        <a:cs typeface="Times New Roman" pitchFamily="18" charset="0"/>
                      </a:endParaRPr>
                    </a:p>
                  </a:txBody>
                  <a:tcPr/>
                </a:tc>
              </a:tr>
              <a:tr h="352975">
                <a:tc>
                  <a:txBody>
                    <a:bodyPr/>
                    <a:lstStyle/>
                    <a:p>
                      <a:r>
                        <a:rPr lang="kk-KZ" sz="1200" dirty="0" smtClean="0">
                          <a:solidFill>
                            <a:srgbClr val="FF0000"/>
                          </a:solidFill>
                          <a:latin typeface="Times New Roman" pitchFamily="18" charset="0"/>
                          <a:cs typeface="Times New Roman" pitchFamily="18" charset="0"/>
                        </a:rPr>
                        <a:t>СКПН</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38 070,6</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38 070,6</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38 496,0</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38 496,0</a:t>
                      </a:r>
                      <a:endParaRPr lang="ru-RU" sz="1200" dirty="0">
                        <a:solidFill>
                          <a:srgbClr val="FF0000"/>
                        </a:solidFill>
                        <a:latin typeface="Times New Roman" pitchFamily="18" charset="0"/>
                        <a:cs typeface="Times New Roman" pitchFamily="18" charset="0"/>
                      </a:endParaRPr>
                    </a:p>
                  </a:txBody>
                  <a:tcPr/>
                </a:tc>
              </a:tr>
              <a:tr h="367685">
                <a:tc>
                  <a:txBody>
                    <a:bodyPr/>
                    <a:lstStyle/>
                    <a:p>
                      <a:r>
                        <a:rPr lang="kk-KZ" sz="1200" dirty="0" smtClean="0">
                          <a:solidFill>
                            <a:srgbClr val="FF0000"/>
                          </a:solidFill>
                          <a:latin typeface="Times New Roman" pitchFamily="18" charset="0"/>
                          <a:cs typeface="Times New Roman" pitchFamily="18" charset="0"/>
                        </a:rPr>
                        <a:t>Ақылы қызмет</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22 326,58</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22 326,58</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22 236,0</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22 236,0</a:t>
                      </a:r>
                      <a:endParaRPr lang="ru-RU" sz="1200" dirty="0">
                        <a:solidFill>
                          <a:srgbClr val="FF0000"/>
                        </a:solidFill>
                        <a:latin typeface="Times New Roman" pitchFamily="18" charset="0"/>
                        <a:cs typeface="Times New Roman" pitchFamily="18" charset="0"/>
                      </a:endParaRPr>
                    </a:p>
                  </a:txBody>
                  <a:tcPr/>
                </a:tc>
              </a:tr>
              <a:tr h="367685">
                <a:tc>
                  <a:txBody>
                    <a:bodyPr/>
                    <a:lstStyle/>
                    <a:p>
                      <a:r>
                        <a:rPr lang="kk-KZ" sz="1200" dirty="0" smtClean="0">
                          <a:solidFill>
                            <a:srgbClr val="FF0000"/>
                          </a:solidFill>
                          <a:latin typeface="Times New Roman" pitchFamily="18" charset="0"/>
                          <a:cs typeface="Times New Roman" pitchFamily="18" charset="0"/>
                        </a:rPr>
                        <a:t>/Субподряд</a:t>
                      </a:r>
                      <a:r>
                        <a:rPr lang="ru-RU" sz="1200" dirty="0" smtClean="0">
                          <a:solidFill>
                            <a:srgbClr val="FF0000"/>
                          </a:solidFill>
                          <a:latin typeface="Times New Roman" pitchFamily="18" charset="0"/>
                          <a:cs typeface="Times New Roman" pitchFamily="18" charset="0"/>
                        </a:rPr>
                        <a:t>/ </a:t>
                      </a:r>
                      <a:r>
                        <a:rPr lang="ru-RU" sz="1200" dirty="0" err="1" smtClean="0">
                          <a:solidFill>
                            <a:srgbClr val="FF0000"/>
                          </a:solidFill>
                          <a:latin typeface="Times New Roman" pitchFamily="18" charset="0"/>
                          <a:cs typeface="Times New Roman" pitchFamily="18" charset="0"/>
                        </a:rPr>
                        <a:t>бойынша</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13</a:t>
                      </a:r>
                      <a:r>
                        <a:rPr lang="kk-KZ" sz="1200" baseline="0" dirty="0" smtClean="0">
                          <a:solidFill>
                            <a:srgbClr val="FF0000"/>
                          </a:solidFill>
                          <a:latin typeface="Times New Roman" pitchFamily="18" charset="0"/>
                          <a:cs typeface="Times New Roman" pitchFamily="18" charset="0"/>
                        </a:rPr>
                        <a:t> 309,92</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13</a:t>
                      </a:r>
                      <a:r>
                        <a:rPr lang="kk-KZ" sz="1200" baseline="0" dirty="0" smtClean="0">
                          <a:solidFill>
                            <a:srgbClr val="FF0000"/>
                          </a:solidFill>
                          <a:latin typeface="Times New Roman" pitchFamily="18" charset="0"/>
                          <a:cs typeface="Times New Roman" pitchFamily="18" charset="0"/>
                        </a:rPr>
                        <a:t> 309,92</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11 476,0</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11 476,0</a:t>
                      </a:r>
                      <a:endParaRPr lang="ru-RU" sz="1200" dirty="0">
                        <a:solidFill>
                          <a:srgbClr val="FF0000"/>
                        </a:solidFill>
                        <a:latin typeface="Times New Roman" pitchFamily="18" charset="0"/>
                        <a:cs typeface="Times New Roman" pitchFamily="18" charset="0"/>
                      </a:endParaRPr>
                    </a:p>
                  </a:txBody>
                  <a:tcPr/>
                </a:tc>
              </a:tr>
              <a:tr h="367685">
                <a:tc>
                  <a:txBody>
                    <a:bodyPr/>
                    <a:lstStyle/>
                    <a:p>
                      <a:r>
                        <a:rPr lang="kk-KZ" sz="1200" dirty="0" smtClean="0">
                          <a:solidFill>
                            <a:srgbClr val="FF0000"/>
                          </a:solidFill>
                          <a:latin typeface="Times New Roman" pitchFamily="18" charset="0"/>
                          <a:cs typeface="Times New Roman" pitchFamily="18" charset="0"/>
                        </a:rPr>
                        <a:t>Материалды көмек</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1 535,4</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1 535,4</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849,0</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849,0</a:t>
                      </a:r>
                      <a:endParaRPr lang="ru-RU" sz="1200" dirty="0">
                        <a:solidFill>
                          <a:srgbClr val="FF0000"/>
                        </a:solidFill>
                        <a:latin typeface="Times New Roman" pitchFamily="18" charset="0"/>
                        <a:cs typeface="Times New Roman" pitchFamily="18" charset="0"/>
                      </a:endParaRPr>
                    </a:p>
                  </a:txBody>
                  <a:tcPr/>
                </a:tc>
              </a:tr>
              <a:tr h="367685">
                <a:tc>
                  <a:txBody>
                    <a:bodyPr/>
                    <a:lstStyle/>
                    <a:p>
                      <a:r>
                        <a:rPr lang="ru-RU" sz="1200" dirty="0" err="1" smtClean="0">
                          <a:solidFill>
                            <a:srgbClr val="FF0000"/>
                          </a:solidFill>
                          <a:latin typeface="Times New Roman" pitchFamily="18" charset="0"/>
                          <a:cs typeface="Times New Roman" pitchFamily="18" charset="0"/>
                        </a:rPr>
                        <a:t>Сауықтыру</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6 397,2</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6 397,2</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6 596,0</a:t>
                      </a:r>
                      <a:endParaRPr lang="ru-RU" sz="1200" dirty="0">
                        <a:solidFill>
                          <a:srgbClr val="FF0000"/>
                        </a:solidFill>
                        <a:latin typeface="Times New Roman" pitchFamily="18" charset="0"/>
                        <a:cs typeface="Times New Roman" pitchFamily="18" charset="0"/>
                      </a:endParaRPr>
                    </a:p>
                  </a:txBody>
                  <a:tcPr/>
                </a:tc>
                <a:tc>
                  <a:txBody>
                    <a:bodyPr/>
                    <a:lstStyle/>
                    <a:p>
                      <a:pPr algn="ctr"/>
                      <a:r>
                        <a:rPr lang="kk-KZ" sz="1200" dirty="0" smtClean="0">
                          <a:solidFill>
                            <a:srgbClr val="FF0000"/>
                          </a:solidFill>
                          <a:latin typeface="Times New Roman" pitchFamily="18" charset="0"/>
                          <a:cs typeface="Times New Roman" pitchFamily="18" charset="0"/>
                        </a:rPr>
                        <a:t>6 596,0</a:t>
                      </a:r>
                      <a:endParaRPr lang="ru-RU" sz="1200" dirty="0">
                        <a:solidFill>
                          <a:srgbClr val="FF0000"/>
                        </a:solidFill>
                        <a:latin typeface="Times New Roman" pitchFamily="18" charset="0"/>
                        <a:cs typeface="Times New Roman" pitchFamily="18" charset="0"/>
                      </a:endParaRPr>
                    </a:p>
                  </a:txBody>
                  <a:tcPr/>
                </a:tc>
              </a:tr>
            </a:tbl>
          </a:graphicData>
        </a:graphic>
      </p:graphicFrame>
      <p:sp>
        <p:nvSpPr>
          <p:cNvPr id="5" name="Прямоугольник 4"/>
          <p:cNvSpPr/>
          <p:nvPr/>
        </p:nvSpPr>
        <p:spPr>
          <a:xfrm>
            <a:off x="304800" y="332657"/>
            <a:ext cx="8305800" cy="1077218"/>
          </a:xfrm>
          <a:prstGeom prst="rect">
            <a:avLst/>
          </a:prstGeom>
          <a:noFill/>
        </p:spPr>
        <p:txBody>
          <a:bodyPr wrap="square" lIns="91440" tIns="45720" rIns="91440" bIns="45720">
            <a:spAutoFit/>
          </a:bodyPr>
          <a:lstStyle/>
          <a:p>
            <a:pPr algn="ctr"/>
            <a:r>
              <a:rPr lang="kk-KZ" sz="32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Емхананың медико –</a:t>
            </a:r>
          </a:p>
          <a:p>
            <a:pPr algn="ctr"/>
            <a:r>
              <a:rPr lang="kk-KZ" sz="32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экономикалық көрсеткіштері</a:t>
            </a:r>
            <a:endParaRPr lang="ru-RU" sz="32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092489579"/>
      </p:ext>
    </p:extLst>
  </p:cSld>
  <p:clrMapOvr>
    <a:masterClrMapping/>
  </p:clrMapOvr>
  <p:transition>
    <p:checke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4294967295"/>
            <p:extLst>
              <p:ext uri="{D42A27DB-BD31-4B8C-83A1-F6EECF244321}">
                <p14:modId xmlns:p14="http://schemas.microsoft.com/office/powerpoint/2010/main" xmlns="" val="2735153578"/>
              </p:ext>
            </p:extLst>
          </p:nvPr>
        </p:nvGraphicFramePr>
        <p:xfrm>
          <a:off x="357158" y="1371600"/>
          <a:ext cx="8286809" cy="5279038"/>
        </p:xfrm>
        <a:graphic>
          <a:graphicData uri="http://schemas.openxmlformats.org/drawingml/2006/table">
            <a:tbl>
              <a:tblPr firstRow="1" bandRow="1">
                <a:tableStyleId>{7DF18680-E054-41AD-8BC1-D1AEF772440D}</a:tableStyleId>
              </a:tblPr>
              <a:tblGrid>
                <a:gridCol w="2659964"/>
                <a:gridCol w="2250738"/>
                <a:gridCol w="3376107"/>
              </a:tblGrid>
              <a:tr h="885142">
                <a:tc>
                  <a:txBody>
                    <a:bodyPr/>
                    <a:lstStyle/>
                    <a:p>
                      <a:pPr algn="ctr"/>
                      <a:r>
                        <a:rPr lang="kk-KZ" sz="2000" dirty="0" smtClean="0">
                          <a:solidFill>
                            <a:srgbClr val="FF0000"/>
                          </a:solidFill>
                          <a:latin typeface="Times New Roman" pitchFamily="18" charset="0"/>
                          <a:cs typeface="Times New Roman" pitchFamily="18" charset="0"/>
                        </a:rPr>
                        <a:t>Шығындар атаулары</a:t>
                      </a:r>
                      <a:endParaRPr lang="ru-RU" sz="2000" i="1" dirty="0">
                        <a:solidFill>
                          <a:srgbClr val="FF0000"/>
                        </a:solidFill>
                        <a:latin typeface="Times New Roman" pitchFamily="18" charset="0"/>
                        <a:cs typeface="Times New Roman" pitchFamily="18" charset="0"/>
                      </a:endParaRPr>
                    </a:p>
                  </a:txBody>
                  <a:tcPr/>
                </a:tc>
                <a:tc>
                  <a:txBody>
                    <a:bodyPr/>
                    <a:lstStyle/>
                    <a:p>
                      <a:pPr algn="ctr"/>
                      <a:r>
                        <a:rPr lang="kk-KZ" sz="2400" dirty="0" smtClean="0">
                          <a:solidFill>
                            <a:srgbClr val="FF0000"/>
                          </a:solidFill>
                          <a:latin typeface="Times New Roman" pitchFamily="18" charset="0"/>
                          <a:cs typeface="Times New Roman" pitchFamily="18" charset="0"/>
                        </a:rPr>
                        <a:t>2016ж</a:t>
                      </a:r>
                      <a:endParaRPr lang="ru-RU" sz="2400" i="1" dirty="0">
                        <a:solidFill>
                          <a:srgbClr val="FF0000"/>
                        </a:solidFill>
                        <a:latin typeface="Times New Roman" pitchFamily="18" charset="0"/>
                        <a:cs typeface="Times New Roman" pitchFamily="18" charset="0"/>
                      </a:endParaRPr>
                    </a:p>
                  </a:txBody>
                  <a:tcPr/>
                </a:tc>
                <a:tc>
                  <a:txBody>
                    <a:bodyPr/>
                    <a:lstStyle/>
                    <a:p>
                      <a:pPr algn="ctr"/>
                      <a:r>
                        <a:rPr lang="kk-KZ" sz="2400" smtClean="0">
                          <a:solidFill>
                            <a:srgbClr val="FF0000"/>
                          </a:solidFill>
                          <a:latin typeface="Times New Roman" pitchFamily="18" charset="0"/>
                          <a:cs typeface="Times New Roman" pitchFamily="18" charset="0"/>
                        </a:rPr>
                        <a:t>2017ж</a:t>
                      </a:r>
                      <a:endParaRPr lang="ru-RU" sz="2400" i="1" dirty="0">
                        <a:solidFill>
                          <a:srgbClr val="FF0000"/>
                        </a:solidFill>
                        <a:latin typeface="Times New Roman" pitchFamily="18" charset="0"/>
                        <a:cs typeface="Times New Roman" pitchFamily="18" charset="0"/>
                      </a:endParaRPr>
                    </a:p>
                  </a:txBody>
                  <a:tcPr/>
                </a:tc>
              </a:tr>
              <a:tr h="395848">
                <a:tc>
                  <a:txBody>
                    <a:bodyPr/>
                    <a:lstStyle/>
                    <a:p>
                      <a:r>
                        <a:rPr lang="kk-KZ" sz="2000" dirty="0" smtClean="0">
                          <a:solidFill>
                            <a:srgbClr val="FF0000"/>
                          </a:solidFill>
                          <a:latin typeface="Times New Roman" pitchFamily="18" charset="0"/>
                          <a:cs typeface="Times New Roman" pitchFamily="18" charset="0"/>
                        </a:rPr>
                        <a:t>Қаржыландыру</a:t>
                      </a:r>
                      <a:endParaRPr lang="ru-RU" sz="2000" dirty="0">
                        <a:solidFill>
                          <a:srgbClr val="FF0000"/>
                        </a:solidFill>
                        <a:latin typeface="Times New Roman" pitchFamily="18" charset="0"/>
                        <a:cs typeface="Times New Roman" pitchFamily="18" charset="0"/>
                      </a:endParaRPr>
                    </a:p>
                  </a:txBody>
                  <a:tcPr/>
                </a:tc>
                <a:tc>
                  <a:txBody>
                    <a:bodyPr/>
                    <a:lstStyle/>
                    <a:p>
                      <a:pPr algn="ctr"/>
                      <a:r>
                        <a:rPr lang="kk-KZ" sz="2000" dirty="0" smtClean="0">
                          <a:solidFill>
                            <a:srgbClr val="FF0000"/>
                          </a:solidFill>
                          <a:latin typeface="Times New Roman" pitchFamily="18" charset="0"/>
                          <a:cs typeface="Times New Roman" pitchFamily="18" charset="0"/>
                        </a:rPr>
                        <a:t>487 696,0</a:t>
                      </a:r>
                      <a:endParaRPr lang="ru-RU" sz="2000" dirty="0">
                        <a:solidFill>
                          <a:srgbClr val="FF0000"/>
                        </a:solidFill>
                        <a:latin typeface="Times New Roman" pitchFamily="18" charset="0"/>
                        <a:cs typeface="Times New Roman" pitchFamily="18" charset="0"/>
                      </a:endParaRPr>
                    </a:p>
                  </a:txBody>
                  <a:tcPr/>
                </a:tc>
                <a:tc>
                  <a:txBody>
                    <a:bodyPr/>
                    <a:lstStyle/>
                    <a:p>
                      <a:pPr algn="ctr"/>
                      <a:r>
                        <a:rPr lang="kk-KZ" sz="2000" dirty="0" smtClean="0">
                          <a:solidFill>
                            <a:srgbClr val="FF0000"/>
                          </a:solidFill>
                          <a:latin typeface="Times New Roman" pitchFamily="18" charset="0"/>
                          <a:cs typeface="Times New Roman" pitchFamily="18" charset="0"/>
                        </a:rPr>
                        <a:t>647 198,0</a:t>
                      </a:r>
                      <a:endParaRPr lang="ru-RU" sz="2000" dirty="0">
                        <a:solidFill>
                          <a:srgbClr val="FF0000"/>
                        </a:solidFill>
                        <a:latin typeface="Times New Roman" pitchFamily="18" charset="0"/>
                        <a:cs typeface="Times New Roman" pitchFamily="18" charset="0"/>
                      </a:endParaRPr>
                    </a:p>
                  </a:txBody>
                  <a:tcPr/>
                </a:tc>
              </a:tr>
              <a:tr h="416256">
                <a:tc>
                  <a:txBody>
                    <a:bodyPr/>
                    <a:lstStyle/>
                    <a:p>
                      <a:r>
                        <a:rPr lang="kk-KZ" sz="2000" dirty="0" smtClean="0">
                          <a:solidFill>
                            <a:srgbClr val="FF0000"/>
                          </a:solidFill>
                          <a:latin typeface="Times New Roman" pitchFamily="18" charset="0"/>
                          <a:cs typeface="Times New Roman" pitchFamily="18" charset="0"/>
                        </a:rPr>
                        <a:t>Барлық</a:t>
                      </a:r>
                      <a:r>
                        <a:rPr lang="kk-KZ" sz="2000" baseline="0" dirty="0" smtClean="0">
                          <a:solidFill>
                            <a:srgbClr val="FF0000"/>
                          </a:solidFill>
                          <a:latin typeface="Times New Roman" pitchFamily="18" charset="0"/>
                          <a:cs typeface="Times New Roman" pitchFamily="18" charset="0"/>
                        </a:rPr>
                        <a:t> шығындар</a:t>
                      </a:r>
                      <a:endParaRPr lang="ru-RU" sz="2000" dirty="0">
                        <a:solidFill>
                          <a:srgbClr val="FF0000"/>
                        </a:solidFill>
                        <a:latin typeface="Times New Roman" pitchFamily="18" charset="0"/>
                        <a:cs typeface="Times New Roman" pitchFamily="18" charset="0"/>
                      </a:endParaRPr>
                    </a:p>
                  </a:txBody>
                  <a:tcPr/>
                </a:tc>
                <a:tc>
                  <a:txBody>
                    <a:bodyPr/>
                    <a:lstStyle/>
                    <a:p>
                      <a:pPr algn="ctr"/>
                      <a:r>
                        <a:rPr lang="kk-KZ" sz="2000" dirty="0" smtClean="0">
                          <a:solidFill>
                            <a:srgbClr val="FF0000"/>
                          </a:solidFill>
                          <a:latin typeface="Times New Roman" pitchFamily="18" charset="0"/>
                          <a:cs typeface="Times New Roman" pitchFamily="18" charset="0"/>
                        </a:rPr>
                        <a:t>487</a:t>
                      </a:r>
                      <a:r>
                        <a:rPr lang="kk-KZ" sz="2000" baseline="0" dirty="0" smtClean="0">
                          <a:solidFill>
                            <a:srgbClr val="FF0000"/>
                          </a:solidFill>
                          <a:latin typeface="Times New Roman" pitchFamily="18" charset="0"/>
                          <a:cs typeface="Times New Roman" pitchFamily="18" charset="0"/>
                        </a:rPr>
                        <a:t> </a:t>
                      </a:r>
                      <a:r>
                        <a:rPr lang="kk-KZ" sz="2000" dirty="0" smtClean="0">
                          <a:solidFill>
                            <a:srgbClr val="FF0000"/>
                          </a:solidFill>
                          <a:latin typeface="Times New Roman" pitchFamily="18" charset="0"/>
                          <a:cs typeface="Times New Roman" pitchFamily="18" charset="0"/>
                        </a:rPr>
                        <a:t>696,0</a:t>
                      </a:r>
                      <a:endParaRPr lang="ru-RU" sz="2000" dirty="0">
                        <a:solidFill>
                          <a:srgbClr val="FF0000"/>
                        </a:solidFill>
                        <a:latin typeface="Times New Roman" pitchFamily="18" charset="0"/>
                        <a:cs typeface="Times New Roman" pitchFamily="18" charset="0"/>
                      </a:endParaRPr>
                    </a:p>
                  </a:txBody>
                  <a:tcPr/>
                </a:tc>
                <a:tc>
                  <a:txBody>
                    <a:bodyPr/>
                    <a:lstStyle/>
                    <a:p>
                      <a:pPr algn="ctr"/>
                      <a:r>
                        <a:rPr lang="kk-KZ" sz="2000" dirty="0" smtClean="0">
                          <a:solidFill>
                            <a:srgbClr val="FF0000"/>
                          </a:solidFill>
                          <a:latin typeface="Times New Roman" pitchFamily="18" charset="0"/>
                          <a:cs typeface="Times New Roman" pitchFamily="18" charset="0"/>
                        </a:rPr>
                        <a:t>641 198, 0 </a:t>
                      </a:r>
                      <a:endParaRPr lang="ru-RU" sz="2000" dirty="0">
                        <a:solidFill>
                          <a:srgbClr val="FF0000"/>
                        </a:solidFill>
                        <a:latin typeface="Times New Roman" pitchFamily="18" charset="0"/>
                        <a:cs typeface="Times New Roman" pitchFamily="18" charset="0"/>
                      </a:endParaRPr>
                    </a:p>
                  </a:txBody>
                  <a:tcPr/>
                </a:tc>
              </a:tr>
              <a:tr h="376766">
                <a:tc>
                  <a:txBody>
                    <a:bodyPr/>
                    <a:lstStyle/>
                    <a:p>
                      <a:r>
                        <a:rPr lang="kk-KZ" sz="2000" dirty="0" smtClean="0">
                          <a:solidFill>
                            <a:srgbClr val="FF0000"/>
                          </a:solidFill>
                          <a:latin typeface="Times New Roman" pitchFamily="18" charset="0"/>
                          <a:cs typeface="Times New Roman" pitchFamily="18" charset="0"/>
                        </a:rPr>
                        <a:t>Еңбек ақы қоры</a:t>
                      </a:r>
                      <a:endParaRPr lang="ru-RU" sz="2000" dirty="0">
                        <a:solidFill>
                          <a:srgbClr val="FF0000"/>
                        </a:solidFill>
                        <a:latin typeface="Times New Roman" pitchFamily="18" charset="0"/>
                        <a:cs typeface="Times New Roman" pitchFamily="18" charset="0"/>
                      </a:endParaRPr>
                    </a:p>
                  </a:txBody>
                  <a:tcPr/>
                </a:tc>
                <a:tc>
                  <a:txBody>
                    <a:bodyPr/>
                    <a:lstStyle/>
                    <a:p>
                      <a:pPr algn="ctr"/>
                      <a:r>
                        <a:rPr lang="kk-KZ" sz="2000" dirty="0" smtClean="0">
                          <a:solidFill>
                            <a:srgbClr val="FF0000"/>
                          </a:solidFill>
                          <a:latin typeface="Times New Roman" pitchFamily="18" charset="0"/>
                          <a:cs typeface="Times New Roman" pitchFamily="18" charset="0"/>
                        </a:rPr>
                        <a:t>282 169,5</a:t>
                      </a:r>
                      <a:endParaRPr lang="ru-RU" sz="2000" dirty="0">
                        <a:solidFill>
                          <a:srgbClr val="FF0000"/>
                        </a:solidFill>
                        <a:latin typeface="Times New Roman" pitchFamily="18" charset="0"/>
                        <a:cs typeface="Times New Roman" pitchFamily="18" charset="0"/>
                      </a:endParaRPr>
                    </a:p>
                  </a:txBody>
                  <a:tcPr/>
                </a:tc>
                <a:tc>
                  <a:txBody>
                    <a:bodyPr/>
                    <a:lstStyle/>
                    <a:p>
                      <a:pPr algn="ctr"/>
                      <a:r>
                        <a:rPr lang="kk-KZ" sz="2000" dirty="0" smtClean="0">
                          <a:solidFill>
                            <a:srgbClr val="FF0000"/>
                          </a:solidFill>
                          <a:latin typeface="Times New Roman" pitchFamily="18" charset="0"/>
                          <a:cs typeface="Times New Roman" pitchFamily="18" charset="0"/>
                        </a:rPr>
                        <a:t>282 617,6</a:t>
                      </a:r>
                      <a:endParaRPr lang="ru-RU" sz="2000" dirty="0">
                        <a:solidFill>
                          <a:srgbClr val="FF0000"/>
                        </a:solidFill>
                        <a:latin typeface="Times New Roman" pitchFamily="18" charset="0"/>
                        <a:cs typeface="Times New Roman" pitchFamily="18" charset="0"/>
                      </a:endParaRPr>
                    </a:p>
                  </a:txBody>
                  <a:tcPr/>
                </a:tc>
              </a:tr>
              <a:tr h="904942">
                <a:tc>
                  <a:txBody>
                    <a:bodyPr/>
                    <a:lstStyle/>
                    <a:p>
                      <a:r>
                        <a:rPr lang="kk-KZ" sz="2000" dirty="0" smtClean="0">
                          <a:solidFill>
                            <a:srgbClr val="FF0000"/>
                          </a:solidFill>
                          <a:latin typeface="Times New Roman" pitchFamily="18" charset="0"/>
                          <a:cs typeface="Times New Roman" pitchFamily="18" charset="0"/>
                        </a:rPr>
                        <a:t>Үстеме еңбек ақы төлеу</a:t>
                      </a:r>
                      <a:r>
                        <a:rPr lang="kk-KZ" sz="2000" baseline="0" dirty="0" smtClean="0">
                          <a:solidFill>
                            <a:srgbClr val="FF0000"/>
                          </a:solidFill>
                          <a:latin typeface="Times New Roman" pitchFamily="18" charset="0"/>
                          <a:cs typeface="Times New Roman" pitchFamily="18" charset="0"/>
                        </a:rPr>
                        <a:t> </a:t>
                      </a:r>
                    </a:p>
                    <a:p>
                      <a:r>
                        <a:rPr lang="en-US" sz="2000" baseline="0" dirty="0" smtClean="0">
                          <a:solidFill>
                            <a:srgbClr val="FF0000"/>
                          </a:solidFill>
                          <a:latin typeface="Times New Roman" pitchFamily="18" charset="0"/>
                          <a:cs typeface="Times New Roman" pitchFamily="18" charset="0"/>
                        </a:rPr>
                        <a:t>(</a:t>
                      </a:r>
                      <a:r>
                        <a:rPr lang="kk-KZ" sz="2000" baseline="0" dirty="0" smtClean="0">
                          <a:solidFill>
                            <a:srgbClr val="FF0000"/>
                          </a:solidFill>
                          <a:latin typeface="Times New Roman" pitchFamily="18" charset="0"/>
                          <a:cs typeface="Times New Roman" pitchFamily="18" charset="0"/>
                        </a:rPr>
                        <a:t>сыйақы, диф</a:t>
                      </a:r>
                      <a:r>
                        <a:rPr lang="en-US" sz="2000" baseline="0" dirty="0" smtClean="0">
                          <a:solidFill>
                            <a:srgbClr val="FF0000"/>
                          </a:solidFill>
                          <a:latin typeface="Times New Roman" pitchFamily="18" charset="0"/>
                          <a:cs typeface="Times New Roman" pitchFamily="18" charset="0"/>
                        </a:rPr>
                        <a:t>)</a:t>
                      </a:r>
                      <a:endParaRPr lang="ru-RU" sz="2000" dirty="0">
                        <a:solidFill>
                          <a:srgbClr val="FF0000"/>
                        </a:solidFill>
                        <a:latin typeface="Times New Roman" pitchFamily="18" charset="0"/>
                        <a:cs typeface="Times New Roman" pitchFamily="18" charset="0"/>
                      </a:endParaRPr>
                    </a:p>
                  </a:txBody>
                  <a:tcPr/>
                </a:tc>
                <a:tc>
                  <a:txBody>
                    <a:bodyPr/>
                    <a:lstStyle/>
                    <a:p>
                      <a:pPr algn="ctr"/>
                      <a:endParaRPr lang="kk-KZ" sz="2000" dirty="0" smtClean="0">
                        <a:solidFill>
                          <a:srgbClr val="FF0000"/>
                        </a:solidFill>
                        <a:latin typeface="Times New Roman" pitchFamily="18" charset="0"/>
                        <a:cs typeface="Times New Roman" pitchFamily="18" charset="0"/>
                      </a:endParaRPr>
                    </a:p>
                    <a:p>
                      <a:pPr algn="ctr"/>
                      <a:r>
                        <a:rPr lang="kk-KZ" sz="2000" dirty="0" smtClean="0">
                          <a:solidFill>
                            <a:srgbClr val="FF0000"/>
                          </a:solidFill>
                          <a:latin typeface="Times New Roman" pitchFamily="18" charset="0"/>
                          <a:cs typeface="Times New Roman" pitchFamily="18" charset="0"/>
                        </a:rPr>
                        <a:t>35 224</a:t>
                      </a:r>
                      <a:r>
                        <a:rPr lang="ru-RU" sz="2000" dirty="0" smtClean="0">
                          <a:solidFill>
                            <a:srgbClr val="FF0000"/>
                          </a:solidFill>
                          <a:latin typeface="Times New Roman" pitchFamily="18" charset="0"/>
                          <a:cs typeface="Times New Roman" pitchFamily="18" charset="0"/>
                        </a:rPr>
                        <a:t>,6 </a:t>
                      </a:r>
                      <a:endParaRPr lang="kk-KZ" sz="2000" dirty="0" smtClean="0">
                        <a:solidFill>
                          <a:srgbClr val="FF0000"/>
                        </a:solidFill>
                        <a:latin typeface="Times New Roman" pitchFamily="18" charset="0"/>
                        <a:cs typeface="Times New Roman" pitchFamily="18" charset="0"/>
                      </a:endParaRPr>
                    </a:p>
                  </a:txBody>
                  <a:tcPr/>
                </a:tc>
                <a:tc>
                  <a:txBody>
                    <a:bodyPr/>
                    <a:lstStyle/>
                    <a:p>
                      <a:pPr algn="ctr"/>
                      <a:endParaRPr lang="kk-KZ" sz="2000" dirty="0" smtClean="0">
                        <a:solidFill>
                          <a:srgbClr val="FF0000"/>
                        </a:solidFill>
                        <a:latin typeface="Times New Roman" pitchFamily="18" charset="0"/>
                        <a:cs typeface="Times New Roman" pitchFamily="18" charset="0"/>
                      </a:endParaRPr>
                    </a:p>
                    <a:p>
                      <a:pPr algn="ctr"/>
                      <a:r>
                        <a:rPr lang="kk-KZ" sz="2000" dirty="0" smtClean="0">
                          <a:solidFill>
                            <a:srgbClr val="FF0000"/>
                          </a:solidFill>
                          <a:latin typeface="Times New Roman" pitchFamily="18" charset="0"/>
                          <a:cs typeface="Times New Roman" pitchFamily="18" charset="0"/>
                        </a:rPr>
                        <a:t>46 558,1 </a:t>
                      </a:r>
                    </a:p>
                  </a:txBody>
                  <a:tcPr/>
                </a:tc>
              </a:tr>
              <a:tr h="967984">
                <a:tc>
                  <a:txBody>
                    <a:bodyPr/>
                    <a:lstStyle/>
                    <a:p>
                      <a:r>
                        <a:rPr lang="kk-KZ" sz="2000" dirty="0" smtClean="0">
                          <a:solidFill>
                            <a:srgbClr val="FF0000"/>
                          </a:solidFill>
                          <a:latin typeface="Times New Roman" pitchFamily="18" charset="0"/>
                          <a:cs typeface="Times New Roman" pitchFamily="18" charset="0"/>
                        </a:rPr>
                        <a:t>Орташа еңбек ақы</a:t>
                      </a:r>
                    </a:p>
                    <a:p>
                      <a:r>
                        <a:rPr lang="kk-KZ" sz="2000" dirty="0" smtClean="0">
                          <a:solidFill>
                            <a:srgbClr val="FF0000"/>
                          </a:solidFill>
                          <a:latin typeface="Times New Roman" pitchFamily="18" charset="0"/>
                          <a:cs typeface="Times New Roman" pitchFamily="18" charset="0"/>
                        </a:rPr>
                        <a:t>-дәрігерлер</a:t>
                      </a:r>
                    </a:p>
                    <a:p>
                      <a:r>
                        <a:rPr lang="kk-KZ" sz="2000" dirty="0" smtClean="0">
                          <a:solidFill>
                            <a:srgbClr val="FF0000"/>
                          </a:solidFill>
                          <a:latin typeface="Times New Roman" pitchFamily="18" charset="0"/>
                          <a:cs typeface="Times New Roman" pitchFamily="18" charset="0"/>
                        </a:rPr>
                        <a:t>-ОБҚ</a:t>
                      </a:r>
                    </a:p>
                  </a:txBody>
                  <a:tcPr/>
                </a:tc>
                <a:tc>
                  <a:txBody>
                    <a:bodyPr/>
                    <a:lstStyle/>
                    <a:p>
                      <a:pPr algn="ctr"/>
                      <a:endParaRPr lang="kk-KZ" sz="2000" dirty="0" smtClean="0">
                        <a:solidFill>
                          <a:srgbClr val="FF0000"/>
                        </a:solidFill>
                        <a:latin typeface="Times New Roman" pitchFamily="18" charset="0"/>
                        <a:cs typeface="Times New Roman" pitchFamily="18" charset="0"/>
                      </a:endParaRPr>
                    </a:p>
                    <a:p>
                      <a:pPr algn="ctr"/>
                      <a:r>
                        <a:rPr lang="kk-KZ" sz="2000" dirty="0" smtClean="0">
                          <a:solidFill>
                            <a:srgbClr val="FF0000"/>
                          </a:solidFill>
                          <a:latin typeface="Times New Roman" pitchFamily="18" charset="0"/>
                          <a:cs typeface="Times New Roman" pitchFamily="18" charset="0"/>
                        </a:rPr>
                        <a:t>124,4</a:t>
                      </a:r>
                    </a:p>
                    <a:p>
                      <a:pPr algn="ctr"/>
                      <a:r>
                        <a:rPr lang="kk-KZ" sz="2000" dirty="0" smtClean="0">
                          <a:solidFill>
                            <a:srgbClr val="FF0000"/>
                          </a:solidFill>
                          <a:latin typeface="Times New Roman" pitchFamily="18" charset="0"/>
                          <a:cs typeface="Times New Roman" pitchFamily="18" charset="0"/>
                        </a:rPr>
                        <a:t>75,6</a:t>
                      </a:r>
                    </a:p>
                  </a:txBody>
                  <a:tcPr/>
                </a:tc>
                <a:tc>
                  <a:txBody>
                    <a:bodyPr/>
                    <a:lstStyle/>
                    <a:p>
                      <a:pPr algn="ctr"/>
                      <a:endParaRPr lang="kk-KZ" sz="2000" dirty="0" smtClean="0">
                        <a:solidFill>
                          <a:srgbClr val="FF0000"/>
                        </a:solidFill>
                        <a:latin typeface="Times New Roman" pitchFamily="18" charset="0"/>
                        <a:cs typeface="Times New Roman" pitchFamily="18" charset="0"/>
                      </a:endParaRPr>
                    </a:p>
                    <a:p>
                      <a:pPr algn="ctr"/>
                      <a:r>
                        <a:rPr lang="kk-KZ" sz="2000" dirty="0" smtClean="0">
                          <a:solidFill>
                            <a:srgbClr val="FF0000"/>
                          </a:solidFill>
                          <a:latin typeface="Times New Roman" pitchFamily="18" charset="0"/>
                          <a:cs typeface="Times New Roman" pitchFamily="18" charset="0"/>
                        </a:rPr>
                        <a:t>126,0</a:t>
                      </a:r>
                    </a:p>
                    <a:p>
                      <a:pPr algn="ctr"/>
                      <a:r>
                        <a:rPr lang="kk-KZ" sz="2000" dirty="0" smtClean="0">
                          <a:solidFill>
                            <a:srgbClr val="FF0000"/>
                          </a:solidFill>
                          <a:latin typeface="Times New Roman" pitchFamily="18" charset="0"/>
                          <a:cs typeface="Times New Roman" pitchFamily="18" charset="0"/>
                        </a:rPr>
                        <a:t>76,0</a:t>
                      </a:r>
                    </a:p>
                  </a:txBody>
                  <a:tcPr/>
                </a:tc>
              </a:tr>
              <a:tr h="967984">
                <a:tc>
                  <a:txBody>
                    <a:bodyPr/>
                    <a:lstStyle/>
                    <a:p>
                      <a:r>
                        <a:rPr lang="kk-KZ" sz="2000" dirty="0" smtClean="0">
                          <a:solidFill>
                            <a:srgbClr val="FF0000"/>
                          </a:solidFill>
                          <a:latin typeface="Times New Roman" pitchFamily="18" charset="0"/>
                          <a:cs typeface="Times New Roman" pitchFamily="18" charset="0"/>
                        </a:rPr>
                        <a:t>СКПН</a:t>
                      </a:r>
                    </a:p>
                    <a:p>
                      <a:r>
                        <a:rPr lang="kk-KZ" sz="2000" dirty="0" smtClean="0">
                          <a:solidFill>
                            <a:srgbClr val="FF0000"/>
                          </a:solidFill>
                          <a:latin typeface="Times New Roman" pitchFamily="18" charset="0"/>
                          <a:cs typeface="Times New Roman" pitchFamily="18" charset="0"/>
                        </a:rPr>
                        <a:t>-дәрігер</a:t>
                      </a:r>
                    </a:p>
                    <a:p>
                      <a:r>
                        <a:rPr lang="kk-KZ" sz="2000" dirty="0" smtClean="0">
                          <a:solidFill>
                            <a:srgbClr val="FF0000"/>
                          </a:solidFill>
                          <a:latin typeface="Times New Roman" pitchFamily="18" charset="0"/>
                          <a:cs typeface="Times New Roman" pitchFamily="18" charset="0"/>
                        </a:rPr>
                        <a:t>-ОБҚ</a:t>
                      </a:r>
                      <a:endParaRPr lang="ru-RU" sz="2000" dirty="0">
                        <a:solidFill>
                          <a:srgbClr val="FF0000"/>
                        </a:solidFill>
                        <a:latin typeface="Times New Roman" pitchFamily="18" charset="0"/>
                        <a:cs typeface="Times New Roman" pitchFamily="18" charset="0"/>
                      </a:endParaRPr>
                    </a:p>
                  </a:txBody>
                  <a:tcPr/>
                </a:tc>
                <a:tc>
                  <a:txBody>
                    <a:bodyPr/>
                    <a:lstStyle/>
                    <a:p>
                      <a:pPr algn="ctr"/>
                      <a:endParaRPr lang="kk-KZ" sz="2000" dirty="0" smtClean="0">
                        <a:solidFill>
                          <a:srgbClr val="FF0000"/>
                        </a:solidFill>
                        <a:latin typeface="Times New Roman" pitchFamily="18" charset="0"/>
                        <a:cs typeface="Times New Roman" pitchFamily="18" charset="0"/>
                      </a:endParaRPr>
                    </a:p>
                    <a:p>
                      <a:pPr algn="ctr"/>
                      <a:r>
                        <a:rPr lang="kk-KZ" sz="2000" dirty="0" smtClean="0">
                          <a:solidFill>
                            <a:srgbClr val="FF0000"/>
                          </a:solidFill>
                          <a:latin typeface="Times New Roman" pitchFamily="18" charset="0"/>
                          <a:cs typeface="Times New Roman" pitchFamily="18" charset="0"/>
                        </a:rPr>
                        <a:t>46,3</a:t>
                      </a:r>
                    </a:p>
                    <a:p>
                      <a:pPr algn="ctr"/>
                      <a:r>
                        <a:rPr lang="kk-KZ" sz="2000" dirty="0" smtClean="0">
                          <a:solidFill>
                            <a:srgbClr val="FF0000"/>
                          </a:solidFill>
                          <a:latin typeface="Times New Roman" pitchFamily="18" charset="0"/>
                          <a:cs typeface="Times New Roman" pitchFamily="18" charset="0"/>
                        </a:rPr>
                        <a:t>24,5</a:t>
                      </a:r>
                    </a:p>
                  </a:txBody>
                  <a:tcPr/>
                </a:tc>
                <a:tc>
                  <a:txBody>
                    <a:bodyPr/>
                    <a:lstStyle/>
                    <a:p>
                      <a:pPr algn="ctr"/>
                      <a:endParaRPr lang="kk-KZ" sz="2000" dirty="0" smtClean="0">
                        <a:solidFill>
                          <a:srgbClr val="FF0000"/>
                        </a:solidFill>
                        <a:latin typeface="Times New Roman" pitchFamily="18" charset="0"/>
                        <a:cs typeface="Times New Roman" pitchFamily="18" charset="0"/>
                      </a:endParaRPr>
                    </a:p>
                    <a:p>
                      <a:pPr algn="ctr"/>
                      <a:r>
                        <a:rPr lang="kk-KZ" sz="2000" dirty="0" smtClean="0">
                          <a:solidFill>
                            <a:srgbClr val="FF0000"/>
                          </a:solidFill>
                          <a:latin typeface="Times New Roman" pitchFamily="18" charset="0"/>
                          <a:cs typeface="Times New Roman" pitchFamily="18" charset="0"/>
                        </a:rPr>
                        <a:t>42,7</a:t>
                      </a:r>
                    </a:p>
                    <a:p>
                      <a:pPr algn="ctr"/>
                      <a:r>
                        <a:rPr lang="kk-KZ" sz="2000" dirty="0" smtClean="0">
                          <a:solidFill>
                            <a:srgbClr val="FF0000"/>
                          </a:solidFill>
                          <a:latin typeface="Times New Roman" pitchFamily="18" charset="0"/>
                          <a:cs typeface="Times New Roman" pitchFamily="18" charset="0"/>
                        </a:rPr>
                        <a:t>               21,9 </a:t>
                      </a:r>
                      <a:r>
                        <a:rPr lang="ru-RU" sz="1100" dirty="0" smtClean="0">
                          <a:solidFill>
                            <a:srgbClr val="FF0000"/>
                          </a:solidFill>
                          <a:latin typeface="Times New Roman" pitchFamily="18" charset="0"/>
                          <a:cs typeface="Times New Roman" pitchFamily="18" charset="0"/>
                        </a:rPr>
                        <a:t>(к</a:t>
                      </a:r>
                      <a:r>
                        <a:rPr lang="kk-KZ" sz="1100" dirty="0" smtClean="0">
                          <a:solidFill>
                            <a:srgbClr val="FF0000"/>
                          </a:solidFill>
                          <a:latin typeface="Times New Roman" pitchFamily="18" charset="0"/>
                          <a:cs typeface="Times New Roman" pitchFamily="18" charset="0"/>
                        </a:rPr>
                        <a:t>өрсеткіштерге</a:t>
                      </a:r>
                      <a:r>
                        <a:rPr lang="kk-KZ" sz="1100" baseline="0" dirty="0" smtClean="0">
                          <a:solidFill>
                            <a:srgbClr val="FF0000"/>
                          </a:solidFill>
                          <a:latin typeface="Times New Roman" pitchFamily="18" charset="0"/>
                          <a:cs typeface="Times New Roman" pitchFamily="18" charset="0"/>
                        </a:rPr>
                        <a:t> байланысты</a:t>
                      </a:r>
                      <a:r>
                        <a:rPr lang="ru-RU" sz="1100" dirty="0" smtClean="0">
                          <a:solidFill>
                            <a:srgbClr val="FF0000"/>
                          </a:solidFill>
                          <a:latin typeface="Times New Roman" pitchFamily="18" charset="0"/>
                          <a:cs typeface="Times New Roman" pitchFamily="18" charset="0"/>
                        </a:rPr>
                        <a:t>)</a:t>
                      </a:r>
                      <a:endParaRPr lang="kk-KZ" sz="1100" dirty="0" smtClean="0">
                        <a:solidFill>
                          <a:srgbClr val="FF0000"/>
                        </a:solidFill>
                        <a:latin typeface="Times New Roman" pitchFamily="18" charset="0"/>
                        <a:cs typeface="Times New Roman" pitchFamily="18" charset="0"/>
                      </a:endParaRPr>
                    </a:p>
                  </a:txBody>
                  <a:tcPr/>
                </a:tc>
              </a:tr>
            </a:tbl>
          </a:graphicData>
        </a:graphic>
      </p:graphicFrame>
      <p:sp>
        <p:nvSpPr>
          <p:cNvPr id="6" name="Прямоугольник 5"/>
          <p:cNvSpPr/>
          <p:nvPr/>
        </p:nvSpPr>
        <p:spPr>
          <a:xfrm>
            <a:off x="607712" y="476673"/>
            <a:ext cx="7928581" cy="646331"/>
          </a:xfrm>
          <a:prstGeom prst="rect">
            <a:avLst/>
          </a:prstGeom>
          <a:noFill/>
        </p:spPr>
        <p:txBody>
          <a:bodyPr wrap="square" lIns="91440" tIns="45720" rIns="91440" bIns="45720">
            <a:spAutoFit/>
          </a:bodyPr>
          <a:lstStyle/>
          <a:p>
            <a:pPr algn="ctr"/>
            <a:r>
              <a:rPr lang="kk-KZ"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Емхана қаржыландырылуы</a:t>
            </a:r>
            <a:endParaRPr lang="ru-RU"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842362958"/>
      </p:ext>
    </p:extLst>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Avalon 1\Downloads\854A6543.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99745" y="893233"/>
            <a:ext cx="8144510" cy="5071533"/>
          </a:xfrm>
          <a:prstGeom prst="rect">
            <a:avLst/>
          </a:prstGeom>
          <a:noFill/>
          <a:ln>
            <a:noFill/>
          </a:ln>
        </p:spPr>
      </p:pic>
      <p:sp>
        <p:nvSpPr>
          <p:cNvPr id="80897" name="Rectangle 1"/>
          <p:cNvSpPr>
            <a:spLocks noChangeArrowheads="1"/>
          </p:cNvSpPr>
          <p:nvPr/>
        </p:nvSpPr>
        <p:spPr bwMode="auto">
          <a:xfrm>
            <a:off x="0" y="21429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595438" algn="l"/>
              </a:tabLst>
            </a:pPr>
            <a:r>
              <a:rPr kumimoji="0" lang="kk-KZ" sz="2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Жедел жәрдем бөлімшесі</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898" name="Rectangle 2"/>
          <p:cNvSpPr>
            <a:spLocks noChangeArrowheads="1"/>
          </p:cNvSpPr>
          <p:nvPr/>
        </p:nvSpPr>
        <p:spPr bwMode="auto">
          <a:xfrm>
            <a:off x="-214346" y="621508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595438" algn="l"/>
              </a:tabLst>
            </a:pPr>
            <a:r>
              <a:rPr kumimoji="0" lang="kk-KZ" sz="2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Үйге шақыртуға фельдшер аттануда</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xmlns="" val="2354650441"/>
              </p:ext>
            </p:extLst>
          </p:nvPr>
        </p:nvGraphicFramePr>
        <p:xfrm>
          <a:off x="457199" y="914398"/>
          <a:ext cx="8572501" cy="5638801"/>
        </p:xfrm>
        <a:graphic>
          <a:graphicData uri="http://schemas.openxmlformats.org/drawingml/2006/table">
            <a:tbl>
              <a:tblPr firstRow="1" bandRow="1">
                <a:tableStyleId>{7DF18680-E054-41AD-8BC1-D1AEF772440D}</a:tableStyleId>
              </a:tblPr>
              <a:tblGrid>
                <a:gridCol w="441503"/>
                <a:gridCol w="4267854"/>
                <a:gridCol w="1839592"/>
                <a:gridCol w="2023552"/>
              </a:tblGrid>
              <a:tr h="646252">
                <a:tc>
                  <a:txBody>
                    <a:bodyPr/>
                    <a:lstStyle/>
                    <a:p>
                      <a:pPr algn="ctr"/>
                      <a:r>
                        <a:rPr lang="kk-KZ" dirty="0" smtClean="0">
                          <a:latin typeface="Times New Roman" pitchFamily="18" charset="0"/>
                          <a:cs typeface="Times New Roman" pitchFamily="18" charset="0"/>
                        </a:rPr>
                        <a:t>№</a:t>
                      </a:r>
                      <a:endParaRPr lang="ru-RU" i="1" dirty="0">
                        <a:solidFill>
                          <a:srgbClr val="FF0000"/>
                        </a:solidFill>
                        <a:latin typeface="Times New Roman" pitchFamily="18" charset="0"/>
                        <a:cs typeface="Times New Roman" pitchFamily="18" charset="0"/>
                      </a:endParaRPr>
                    </a:p>
                  </a:txBody>
                  <a:tcPr/>
                </a:tc>
                <a:tc>
                  <a:txBody>
                    <a:bodyPr/>
                    <a:lstStyle/>
                    <a:p>
                      <a:pPr algn="ctr"/>
                      <a:r>
                        <a:rPr lang="kk-KZ" dirty="0" smtClean="0">
                          <a:latin typeface="Times New Roman" pitchFamily="18" charset="0"/>
                          <a:cs typeface="Times New Roman" pitchFamily="18" charset="0"/>
                        </a:rPr>
                        <a:t>Атауы</a:t>
                      </a:r>
                      <a:r>
                        <a:rPr lang="kk-KZ" baseline="0" dirty="0" smtClean="0">
                          <a:latin typeface="Times New Roman" pitchFamily="18" charset="0"/>
                          <a:cs typeface="Times New Roman" pitchFamily="18" charset="0"/>
                        </a:rPr>
                        <a:t> </a:t>
                      </a:r>
                      <a:endParaRPr lang="ru-RU" i="1" dirty="0">
                        <a:solidFill>
                          <a:srgbClr val="FF0000"/>
                        </a:solidFill>
                        <a:latin typeface="Times New Roman" pitchFamily="18" charset="0"/>
                        <a:cs typeface="Times New Roman" pitchFamily="18" charset="0"/>
                      </a:endParaRPr>
                    </a:p>
                  </a:txBody>
                  <a:tcPr/>
                </a:tc>
                <a:tc>
                  <a:txBody>
                    <a:bodyPr/>
                    <a:lstStyle/>
                    <a:p>
                      <a:pPr algn="ctr"/>
                      <a:r>
                        <a:rPr lang="kk-KZ" dirty="0" smtClean="0">
                          <a:latin typeface="Times New Roman" pitchFamily="18" charset="0"/>
                          <a:cs typeface="Times New Roman" pitchFamily="18" charset="0"/>
                        </a:rPr>
                        <a:t>Көрсеткіштер </a:t>
                      </a:r>
                      <a:endParaRPr lang="ru-RU" i="1" dirty="0">
                        <a:solidFill>
                          <a:srgbClr val="FF0000"/>
                        </a:solidFill>
                        <a:latin typeface="Times New Roman" pitchFamily="18" charset="0"/>
                        <a:cs typeface="Times New Roman" pitchFamily="18" charset="0"/>
                      </a:endParaRPr>
                    </a:p>
                  </a:txBody>
                  <a:tcPr/>
                </a:tc>
                <a:tc>
                  <a:txBody>
                    <a:bodyPr/>
                    <a:lstStyle/>
                    <a:p>
                      <a:pPr algn="ctr"/>
                      <a:r>
                        <a:rPr lang="kk-KZ" dirty="0" smtClean="0">
                          <a:latin typeface="Times New Roman" pitchFamily="18" charset="0"/>
                          <a:cs typeface="Times New Roman" pitchFamily="18" charset="0"/>
                        </a:rPr>
                        <a:t>Көрсеткіш</a:t>
                      </a:r>
                      <a:r>
                        <a:rPr lang="kk-KZ" baseline="0" dirty="0" smtClean="0">
                          <a:latin typeface="Times New Roman" pitchFamily="18" charset="0"/>
                          <a:cs typeface="Times New Roman" pitchFamily="18" charset="0"/>
                        </a:rPr>
                        <a:t> ж</a:t>
                      </a:r>
                      <a:r>
                        <a:rPr lang="kk-KZ" dirty="0" smtClean="0">
                          <a:latin typeface="Times New Roman" pitchFamily="18" charset="0"/>
                          <a:cs typeface="Times New Roman" pitchFamily="18" charset="0"/>
                        </a:rPr>
                        <a:t>етістіктері</a:t>
                      </a:r>
                      <a:endParaRPr lang="ru-RU" i="1" dirty="0">
                        <a:solidFill>
                          <a:srgbClr val="FF0000"/>
                        </a:solidFill>
                        <a:latin typeface="Times New Roman" pitchFamily="18" charset="0"/>
                        <a:cs typeface="Times New Roman" pitchFamily="18" charset="0"/>
                      </a:endParaRPr>
                    </a:p>
                  </a:txBody>
                  <a:tcPr/>
                </a:tc>
              </a:tr>
              <a:tr h="566124">
                <a:tc>
                  <a:txBody>
                    <a:bodyPr/>
                    <a:lstStyle/>
                    <a:p>
                      <a:pPr algn="l"/>
                      <a:r>
                        <a:rPr lang="kk-KZ" sz="1400" dirty="0" smtClean="0">
                          <a:solidFill>
                            <a:srgbClr val="FF0000"/>
                          </a:solidFill>
                          <a:latin typeface="Times New Roman" pitchFamily="18" charset="0"/>
                          <a:cs typeface="Times New Roman" pitchFamily="18" charset="0"/>
                        </a:rPr>
                        <a:t>1</a:t>
                      </a:r>
                      <a:endParaRPr lang="ru-RU" sz="1400" dirty="0">
                        <a:solidFill>
                          <a:srgbClr val="FF0000"/>
                        </a:solidFill>
                        <a:latin typeface="Times New Roman" pitchFamily="18" charset="0"/>
                        <a:cs typeface="Times New Roman" pitchFamily="18" charset="0"/>
                      </a:endParaRPr>
                    </a:p>
                  </a:txBody>
                  <a:tcPr/>
                </a:tc>
                <a:tc>
                  <a:txBody>
                    <a:bodyPr/>
                    <a:lstStyle/>
                    <a:p>
                      <a:pPr algn="l"/>
                      <a:r>
                        <a:rPr lang="kk-KZ" sz="1400" dirty="0" smtClean="0">
                          <a:solidFill>
                            <a:srgbClr val="FF0000"/>
                          </a:solidFill>
                          <a:latin typeface="Times New Roman" pitchFamily="18" charset="0"/>
                          <a:cs typeface="Times New Roman" pitchFamily="18" charset="0"/>
                        </a:rPr>
                        <a:t>АМСК деңгейінде</a:t>
                      </a:r>
                      <a:r>
                        <a:rPr lang="kk-KZ" sz="1400" baseline="0" dirty="0" smtClean="0">
                          <a:solidFill>
                            <a:srgbClr val="FF0000"/>
                          </a:solidFill>
                          <a:latin typeface="Times New Roman" pitchFamily="18" charset="0"/>
                          <a:cs typeface="Times New Roman" pitchFamily="18" charset="0"/>
                        </a:rPr>
                        <a:t> </a:t>
                      </a:r>
                      <a:r>
                        <a:rPr lang="kk-KZ" sz="1400" dirty="0" smtClean="0">
                          <a:solidFill>
                            <a:srgbClr val="FF0000"/>
                          </a:solidFill>
                          <a:latin typeface="Times New Roman" pitchFamily="18" charset="0"/>
                          <a:cs typeface="Times New Roman" pitchFamily="18" charset="0"/>
                        </a:rPr>
                        <a:t>7 күннен 5 жасқа дейінгі алдын</a:t>
                      </a:r>
                      <a:r>
                        <a:rPr lang="kk-KZ" sz="1400" baseline="0" dirty="0" smtClean="0">
                          <a:solidFill>
                            <a:srgbClr val="FF0000"/>
                          </a:solidFill>
                          <a:latin typeface="Times New Roman" pitchFamily="18" charset="0"/>
                          <a:cs typeface="Times New Roman" pitchFamily="18" charset="0"/>
                        </a:rPr>
                        <a:t> алуға болатын </a:t>
                      </a:r>
                      <a:r>
                        <a:rPr lang="kk-KZ" sz="1400" dirty="0" smtClean="0">
                          <a:solidFill>
                            <a:srgbClr val="FF0000"/>
                          </a:solidFill>
                          <a:latin typeface="Times New Roman" pitchFamily="18" charset="0"/>
                          <a:cs typeface="Times New Roman" pitchFamily="18" charset="0"/>
                        </a:rPr>
                        <a:t> бала өлімі </a:t>
                      </a:r>
                      <a:r>
                        <a:rPr lang="ru-RU" sz="1400" dirty="0" smtClean="0">
                          <a:solidFill>
                            <a:srgbClr val="FF0000"/>
                          </a:solidFill>
                          <a:latin typeface="Times New Roman" pitchFamily="18" charset="0"/>
                          <a:cs typeface="Times New Roman" pitchFamily="18" charset="0"/>
                        </a:rPr>
                        <a:t>(ОРИ,</a:t>
                      </a:r>
                      <a:r>
                        <a:rPr lang="ru-RU" sz="1400" baseline="0" dirty="0" smtClean="0">
                          <a:solidFill>
                            <a:srgbClr val="FF0000"/>
                          </a:solidFill>
                          <a:latin typeface="Times New Roman" pitchFamily="18" charset="0"/>
                          <a:cs typeface="Times New Roman" pitchFamily="18" charset="0"/>
                        </a:rPr>
                        <a:t> ОКИ</a:t>
                      </a:r>
                      <a:r>
                        <a:rPr lang="ru-RU" sz="1400" dirty="0" smtClean="0">
                          <a:solidFill>
                            <a:srgbClr val="FF0000"/>
                          </a:solidFill>
                          <a:latin typeface="Times New Roman" pitchFamily="18" charset="0"/>
                          <a:cs typeface="Times New Roman" pitchFamily="18" charset="0"/>
                        </a:rPr>
                        <a:t>)</a:t>
                      </a:r>
                      <a:r>
                        <a:rPr lang="kk-KZ" sz="1400" dirty="0" smtClean="0">
                          <a:solidFill>
                            <a:srgbClr val="FF0000"/>
                          </a:solidFill>
                          <a:latin typeface="Times New Roman" pitchFamily="18" charset="0"/>
                          <a:cs typeface="Times New Roman" pitchFamily="18" charset="0"/>
                        </a:rPr>
                        <a:t> </a:t>
                      </a:r>
                      <a:endParaRPr lang="ru-RU" sz="1400" dirty="0">
                        <a:solidFill>
                          <a:srgbClr val="FF0000"/>
                        </a:solidFill>
                        <a:latin typeface="Times New Roman" pitchFamily="18" charset="0"/>
                        <a:cs typeface="Times New Roman" pitchFamily="18" charset="0"/>
                      </a:endParaRPr>
                    </a:p>
                  </a:txBody>
                  <a:tcPr/>
                </a:tc>
                <a:tc>
                  <a:txBody>
                    <a:bodyPr/>
                    <a:lstStyle/>
                    <a:p>
                      <a:pPr algn="ctr"/>
                      <a:r>
                        <a:rPr lang="ru-RU" sz="1400" dirty="0" smtClean="0">
                          <a:solidFill>
                            <a:srgbClr val="FF0000"/>
                          </a:solidFill>
                          <a:latin typeface="Times New Roman" pitchFamily="18" charset="0"/>
                          <a:cs typeface="Times New Roman" pitchFamily="18" charset="0"/>
                        </a:rPr>
                        <a:t>5</a:t>
                      </a:r>
                      <a:r>
                        <a:rPr lang="en-US" sz="1400" dirty="0" smtClean="0">
                          <a:solidFill>
                            <a:srgbClr val="FF0000"/>
                          </a:solidFill>
                          <a:latin typeface="Times New Roman" pitchFamily="18" charset="0"/>
                          <a:cs typeface="Times New Roman" pitchFamily="18" charset="0"/>
                        </a:rPr>
                        <a:t> </a:t>
                      </a:r>
                      <a:r>
                        <a:rPr lang="ru-RU" sz="1400" dirty="0" smtClean="0">
                          <a:solidFill>
                            <a:srgbClr val="FF0000"/>
                          </a:solidFill>
                          <a:latin typeface="Times New Roman" pitchFamily="18" charset="0"/>
                          <a:cs typeface="Times New Roman" pitchFamily="18" charset="0"/>
                        </a:rPr>
                        <a:t>% т</a:t>
                      </a:r>
                      <a:r>
                        <a:rPr lang="kk-KZ" sz="1400" dirty="0" smtClean="0">
                          <a:solidFill>
                            <a:srgbClr val="FF0000"/>
                          </a:solidFill>
                          <a:latin typeface="Times New Roman" pitchFamily="18" charset="0"/>
                          <a:cs typeface="Times New Roman" pitchFamily="18" charset="0"/>
                        </a:rPr>
                        <a:t>ө</a:t>
                      </a:r>
                      <a:r>
                        <a:rPr lang="ru-RU" sz="1400" dirty="0" err="1" smtClean="0">
                          <a:solidFill>
                            <a:srgbClr val="FF0000"/>
                          </a:solidFill>
                          <a:latin typeface="Times New Roman" pitchFamily="18" charset="0"/>
                          <a:cs typeface="Times New Roman" pitchFamily="18" charset="0"/>
                        </a:rPr>
                        <a:t>мендету</a:t>
                      </a:r>
                      <a:endParaRPr lang="ru-RU" sz="1400"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100%</a:t>
                      </a:r>
                      <a:r>
                        <a:rPr lang="kk-KZ" sz="1400" baseline="0" dirty="0" smtClean="0">
                          <a:solidFill>
                            <a:srgbClr val="FF0000"/>
                          </a:solidFill>
                          <a:latin typeface="Times New Roman" pitchFamily="18" charset="0"/>
                          <a:cs typeface="Times New Roman" pitchFamily="18" charset="0"/>
                        </a:rPr>
                        <a:t> төмендеді</a:t>
                      </a:r>
                      <a:endParaRPr lang="ru-RU" sz="1400" dirty="0">
                        <a:solidFill>
                          <a:srgbClr val="FF0000"/>
                        </a:solidFill>
                        <a:latin typeface="Times New Roman" pitchFamily="18" charset="0"/>
                        <a:cs typeface="Times New Roman" pitchFamily="18" charset="0"/>
                      </a:endParaRPr>
                    </a:p>
                  </a:txBody>
                  <a:tcPr/>
                </a:tc>
              </a:tr>
              <a:tr h="424594">
                <a:tc>
                  <a:txBody>
                    <a:bodyPr/>
                    <a:lstStyle/>
                    <a:p>
                      <a:pPr algn="l"/>
                      <a:r>
                        <a:rPr lang="kk-KZ" sz="1400" dirty="0" smtClean="0">
                          <a:solidFill>
                            <a:srgbClr val="FF0000"/>
                          </a:solidFill>
                          <a:latin typeface="Times New Roman" pitchFamily="18" charset="0"/>
                          <a:cs typeface="Times New Roman" pitchFamily="18" charset="0"/>
                        </a:rPr>
                        <a:t>2</a:t>
                      </a:r>
                      <a:endParaRPr lang="ru-RU" sz="1400" dirty="0">
                        <a:solidFill>
                          <a:srgbClr val="FF0000"/>
                        </a:solidFill>
                        <a:latin typeface="Times New Roman" pitchFamily="18" charset="0"/>
                        <a:cs typeface="Times New Roman" pitchFamily="18" charset="0"/>
                      </a:endParaRPr>
                    </a:p>
                  </a:txBody>
                  <a:tcPr/>
                </a:tc>
                <a:tc>
                  <a:txBody>
                    <a:bodyPr/>
                    <a:lstStyle/>
                    <a:p>
                      <a:pPr algn="l"/>
                      <a:r>
                        <a:rPr lang="kk-KZ" sz="1400" dirty="0" smtClean="0">
                          <a:solidFill>
                            <a:srgbClr val="FF0000"/>
                          </a:solidFill>
                          <a:latin typeface="Times New Roman" pitchFamily="18" charset="0"/>
                          <a:cs typeface="Times New Roman" pitchFamily="18" charset="0"/>
                        </a:rPr>
                        <a:t>АМСК деңгейінде болғызбайтын</a:t>
                      </a:r>
                      <a:r>
                        <a:rPr lang="kk-KZ" sz="1400" baseline="0" dirty="0" smtClean="0">
                          <a:solidFill>
                            <a:srgbClr val="FF0000"/>
                          </a:solidFill>
                          <a:latin typeface="Times New Roman" pitchFamily="18" charset="0"/>
                          <a:cs typeface="Times New Roman" pitchFamily="18" charset="0"/>
                        </a:rPr>
                        <a:t> ана өлімі</a:t>
                      </a:r>
                      <a:endParaRPr lang="ru-RU" sz="1400"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Жол бермеу</a:t>
                      </a:r>
                      <a:endParaRPr lang="ru-RU" sz="1400"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Жол </a:t>
                      </a:r>
                      <a:r>
                        <a:rPr lang="kk-KZ" sz="1400" baseline="0" dirty="0" smtClean="0">
                          <a:solidFill>
                            <a:srgbClr val="FF0000"/>
                          </a:solidFill>
                          <a:latin typeface="Times New Roman" pitchFamily="18" charset="0"/>
                          <a:cs typeface="Times New Roman" pitchFamily="18" charset="0"/>
                        </a:rPr>
                        <a:t> берілмеді</a:t>
                      </a:r>
                      <a:endParaRPr lang="ru-RU" sz="1400" dirty="0">
                        <a:solidFill>
                          <a:srgbClr val="FF0000"/>
                        </a:solidFill>
                        <a:latin typeface="Times New Roman" pitchFamily="18" charset="0"/>
                        <a:cs typeface="Times New Roman" pitchFamily="18" charset="0"/>
                      </a:endParaRPr>
                    </a:p>
                  </a:txBody>
                  <a:tcPr/>
                </a:tc>
              </a:tr>
              <a:tr h="738573">
                <a:tc>
                  <a:txBody>
                    <a:bodyPr/>
                    <a:lstStyle/>
                    <a:p>
                      <a:pPr algn="l"/>
                      <a:r>
                        <a:rPr lang="kk-KZ" sz="1400" dirty="0" smtClean="0">
                          <a:solidFill>
                            <a:srgbClr val="FF0000"/>
                          </a:solidFill>
                          <a:latin typeface="Times New Roman" pitchFamily="18" charset="0"/>
                          <a:cs typeface="Times New Roman" pitchFamily="18" charset="0"/>
                        </a:rPr>
                        <a:t>3</a:t>
                      </a:r>
                      <a:endParaRPr lang="ru-RU" sz="1400" dirty="0">
                        <a:solidFill>
                          <a:srgbClr val="FF0000"/>
                        </a:solidFill>
                        <a:latin typeface="Times New Roman" pitchFamily="18" charset="0"/>
                        <a:cs typeface="Times New Roman" pitchFamily="18" charset="0"/>
                      </a:endParaRPr>
                    </a:p>
                  </a:txBody>
                  <a:tcPr/>
                </a:tc>
                <a:tc>
                  <a:txBody>
                    <a:bodyPr/>
                    <a:lstStyle/>
                    <a:p>
                      <a:pPr algn="l"/>
                      <a:r>
                        <a:rPr lang="kk-KZ" sz="1400" dirty="0" smtClean="0">
                          <a:solidFill>
                            <a:srgbClr val="FF0000"/>
                          </a:solidFill>
                          <a:latin typeface="Times New Roman" pitchFamily="18" charset="0"/>
                          <a:cs typeface="Times New Roman" pitchFamily="18" charset="0"/>
                        </a:rPr>
                        <a:t>Тіркелген халық ішінен ЖҚА, АГ, ИМ, ОНМК</a:t>
                      </a:r>
                      <a:r>
                        <a:rPr lang="kk-KZ" sz="1400" baseline="0" dirty="0" smtClean="0">
                          <a:solidFill>
                            <a:srgbClr val="FF0000"/>
                          </a:solidFill>
                          <a:latin typeface="Times New Roman" pitchFamily="18" charset="0"/>
                          <a:cs typeface="Times New Roman" pitchFamily="18" charset="0"/>
                        </a:rPr>
                        <a:t> ауруларының асқынуларымен аруханаға түсендерің деңгейі</a:t>
                      </a:r>
                      <a:endParaRPr lang="ru-RU" sz="1400"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10 </a:t>
                      </a:r>
                      <a:r>
                        <a:rPr lang="en-US" sz="1400" dirty="0" smtClean="0">
                          <a:solidFill>
                            <a:srgbClr val="FF0000"/>
                          </a:solidFill>
                          <a:latin typeface="Times New Roman" pitchFamily="18" charset="0"/>
                          <a:cs typeface="Times New Roman" pitchFamily="18" charset="0"/>
                        </a:rPr>
                        <a:t>% </a:t>
                      </a:r>
                      <a:r>
                        <a:rPr lang="kk-KZ" sz="1400" dirty="0" smtClean="0">
                          <a:solidFill>
                            <a:srgbClr val="FF0000"/>
                          </a:solidFill>
                          <a:latin typeface="Times New Roman" pitchFamily="18" charset="0"/>
                          <a:cs typeface="Times New Roman" pitchFamily="18" charset="0"/>
                        </a:rPr>
                        <a:t>көп</a:t>
                      </a:r>
                      <a:r>
                        <a:rPr lang="kk-KZ" sz="1400" baseline="0" dirty="0" smtClean="0">
                          <a:solidFill>
                            <a:srgbClr val="FF0000"/>
                          </a:solidFill>
                          <a:latin typeface="Times New Roman" pitchFamily="18" charset="0"/>
                          <a:cs typeface="Times New Roman" pitchFamily="18" charset="0"/>
                        </a:rPr>
                        <a:t> болмау</a:t>
                      </a:r>
                      <a:endParaRPr lang="ru-RU" sz="1400"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 5</a:t>
                      </a:r>
                      <a:r>
                        <a:rPr lang="en-US" sz="1400" dirty="0" smtClean="0">
                          <a:solidFill>
                            <a:srgbClr val="FF0000"/>
                          </a:solidFill>
                          <a:latin typeface="Times New Roman" pitchFamily="18" charset="0"/>
                          <a:cs typeface="Times New Roman" pitchFamily="18" charset="0"/>
                        </a:rPr>
                        <a:t>%</a:t>
                      </a:r>
                      <a:endParaRPr lang="ru-RU" sz="1400" dirty="0">
                        <a:solidFill>
                          <a:srgbClr val="FF0000"/>
                        </a:solidFill>
                        <a:latin typeface="Times New Roman" pitchFamily="18" charset="0"/>
                        <a:cs typeface="Times New Roman" pitchFamily="18" charset="0"/>
                      </a:endParaRPr>
                    </a:p>
                  </a:txBody>
                  <a:tcPr/>
                </a:tc>
              </a:tr>
              <a:tr h="382134">
                <a:tc>
                  <a:txBody>
                    <a:bodyPr/>
                    <a:lstStyle/>
                    <a:p>
                      <a:pPr algn="l"/>
                      <a:r>
                        <a:rPr lang="kk-KZ" sz="1400" dirty="0" smtClean="0">
                          <a:solidFill>
                            <a:srgbClr val="FF0000"/>
                          </a:solidFill>
                          <a:latin typeface="Times New Roman" pitchFamily="18" charset="0"/>
                          <a:cs typeface="Times New Roman" pitchFamily="18" charset="0"/>
                        </a:rPr>
                        <a:t>4</a:t>
                      </a:r>
                      <a:endParaRPr lang="ru-RU" sz="1400" dirty="0">
                        <a:solidFill>
                          <a:srgbClr val="FF0000"/>
                        </a:solidFill>
                        <a:latin typeface="Times New Roman" pitchFamily="18" charset="0"/>
                        <a:cs typeface="Times New Roman" pitchFamily="18" charset="0"/>
                      </a:endParaRPr>
                    </a:p>
                  </a:txBody>
                  <a:tcPr/>
                </a:tc>
                <a:tc>
                  <a:txBody>
                    <a:bodyPr/>
                    <a:lstStyle/>
                    <a:p>
                      <a:pPr algn="l"/>
                      <a:r>
                        <a:rPr lang="kk-KZ" sz="1400" dirty="0" smtClean="0">
                          <a:solidFill>
                            <a:srgbClr val="FF0000"/>
                          </a:solidFill>
                          <a:latin typeface="Times New Roman" pitchFamily="18" charset="0"/>
                          <a:cs typeface="Times New Roman" pitchFamily="18" charset="0"/>
                        </a:rPr>
                        <a:t>Скринигтік тексеруден өткізу</a:t>
                      </a:r>
                      <a:endParaRPr lang="ru-RU" sz="1400"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80 </a:t>
                      </a:r>
                      <a:r>
                        <a:rPr lang="en-US" sz="1400" dirty="0" smtClean="0">
                          <a:solidFill>
                            <a:srgbClr val="FF0000"/>
                          </a:solidFill>
                          <a:latin typeface="Times New Roman" pitchFamily="18" charset="0"/>
                          <a:cs typeface="Times New Roman" pitchFamily="18" charset="0"/>
                        </a:rPr>
                        <a:t>%</a:t>
                      </a:r>
                      <a:r>
                        <a:rPr lang="kk-KZ" sz="1400" dirty="0" smtClean="0">
                          <a:solidFill>
                            <a:srgbClr val="FF0000"/>
                          </a:solidFill>
                          <a:latin typeface="Times New Roman" pitchFamily="18" charset="0"/>
                          <a:cs typeface="Times New Roman" pitchFamily="18" charset="0"/>
                        </a:rPr>
                        <a:t>  </a:t>
                      </a:r>
                      <a:endParaRPr lang="ru-RU" sz="1400"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98,6</a:t>
                      </a:r>
                      <a:r>
                        <a:rPr lang="en-US" sz="1400" dirty="0" smtClean="0">
                          <a:solidFill>
                            <a:srgbClr val="FF0000"/>
                          </a:solidFill>
                          <a:latin typeface="Times New Roman" pitchFamily="18" charset="0"/>
                          <a:cs typeface="Times New Roman" pitchFamily="18" charset="0"/>
                        </a:rPr>
                        <a:t>%</a:t>
                      </a:r>
                      <a:endParaRPr lang="ru-RU" sz="1400" dirty="0">
                        <a:solidFill>
                          <a:srgbClr val="FF0000"/>
                        </a:solidFill>
                        <a:latin typeface="Times New Roman" pitchFamily="18" charset="0"/>
                        <a:cs typeface="Times New Roman" pitchFamily="18" charset="0"/>
                      </a:endParaRPr>
                    </a:p>
                  </a:txBody>
                  <a:tcPr/>
                </a:tc>
              </a:tr>
              <a:tr h="738573">
                <a:tc>
                  <a:txBody>
                    <a:bodyPr/>
                    <a:lstStyle/>
                    <a:p>
                      <a:pPr algn="l"/>
                      <a:r>
                        <a:rPr lang="kk-KZ" sz="1400" dirty="0" smtClean="0">
                          <a:solidFill>
                            <a:srgbClr val="FF0000"/>
                          </a:solidFill>
                          <a:latin typeface="Times New Roman" pitchFamily="18" charset="0"/>
                          <a:cs typeface="Times New Roman" pitchFamily="18" charset="0"/>
                        </a:rPr>
                        <a:t>5</a:t>
                      </a:r>
                      <a:endParaRPr lang="ru-RU" sz="1400" dirty="0">
                        <a:solidFill>
                          <a:srgbClr val="FF0000"/>
                        </a:solidFill>
                        <a:latin typeface="Times New Roman" pitchFamily="18" charset="0"/>
                        <a:cs typeface="Times New Roman" pitchFamily="18" charset="0"/>
                      </a:endParaRPr>
                    </a:p>
                  </a:txBody>
                  <a:tcPr/>
                </a:tc>
                <a:tc>
                  <a:txBody>
                    <a:bodyPr/>
                    <a:lstStyle/>
                    <a:p>
                      <a:pPr algn="l"/>
                      <a:r>
                        <a:rPr lang="kk-KZ" sz="1400" baseline="0" dirty="0" smtClean="0">
                          <a:solidFill>
                            <a:srgbClr val="FF0000"/>
                          </a:solidFill>
                          <a:latin typeface="Times New Roman" pitchFamily="18" charset="0"/>
                          <a:cs typeface="Times New Roman" pitchFamily="18" charset="0"/>
                        </a:rPr>
                        <a:t>Алғашқы анықталғандар ішінен </a:t>
                      </a:r>
                      <a:r>
                        <a:rPr lang="kk-KZ" sz="1400" dirty="0" smtClean="0">
                          <a:solidFill>
                            <a:srgbClr val="FF0000"/>
                          </a:solidFill>
                          <a:latin typeface="Times New Roman" pitchFamily="18" charset="0"/>
                          <a:cs typeface="Times New Roman" pitchFamily="18" charset="0"/>
                        </a:rPr>
                        <a:t>Деструктивті туберкулез формасы, Фиброзды – кавернозды</a:t>
                      </a:r>
                      <a:r>
                        <a:rPr lang="kk-KZ" sz="1400" baseline="0" dirty="0" smtClean="0">
                          <a:solidFill>
                            <a:srgbClr val="FF0000"/>
                          </a:solidFill>
                          <a:latin typeface="Times New Roman" pitchFamily="18" charset="0"/>
                          <a:cs typeface="Times New Roman" pitchFamily="18" charset="0"/>
                        </a:rPr>
                        <a:t> ТБЗ қоса алғандағы деңгейі </a:t>
                      </a:r>
                      <a:endParaRPr lang="ru-RU" sz="1400"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5 </a:t>
                      </a:r>
                      <a:r>
                        <a:rPr lang="en-US" sz="1400" dirty="0" smtClean="0">
                          <a:solidFill>
                            <a:srgbClr val="FF0000"/>
                          </a:solidFill>
                          <a:latin typeface="Times New Roman" pitchFamily="18" charset="0"/>
                          <a:cs typeface="Times New Roman" pitchFamily="18" charset="0"/>
                        </a:rPr>
                        <a:t>%</a:t>
                      </a:r>
                      <a:r>
                        <a:rPr lang="en-US" sz="1400" baseline="0" dirty="0" smtClean="0">
                          <a:solidFill>
                            <a:srgbClr val="FF0000"/>
                          </a:solidFill>
                          <a:latin typeface="Times New Roman" pitchFamily="18" charset="0"/>
                          <a:cs typeface="Times New Roman" pitchFamily="18" charset="0"/>
                        </a:rPr>
                        <a:t> </a:t>
                      </a:r>
                      <a:r>
                        <a:rPr lang="kk-KZ" sz="1400" baseline="0" dirty="0" smtClean="0">
                          <a:solidFill>
                            <a:srgbClr val="FF0000"/>
                          </a:solidFill>
                          <a:latin typeface="Times New Roman" pitchFamily="18" charset="0"/>
                          <a:cs typeface="Times New Roman" pitchFamily="18" charset="0"/>
                        </a:rPr>
                        <a:t>дейін төмендету</a:t>
                      </a:r>
                      <a:endParaRPr lang="ru-RU" sz="1400"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Жоқ </a:t>
                      </a:r>
                      <a:endParaRPr lang="ru-RU" sz="1400" dirty="0">
                        <a:solidFill>
                          <a:srgbClr val="FF0000"/>
                        </a:solidFill>
                        <a:latin typeface="Times New Roman" pitchFamily="18" charset="0"/>
                        <a:cs typeface="Times New Roman" pitchFamily="18" charset="0"/>
                      </a:endParaRPr>
                    </a:p>
                  </a:txBody>
                  <a:tcPr/>
                </a:tc>
              </a:tr>
              <a:tr h="566124">
                <a:tc>
                  <a:txBody>
                    <a:bodyPr/>
                    <a:lstStyle/>
                    <a:p>
                      <a:pPr algn="l"/>
                      <a:r>
                        <a:rPr lang="kk-KZ" sz="1400" dirty="0" smtClean="0">
                          <a:solidFill>
                            <a:srgbClr val="FF0000"/>
                          </a:solidFill>
                          <a:latin typeface="Times New Roman" pitchFamily="18" charset="0"/>
                          <a:cs typeface="Times New Roman" pitchFamily="18" charset="0"/>
                        </a:rPr>
                        <a:t>6</a:t>
                      </a:r>
                      <a:endParaRPr lang="ru-RU" sz="1400" dirty="0">
                        <a:solidFill>
                          <a:srgbClr val="FF0000"/>
                        </a:solidFill>
                        <a:latin typeface="Times New Roman" pitchFamily="18" charset="0"/>
                        <a:cs typeface="Times New Roman" pitchFamily="18" charset="0"/>
                      </a:endParaRPr>
                    </a:p>
                  </a:txBody>
                  <a:tcPr/>
                </a:tc>
                <a:tc>
                  <a:txBody>
                    <a:bodyPr/>
                    <a:lstStyle/>
                    <a:p>
                      <a:pPr algn="l"/>
                      <a:r>
                        <a:rPr lang="kk-KZ" sz="1400" dirty="0" smtClean="0">
                          <a:solidFill>
                            <a:srgbClr val="FF0000"/>
                          </a:solidFill>
                          <a:latin typeface="Times New Roman" pitchFamily="18" charset="0"/>
                          <a:cs typeface="Times New Roman" pitchFamily="18" charset="0"/>
                        </a:rPr>
                        <a:t>Есеп жылында алғашқы анықталған қатерлі ісік ауруларының 1 -2 сатысында анықталғандар деңгейі</a:t>
                      </a:r>
                      <a:endParaRPr lang="ru-RU" sz="1400"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5 </a:t>
                      </a:r>
                      <a:r>
                        <a:rPr lang="en-US" sz="1400" dirty="0" smtClean="0">
                          <a:solidFill>
                            <a:srgbClr val="FF0000"/>
                          </a:solidFill>
                          <a:latin typeface="Times New Roman" pitchFamily="18" charset="0"/>
                          <a:cs typeface="Times New Roman" pitchFamily="18" charset="0"/>
                        </a:rPr>
                        <a:t>%</a:t>
                      </a:r>
                      <a:r>
                        <a:rPr lang="kk-KZ" sz="1400" dirty="0" smtClean="0">
                          <a:solidFill>
                            <a:srgbClr val="FF0000"/>
                          </a:solidFill>
                          <a:latin typeface="Times New Roman" pitchFamily="18" charset="0"/>
                          <a:cs typeface="Times New Roman" pitchFamily="18" charset="0"/>
                        </a:rPr>
                        <a:t> жоғарлату</a:t>
                      </a:r>
                      <a:endParaRPr lang="ru-RU" sz="1400"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11 </a:t>
                      </a:r>
                      <a:r>
                        <a:rPr lang="ru-RU" sz="1400" dirty="0" smtClean="0">
                          <a:solidFill>
                            <a:srgbClr val="FF0000"/>
                          </a:solidFill>
                          <a:latin typeface="Times New Roman" pitchFamily="18" charset="0"/>
                          <a:cs typeface="Times New Roman" pitchFamily="18" charset="0"/>
                        </a:rPr>
                        <a:t>%</a:t>
                      </a:r>
                      <a:r>
                        <a:rPr lang="ru-RU" sz="1400" baseline="0" dirty="0" smtClean="0">
                          <a:solidFill>
                            <a:srgbClr val="FF0000"/>
                          </a:solidFill>
                          <a:latin typeface="Times New Roman" pitchFamily="18" charset="0"/>
                          <a:cs typeface="Times New Roman" pitchFamily="18" charset="0"/>
                        </a:rPr>
                        <a:t> </a:t>
                      </a:r>
                      <a:r>
                        <a:rPr lang="ru-RU" sz="1400" baseline="0" dirty="0" err="1" smtClean="0">
                          <a:solidFill>
                            <a:srgbClr val="FF0000"/>
                          </a:solidFill>
                          <a:latin typeface="Times New Roman" pitchFamily="18" charset="0"/>
                          <a:cs typeface="Times New Roman" pitchFamily="18" charset="0"/>
                        </a:rPr>
                        <a:t>жо</a:t>
                      </a:r>
                      <a:r>
                        <a:rPr lang="kk-KZ" sz="1400" baseline="0" dirty="0" smtClean="0">
                          <a:solidFill>
                            <a:srgbClr val="FF0000"/>
                          </a:solidFill>
                          <a:latin typeface="Times New Roman" pitchFamily="18" charset="0"/>
                          <a:cs typeface="Times New Roman" pitchFamily="18" charset="0"/>
                        </a:rPr>
                        <a:t>ғарлады</a:t>
                      </a:r>
                      <a:endParaRPr lang="ru-RU" sz="1400" dirty="0">
                        <a:solidFill>
                          <a:srgbClr val="FF0000"/>
                        </a:solidFill>
                        <a:latin typeface="Times New Roman" pitchFamily="18" charset="0"/>
                        <a:cs typeface="Times New Roman" pitchFamily="18" charset="0"/>
                      </a:endParaRPr>
                    </a:p>
                  </a:txBody>
                  <a:tcPr/>
                </a:tc>
              </a:tr>
              <a:tr h="424594">
                <a:tc>
                  <a:txBody>
                    <a:bodyPr/>
                    <a:lstStyle/>
                    <a:p>
                      <a:pPr algn="l"/>
                      <a:r>
                        <a:rPr lang="kk-KZ" sz="1400" dirty="0" smtClean="0">
                          <a:solidFill>
                            <a:srgbClr val="FF0000"/>
                          </a:solidFill>
                          <a:latin typeface="Times New Roman" pitchFamily="18" charset="0"/>
                          <a:cs typeface="Times New Roman" pitchFamily="18" charset="0"/>
                        </a:rPr>
                        <a:t>7</a:t>
                      </a:r>
                      <a:endParaRPr lang="ru-RU" sz="1400" dirty="0">
                        <a:solidFill>
                          <a:srgbClr val="FF0000"/>
                        </a:solidFill>
                        <a:latin typeface="Times New Roman" pitchFamily="18" charset="0"/>
                        <a:cs typeface="Times New Roman" pitchFamily="18" charset="0"/>
                      </a:endParaRPr>
                    </a:p>
                  </a:txBody>
                  <a:tcPr/>
                </a:tc>
                <a:tc>
                  <a:txBody>
                    <a:bodyPr/>
                    <a:lstStyle/>
                    <a:p>
                      <a:pPr algn="l"/>
                      <a:r>
                        <a:rPr lang="kk-KZ" sz="1400" dirty="0" smtClean="0">
                          <a:solidFill>
                            <a:srgbClr val="FF0000"/>
                          </a:solidFill>
                          <a:latin typeface="Times New Roman" pitchFamily="18" charset="0"/>
                          <a:cs typeface="Times New Roman" pitchFamily="18" charset="0"/>
                        </a:rPr>
                        <a:t>Есеп жылындағы негізді шағымдар</a:t>
                      </a:r>
                      <a:endParaRPr lang="ru-RU" sz="1400"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10 </a:t>
                      </a:r>
                      <a:r>
                        <a:rPr lang="en-US" sz="1400" dirty="0" smtClean="0">
                          <a:solidFill>
                            <a:srgbClr val="FF0000"/>
                          </a:solidFill>
                          <a:latin typeface="Times New Roman" pitchFamily="18" charset="0"/>
                          <a:cs typeface="Times New Roman" pitchFamily="18" charset="0"/>
                        </a:rPr>
                        <a:t>%</a:t>
                      </a:r>
                      <a:r>
                        <a:rPr lang="kk-KZ" sz="1400" dirty="0" smtClean="0">
                          <a:solidFill>
                            <a:srgbClr val="FF0000"/>
                          </a:solidFill>
                          <a:latin typeface="Times New Roman" pitchFamily="18" charset="0"/>
                          <a:cs typeface="Times New Roman" pitchFamily="18" charset="0"/>
                        </a:rPr>
                        <a:t>  төмендету</a:t>
                      </a:r>
                      <a:endParaRPr lang="ru-RU" sz="1400"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      болған жоқ</a:t>
                      </a:r>
                      <a:endParaRPr lang="ru-RU" sz="1400" dirty="0">
                        <a:solidFill>
                          <a:srgbClr val="FF0000"/>
                        </a:solidFill>
                        <a:latin typeface="Times New Roman" pitchFamily="18" charset="0"/>
                        <a:cs typeface="Times New Roman" pitchFamily="18" charset="0"/>
                      </a:endParaRPr>
                    </a:p>
                  </a:txBody>
                  <a:tcPr/>
                </a:tc>
              </a:tr>
              <a:tr h="1151833">
                <a:tc>
                  <a:txBody>
                    <a:bodyPr/>
                    <a:lstStyle/>
                    <a:p>
                      <a:pPr algn="l"/>
                      <a:r>
                        <a:rPr lang="kk-KZ" sz="1400" dirty="0" smtClean="0">
                          <a:solidFill>
                            <a:srgbClr val="FF0000"/>
                          </a:solidFill>
                          <a:latin typeface="Times New Roman" pitchFamily="18" charset="0"/>
                          <a:cs typeface="Times New Roman" pitchFamily="18" charset="0"/>
                        </a:rPr>
                        <a:t>8</a:t>
                      </a:r>
                      <a:endParaRPr lang="ru-RU" sz="1400" dirty="0">
                        <a:solidFill>
                          <a:srgbClr val="FF0000"/>
                        </a:solidFill>
                        <a:latin typeface="Times New Roman" pitchFamily="18" charset="0"/>
                        <a:cs typeface="Times New Roman" pitchFamily="18" charset="0"/>
                      </a:endParaRPr>
                    </a:p>
                  </a:txBody>
                  <a:tcPr/>
                </a:tc>
                <a:tc>
                  <a:txBody>
                    <a:bodyPr/>
                    <a:lstStyle/>
                    <a:p>
                      <a:pPr algn="l"/>
                      <a:r>
                        <a:rPr lang="kk-KZ" sz="1400" dirty="0" smtClean="0">
                          <a:solidFill>
                            <a:srgbClr val="FF0000"/>
                          </a:solidFill>
                          <a:latin typeface="Times New Roman" pitchFamily="18" charset="0"/>
                          <a:cs typeface="Times New Roman" pitchFamily="18" charset="0"/>
                        </a:rPr>
                        <a:t>АМСК</a:t>
                      </a:r>
                      <a:r>
                        <a:rPr lang="kk-KZ" sz="1400" baseline="0" dirty="0" smtClean="0">
                          <a:solidFill>
                            <a:srgbClr val="FF0000"/>
                          </a:solidFill>
                          <a:latin typeface="Times New Roman" pitchFamily="18" charset="0"/>
                          <a:cs typeface="Times New Roman" pitchFamily="18" charset="0"/>
                        </a:rPr>
                        <a:t> ұйымдарында  барлық дәрігерлер ішінен ЖТД мен мамандардың потенциалдарының жоғарлау деңгейі </a:t>
                      </a:r>
                      <a:endParaRPr lang="ru-RU" sz="1400"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35 </a:t>
                      </a:r>
                      <a:r>
                        <a:rPr lang="en-US" sz="1400" dirty="0" smtClean="0">
                          <a:solidFill>
                            <a:srgbClr val="FF0000"/>
                          </a:solidFill>
                          <a:latin typeface="Times New Roman" pitchFamily="18" charset="0"/>
                          <a:cs typeface="Times New Roman" pitchFamily="18" charset="0"/>
                        </a:rPr>
                        <a:t>%</a:t>
                      </a:r>
                      <a:r>
                        <a:rPr lang="kk-KZ" sz="1400" dirty="0" smtClean="0">
                          <a:solidFill>
                            <a:srgbClr val="FF0000"/>
                          </a:solidFill>
                          <a:latin typeface="Times New Roman" pitchFamily="18" charset="0"/>
                          <a:cs typeface="Times New Roman" pitchFamily="18" charset="0"/>
                        </a:rPr>
                        <a:t> төмен</a:t>
                      </a:r>
                      <a:r>
                        <a:rPr lang="kk-KZ" sz="1400" baseline="0" dirty="0" smtClean="0">
                          <a:solidFill>
                            <a:srgbClr val="FF0000"/>
                          </a:solidFill>
                          <a:latin typeface="Times New Roman" pitchFamily="18" charset="0"/>
                          <a:cs typeface="Times New Roman" pitchFamily="18" charset="0"/>
                        </a:rPr>
                        <a:t> емес </a:t>
                      </a:r>
                      <a:endParaRPr lang="ru-RU" sz="1400" dirty="0">
                        <a:solidFill>
                          <a:srgbClr val="FF0000"/>
                        </a:solidFill>
                        <a:latin typeface="Times New Roman" pitchFamily="18" charset="0"/>
                        <a:cs typeface="Times New Roman" pitchFamily="18" charset="0"/>
                      </a:endParaRPr>
                    </a:p>
                  </a:txBody>
                  <a:tcPr/>
                </a:tc>
                <a:tc>
                  <a:txBody>
                    <a:bodyPr/>
                    <a:lstStyle/>
                    <a:p>
                      <a:pPr algn="ctr"/>
                      <a:r>
                        <a:rPr lang="kk-KZ" sz="1400" dirty="0" smtClean="0">
                          <a:solidFill>
                            <a:srgbClr val="FF0000"/>
                          </a:solidFill>
                          <a:latin typeface="Times New Roman" pitchFamily="18" charset="0"/>
                          <a:cs typeface="Times New Roman" pitchFamily="18" charset="0"/>
                        </a:rPr>
                        <a:t>68,4</a:t>
                      </a:r>
                      <a:r>
                        <a:rPr lang="en-US" sz="1400" dirty="0" smtClean="0">
                          <a:solidFill>
                            <a:srgbClr val="FF0000"/>
                          </a:solidFill>
                          <a:latin typeface="Times New Roman" pitchFamily="18" charset="0"/>
                          <a:cs typeface="Times New Roman" pitchFamily="18" charset="0"/>
                        </a:rPr>
                        <a:t>%</a:t>
                      </a:r>
                      <a:endParaRPr lang="ru-RU" sz="1400" dirty="0">
                        <a:solidFill>
                          <a:srgbClr val="FF0000"/>
                        </a:solidFill>
                        <a:latin typeface="Times New Roman" pitchFamily="18" charset="0"/>
                        <a:cs typeface="Times New Roman" pitchFamily="18" charset="0"/>
                      </a:endParaRPr>
                    </a:p>
                  </a:txBody>
                  <a:tcPr/>
                </a:tc>
              </a:tr>
            </a:tbl>
          </a:graphicData>
        </a:graphic>
      </p:graphicFrame>
      <p:sp>
        <p:nvSpPr>
          <p:cNvPr id="5" name="Прямоугольник 4"/>
          <p:cNvSpPr/>
          <p:nvPr/>
        </p:nvSpPr>
        <p:spPr>
          <a:xfrm>
            <a:off x="428596" y="228600"/>
            <a:ext cx="8358246" cy="646331"/>
          </a:xfrm>
          <a:prstGeom prst="rect">
            <a:avLst/>
          </a:prstGeom>
          <a:noFill/>
        </p:spPr>
        <p:txBody>
          <a:bodyPr wrap="square" lIns="91440" tIns="45720" rIns="91440" bIns="45720">
            <a:spAutoFit/>
          </a:bodyPr>
          <a:lstStyle/>
          <a:p>
            <a:pPr algn="ctr"/>
            <a:r>
              <a:rPr lang="kk-KZ"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2017  жылдың   12 ай бойынша  Шжқ кмк  «</a:t>
            </a:r>
            <a:r>
              <a:rPr lang="kk-KZ"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№7 </a:t>
            </a:r>
            <a:r>
              <a:rPr lang="kk-KZ"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Атырау қалалық емхана»  бойынша меморандум индикаторлары  </a:t>
            </a:r>
            <a:endParaRPr lang="ru-RU"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96420916"/>
      </p:ext>
    </p:extLst>
  </p:cSld>
  <p:clrMapOvr>
    <a:masterClrMapping/>
  </p:clrMapOvr>
  <p:transition>
    <p:spli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Содержимое 2"/>
          <p:cNvSpPr>
            <a:spLocks noGrp="1"/>
          </p:cNvSpPr>
          <p:nvPr>
            <p:ph idx="1"/>
          </p:nvPr>
        </p:nvSpPr>
        <p:spPr>
          <a:xfrm>
            <a:off x="357158" y="785794"/>
            <a:ext cx="8429685" cy="5523526"/>
          </a:xfrm>
          <a:prstGeom prst="rect">
            <a:avLst/>
          </a:prstGeom>
        </p:spPr>
        <p:txBody>
          <a:bodyPr>
            <a:noAutofit/>
          </a:bodyPr>
          <a:lstStyle/>
          <a:p>
            <a:pPr algn="just"/>
            <a:r>
              <a:rPr lang="kk-KZ" sz="1400" dirty="0" smtClean="0">
                <a:solidFill>
                  <a:srgbClr val="FF0000"/>
                </a:solidFill>
                <a:latin typeface="Times New Roman" pitchFamily="18" charset="0"/>
                <a:cs typeface="Times New Roman" pitchFamily="18" charset="0"/>
              </a:rPr>
              <a:t>Ел  басы  Нұрсұлтан  Әбішұлы  Назарбаевтың </a:t>
            </a:r>
            <a:r>
              <a:rPr lang="ru-RU" sz="1400" b="1" i="1" dirty="0" smtClean="0">
                <a:solidFill>
                  <a:srgbClr val="FF0000"/>
                </a:solidFill>
                <a:latin typeface="Times New Roman" pitchFamily="18" charset="0"/>
                <a:cs typeface="Times New Roman" pitchFamily="18" charset="0"/>
              </a:rPr>
              <a:t>«</a:t>
            </a:r>
            <a:r>
              <a:rPr lang="kk-KZ" sz="1400" b="1" i="1" dirty="0" smtClean="0">
                <a:solidFill>
                  <a:srgbClr val="FF0000"/>
                </a:solidFill>
                <a:latin typeface="Times New Roman" pitchFamily="18" charset="0"/>
                <a:cs typeface="Times New Roman" pitchFamily="18" charset="0"/>
              </a:rPr>
              <a:t>100 нақты қадам» </a:t>
            </a:r>
            <a:r>
              <a:rPr lang="kk-KZ" sz="1400" dirty="0" smtClean="0">
                <a:solidFill>
                  <a:srgbClr val="FF0000"/>
                </a:solidFill>
                <a:latin typeface="Times New Roman" pitchFamily="18" charset="0"/>
                <a:cs typeface="Times New Roman" pitchFamily="18" charset="0"/>
              </a:rPr>
              <a:t>ұлт жоспарын басшылыққа алып  көрсетілген  міндеттерді  орындау.</a:t>
            </a:r>
          </a:p>
          <a:p>
            <a:pPr algn="just"/>
            <a:r>
              <a:rPr lang="kk-KZ" sz="1400" dirty="0" smtClean="0">
                <a:solidFill>
                  <a:srgbClr val="FF0000"/>
                </a:solidFill>
                <a:latin typeface="Times New Roman" pitchFamily="18" charset="0"/>
                <a:cs typeface="Times New Roman" pitchFamily="18" charset="0"/>
              </a:rPr>
              <a:t>Емхана дәрігерлері мен ОБҚ санаттылық дәрежесін жоғарлату;</a:t>
            </a:r>
          </a:p>
          <a:p>
            <a:pPr algn="just"/>
            <a:r>
              <a:rPr lang="kk-KZ" sz="1400" dirty="0" smtClean="0">
                <a:solidFill>
                  <a:srgbClr val="FF0000"/>
                </a:solidFill>
                <a:latin typeface="Times New Roman" pitchFamily="18" charset="0"/>
                <a:cs typeface="Times New Roman" pitchFamily="18" charset="0"/>
              </a:rPr>
              <a:t>Ана өлімін болдырмау, бала өлімін төмендету /№452бұйрық бойынша жұмыс жандандыру/</a:t>
            </a:r>
          </a:p>
          <a:p>
            <a:pPr algn="just"/>
            <a:r>
              <a:rPr lang="kk-KZ" sz="1400" dirty="0" smtClean="0">
                <a:solidFill>
                  <a:srgbClr val="FF0000"/>
                </a:solidFill>
                <a:latin typeface="Times New Roman" pitchFamily="18" charset="0"/>
                <a:cs typeface="Times New Roman" pitchFamily="18" charset="0"/>
              </a:rPr>
              <a:t>Үй аралауды сапалы жүргізу сенбі, жексенбі, мереке күндеріде бөлім меңгерушілерімен бас, аға медбикеге қатаң тапсыру. Қадағалау  бас дәрігер орынбасары Н.Умбеткалиева.</a:t>
            </a:r>
          </a:p>
          <a:p>
            <a:pPr algn="just"/>
            <a:r>
              <a:rPr lang="kk-KZ" sz="1400" dirty="0" smtClean="0">
                <a:solidFill>
                  <a:srgbClr val="FF0000"/>
                </a:solidFill>
                <a:latin typeface="Times New Roman" pitchFamily="18" charset="0"/>
                <a:cs typeface="Times New Roman" pitchFamily="18" charset="0"/>
              </a:rPr>
              <a:t>Автоматты ақпаратты жүйені жетілдіру;</a:t>
            </a:r>
          </a:p>
          <a:p>
            <a:pPr algn="just"/>
            <a:r>
              <a:rPr lang="kk-KZ" sz="1400" dirty="0" smtClean="0">
                <a:solidFill>
                  <a:srgbClr val="FF0000"/>
                </a:solidFill>
                <a:latin typeface="Times New Roman" pitchFamily="18" charset="0"/>
                <a:cs typeface="Times New Roman" pitchFamily="18" charset="0"/>
              </a:rPr>
              <a:t>Туберкулез аурщаңдығы бойынша 2 жыл және оданда көп тексерістен өтпегендерді тиянақты нақтылау. Жеке емханалардан өткендерінің флюропленкаларын алдыру. Перфокарта бойынша тиянақты жұмыс жүргізу. Қадағалау фтизиатр дәрігер – А.Есмурзин, ЖДО меңгерушісі – Э.Мерешова, Бахитова А.А  мен аға медбике А.Жұмабаева. </a:t>
            </a:r>
          </a:p>
          <a:p>
            <a:pPr algn="just"/>
            <a:r>
              <a:rPr lang="kk-KZ" sz="1400" dirty="0" smtClean="0">
                <a:solidFill>
                  <a:srgbClr val="FF0000"/>
                </a:solidFill>
                <a:latin typeface="Times New Roman" pitchFamily="18" charset="0"/>
                <a:cs typeface="Times New Roman" pitchFamily="18" charset="0"/>
              </a:rPr>
              <a:t>Тиісті әлеуметтік көмек алатындар санын анықтап, жұмысын бақылау.</a:t>
            </a:r>
          </a:p>
          <a:p>
            <a:pPr algn="just"/>
            <a:r>
              <a:rPr lang="kk-KZ" sz="1400" dirty="0" smtClean="0">
                <a:solidFill>
                  <a:srgbClr val="FF0000"/>
                </a:solidFill>
                <a:latin typeface="Times New Roman" pitchFamily="18" charset="0"/>
                <a:cs typeface="Times New Roman" pitchFamily="18" charset="0"/>
              </a:rPr>
              <a:t>Қатерлі ісік ауру бойынша скрининг жұмысын жандандыру. Нәтижесін базаға сапалы енгізу. Скринигтік тексерістер  бойынша анықтау жұымстарын сапалы жүргізу деңгейін көтеру.</a:t>
            </a:r>
          </a:p>
          <a:p>
            <a:pPr algn="just"/>
            <a:r>
              <a:rPr lang="kk-KZ" sz="1400" dirty="0" smtClean="0">
                <a:solidFill>
                  <a:srgbClr val="FF0000"/>
                </a:solidFill>
                <a:latin typeface="Times New Roman" pitchFamily="18" charset="0"/>
                <a:cs typeface="Times New Roman" pitchFamily="18" charset="0"/>
              </a:rPr>
              <a:t>Міндетті әлеуметтік медициналық сақтандыру жүйесін енгізу қағидаттарын халыққа түсіндіруді жалғастыру және дайындықты сапалы жүргізу; </a:t>
            </a:r>
          </a:p>
          <a:p>
            <a:pPr algn="just"/>
            <a:r>
              <a:rPr lang="kk-KZ" sz="1400" dirty="0" smtClean="0">
                <a:solidFill>
                  <a:srgbClr val="FF0000"/>
                </a:solidFill>
                <a:latin typeface="Times New Roman" pitchFamily="18" charset="0"/>
                <a:cs typeface="Times New Roman" pitchFamily="18" charset="0"/>
              </a:rPr>
              <a:t>Медициналық оңалту </a:t>
            </a:r>
            <a:r>
              <a:rPr lang="kk-KZ" sz="1400" dirty="0">
                <a:solidFill>
                  <a:srgbClr val="FF0000"/>
                </a:solidFill>
                <a:latin typeface="Times New Roman" pitchFamily="18" charset="0"/>
                <a:cs typeface="Times New Roman" pitchFamily="18" charset="0"/>
              </a:rPr>
              <a:t>бөлімшесінің жұмыстарын одан әрі жандандыру</a:t>
            </a:r>
            <a:r>
              <a:rPr lang="kk-KZ" sz="1400" dirty="0" smtClean="0">
                <a:solidFill>
                  <a:srgbClr val="FF0000"/>
                </a:solidFill>
                <a:latin typeface="Times New Roman" pitchFamily="18" charset="0"/>
                <a:cs typeface="Times New Roman" pitchFamily="18" charset="0"/>
              </a:rPr>
              <a:t>:</a:t>
            </a:r>
            <a:endParaRPr lang="ru-RU" sz="1400" dirty="0" smtClean="0">
              <a:solidFill>
                <a:srgbClr val="FF0000"/>
              </a:solidFill>
              <a:latin typeface="Times New Roman" pitchFamily="18" charset="0"/>
              <a:cs typeface="Times New Roman" pitchFamily="18" charset="0"/>
            </a:endParaRPr>
          </a:p>
          <a:p>
            <a:pPr algn="just"/>
            <a:r>
              <a:rPr lang="kk-KZ" sz="1400" dirty="0" smtClean="0">
                <a:solidFill>
                  <a:srgbClr val="FF0000"/>
                </a:solidFill>
                <a:latin typeface="Times New Roman" pitchFamily="18" charset="0"/>
                <a:cs typeface="Times New Roman" pitchFamily="18" charset="0"/>
              </a:rPr>
              <a:t>аймақта бекітілген тұрғындарға емханада және үйінде алғашқы медициналық – санитарлық көмек көрсетудің сапасын  жақсарту;</a:t>
            </a:r>
            <a:endParaRPr lang="ru-RU" sz="1400" dirty="0" smtClean="0">
              <a:solidFill>
                <a:srgbClr val="FF0000"/>
              </a:solidFill>
              <a:latin typeface="Times New Roman" pitchFamily="18" charset="0"/>
              <a:cs typeface="Times New Roman" pitchFamily="18" charset="0"/>
            </a:endParaRPr>
          </a:p>
          <a:p>
            <a:pPr algn="just"/>
            <a:r>
              <a:rPr lang="kk-KZ" sz="1400" dirty="0" smtClean="0">
                <a:solidFill>
                  <a:srgbClr val="FF0000"/>
                </a:solidFill>
                <a:latin typeface="Times New Roman" pitchFamily="18" charset="0"/>
                <a:cs typeface="Times New Roman" pitchFamily="18" charset="0"/>
              </a:rPr>
              <a:t>оның ішінде аурудың алдын алу бағытында қызмет етіп, Скринингтік тексерудің сапасын жақсарту;</a:t>
            </a:r>
            <a:endParaRPr lang="ru-RU" sz="1400" dirty="0" smtClean="0">
              <a:solidFill>
                <a:srgbClr val="FF0000"/>
              </a:solidFill>
              <a:latin typeface="Times New Roman" pitchFamily="18" charset="0"/>
              <a:cs typeface="Times New Roman" pitchFamily="18" charset="0"/>
            </a:endParaRPr>
          </a:p>
          <a:p>
            <a:pPr algn="just"/>
            <a:r>
              <a:rPr lang="kk-KZ" sz="1400" dirty="0" smtClean="0">
                <a:solidFill>
                  <a:srgbClr val="FF0000"/>
                </a:solidFill>
                <a:latin typeface="Times New Roman" pitchFamily="18" charset="0"/>
                <a:cs typeface="Times New Roman" pitchFamily="18" charset="0"/>
              </a:rPr>
              <a:t>тұрғындарға медициналық көмек сапасын жақсарту мақсатында ішкі емханалық дәрігерлік аудит жұмысын жандандыру;</a:t>
            </a:r>
          </a:p>
          <a:p>
            <a:pPr algn="just">
              <a:buNone/>
            </a:pPr>
            <a:r>
              <a:rPr lang="kk-KZ" sz="1400" dirty="0" smtClean="0">
                <a:solidFill>
                  <a:srgbClr val="FF0000"/>
                </a:solidFill>
                <a:latin typeface="Times New Roman" pitchFamily="18" charset="0"/>
                <a:cs typeface="Times New Roman" pitchFamily="18" charset="0"/>
              </a:rPr>
              <a:t> </a:t>
            </a:r>
            <a:endParaRPr lang="ru-RU" sz="1400" dirty="0" smtClean="0">
              <a:solidFill>
                <a:srgbClr val="FF0000"/>
              </a:solidFill>
              <a:latin typeface="Times New Roman" pitchFamily="18" charset="0"/>
              <a:cs typeface="Times New Roman" pitchFamily="18" charset="0"/>
            </a:endParaRPr>
          </a:p>
        </p:txBody>
      </p:sp>
      <p:sp>
        <p:nvSpPr>
          <p:cNvPr id="2" name="Прямоугольник 1"/>
          <p:cNvSpPr/>
          <p:nvPr/>
        </p:nvSpPr>
        <p:spPr>
          <a:xfrm>
            <a:off x="1357290" y="142852"/>
            <a:ext cx="6155851" cy="646331"/>
          </a:xfrm>
          <a:prstGeom prst="rect">
            <a:avLst/>
          </a:prstGeom>
          <a:noFill/>
        </p:spPr>
        <p:txBody>
          <a:bodyPr wrap="square" lIns="91440" tIns="45720" rIns="91440" bIns="45720">
            <a:spAutoFit/>
          </a:bodyPr>
          <a:lstStyle/>
          <a:p>
            <a:pPr algn="ctr"/>
            <a:r>
              <a:rPr lang="ru-RU" sz="36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Алға</a:t>
            </a:r>
            <a:r>
              <a:rPr lang="ru-RU"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ru-RU" sz="36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қойған</a:t>
            </a:r>
            <a:r>
              <a:rPr lang="ru-RU"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ru-RU" sz="36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мақсат</a:t>
            </a:r>
            <a:endParaRPr lang="ru-RU"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650928662"/>
      </p:ext>
    </p:extLst>
  </p:cSld>
  <p:clrMapOvr>
    <a:masterClrMapping/>
  </p:clrMapOvr>
  <p:transition>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5" descr="C:\Users\Suncar\Desktop\1237177311_zm__014anons.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bright="40000" contrast="40000"/>
                    </a14:imgEffect>
                  </a14:imgLayer>
                </a14:imgProps>
              </a:ext>
            </a:extLst>
          </a:blip>
          <a:srcRect/>
          <a:stretch>
            <a:fillRect/>
          </a:stretch>
        </p:blipFill>
        <p:spPr bwMode="auto">
          <a:xfrm>
            <a:off x="767751" y="533400"/>
            <a:ext cx="1143000" cy="990600"/>
          </a:xfrm>
          <a:prstGeom prst="rect">
            <a:avLst/>
          </a:prstGeom>
          <a:ln>
            <a:solidFill>
              <a:schemeClr val="bg1"/>
            </a:solidFill>
          </a:ln>
        </p:spPr>
        <p:style>
          <a:lnRef idx="2">
            <a:schemeClr val="accent3"/>
          </a:lnRef>
          <a:fillRef idx="1001">
            <a:schemeClr val="lt2"/>
          </a:fillRef>
          <a:effectRef idx="0">
            <a:schemeClr val="accent3"/>
          </a:effectRef>
          <a:fontRef idx="minor">
            <a:schemeClr val="dk1"/>
          </a:fontRef>
        </p:style>
      </p:pic>
      <p:sp>
        <p:nvSpPr>
          <p:cNvPr id="6" name="Прямоугольник 5"/>
          <p:cNvSpPr/>
          <p:nvPr/>
        </p:nvSpPr>
        <p:spPr>
          <a:xfrm>
            <a:off x="609600" y="2819400"/>
            <a:ext cx="8200066"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kk-KZ" sz="5400" b="1" cap="none" spc="0" dirty="0" smtClean="0">
                <a:ln/>
                <a:solidFill>
                  <a:srgbClr val="FF0000"/>
                </a:solidFill>
                <a:effectLst/>
                <a:latin typeface="Times New Roman" pitchFamily="18" charset="0"/>
                <a:cs typeface="Times New Roman" pitchFamily="18" charset="0"/>
              </a:rPr>
              <a:t>Назарларыңызға рахмет!</a:t>
            </a:r>
            <a:endParaRPr lang="ru-RU" sz="5400" b="1" cap="none" spc="0" dirty="0">
              <a:ln/>
              <a:solidFill>
                <a:srgbClr val="FF0000"/>
              </a:solidFill>
              <a:effectLst/>
            </a:endParaRPr>
          </a:p>
        </p:txBody>
      </p:sp>
    </p:spTree>
    <p:extLst>
      <p:ext uri="{BB962C8B-B14F-4D97-AF65-F5344CB8AC3E}">
        <p14:creationId xmlns="" xmlns:p14="http://schemas.microsoft.com/office/powerpoint/2010/main" val="168744175"/>
      </p:ext>
    </p:extLst>
  </p:cSld>
  <p:clrMapOvr>
    <a:masterClrMapping/>
  </p:clrMapOvr>
  <p:transition>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Users\avalon\Desktop\FullSizeRender-08-01-18-01-14-1.jpg"/>
          <p:cNvPicPr>
            <a:picLocks noChangeAspect="1" noChangeArrowheads="1"/>
          </p:cNvPicPr>
          <p:nvPr/>
        </p:nvPicPr>
        <p:blipFill>
          <a:blip r:embed="rId2"/>
          <a:srcRect/>
          <a:stretch>
            <a:fillRect/>
          </a:stretch>
        </p:blipFill>
        <p:spPr bwMode="auto">
          <a:xfrm>
            <a:off x="0" y="142852"/>
            <a:ext cx="6429420" cy="3429000"/>
          </a:xfrm>
          <a:prstGeom prst="rect">
            <a:avLst/>
          </a:prstGeom>
          <a:noFill/>
        </p:spPr>
      </p:pic>
      <p:pic>
        <p:nvPicPr>
          <p:cNvPr id="83971" name="Picture 3" descr="C:\Users\avalon\Desktop\FullSizeRender-08-01-18-01-14.jpg"/>
          <p:cNvPicPr>
            <a:picLocks noChangeAspect="1" noChangeArrowheads="1"/>
          </p:cNvPicPr>
          <p:nvPr/>
        </p:nvPicPr>
        <p:blipFill>
          <a:blip r:embed="rId3"/>
          <a:srcRect/>
          <a:stretch>
            <a:fillRect/>
          </a:stretch>
        </p:blipFill>
        <p:spPr bwMode="auto">
          <a:xfrm>
            <a:off x="2857488" y="3500438"/>
            <a:ext cx="6096000" cy="3057527"/>
          </a:xfrm>
          <a:prstGeom prst="rect">
            <a:avLst/>
          </a:prstGeom>
          <a:noFill/>
        </p:spPr>
      </p:pic>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AVALON~1\AppData\Local\Temp\854A6508-1.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11200" y="1037762"/>
            <a:ext cx="7721600" cy="4782476"/>
          </a:xfrm>
          <a:prstGeom prst="rect">
            <a:avLst/>
          </a:prstGeom>
          <a:noFill/>
          <a:ln>
            <a:noFill/>
          </a:ln>
        </p:spPr>
      </p:pic>
      <p:sp>
        <p:nvSpPr>
          <p:cNvPr id="1025" name="Rectangle 1"/>
          <p:cNvSpPr>
            <a:spLocks noChangeArrowheads="1"/>
          </p:cNvSpPr>
          <p:nvPr/>
        </p:nvSpPr>
        <p:spPr bwMode="auto">
          <a:xfrm>
            <a:off x="0" y="28572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595438" algn="l"/>
              </a:tabLst>
            </a:pPr>
            <a:r>
              <a:rPr kumimoji="0" lang="kk-KZ" sz="2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Сәулелік диагностика бөлімі</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142908" y="607220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595438" algn="l"/>
              </a:tabLst>
            </a:pPr>
            <a:r>
              <a:rPr kumimoji="0" lang="kk-KZ" sz="2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Маммография аппаратымен жұмыс үстінде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595438" algn="l"/>
              </a:tabLst>
            </a:pPr>
            <a:r>
              <a:rPr kumimoji="0" lang="kk-KZ" sz="2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(рентген лаборант Жубанияова Г.У.)</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Avalon 1\Downloads\854A6564.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26597" y="962246"/>
            <a:ext cx="8290806" cy="4933507"/>
          </a:xfrm>
          <a:prstGeom prst="rect">
            <a:avLst/>
          </a:prstGeom>
          <a:noFill/>
          <a:ln>
            <a:noFill/>
          </a:ln>
        </p:spPr>
      </p:pic>
      <p:sp>
        <p:nvSpPr>
          <p:cNvPr id="82945" name="Rectangle 1"/>
          <p:cNvSpPr>
            <a:spLocks noChangeArrowheads="1"/>
          </p:cNvSpPr>
          <p:nvPr/>
        </p:nvSpPr>
        <p:spPr bwMode="auto">
          <a:xfrm>
            <a:off x="-142908" y="21429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595438" algn="l"/>
              </a:tabLst>
            </a:pPr>
            <a:r>
              <a:rPr kumimoji="0" lang="kk-KZ" sz="2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Функционалды диагностикалық бөлімі</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46" name="Rectangle 2"/>
          <p:cNvSpPr>
            <a:spLocks noChangeArrowheads="1"/>
          </p:cNvSpPr>
          <p:nvPr/>
        </p:nvSpPr>
        <p:spPr bwMode="auto">
          <a:xfrm>
            <a:off x="0" y="614364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595438" algn="l"/>
              </a:tabLst>
            </a:pPr>
            <a:r>
              <a:rPr kumimoji="0" lang="kk-KZ" sz="2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Тредмил - тестпен тексеру кезі</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5008" y="2786058"/>
            <a:ext cx="2928958" cy="1714512"/>
          </a:xfrm>
          <a:prstGeom prst="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2400" b="1" dirty="0" smtClean="0">
                <a:solidFill>
                  <a:srgbClr val="FF0000"/>
                </a:solidFill>
                <a:latin typeface="Times New Roman" pitchFamily="18" charset="0"/>
                <a:cs typeface="Times New Roman" pitchFamily="18" charset="0"/>
              </a:rPr>
              <a:t>ШЖ</a:t>
            </a:r>
            <a:r>
              <a:rPr lang="kk-KZ" sz="2400" b="1" dirty="0" smtClean="0">
                <a:solidFill>
                  <a:srgbClr val="FF0000"/>
                </a:solidFill>
                <a:latin typeface="Times New Roman" pitchFamily="18" charset="0"/>
                <a:cs typeface="Times New Roman" pitchFamily="18" charset="0"/>
              </a:rPr>
              <a:t>Қ КМК </a:t>
            </a:r>
            <a:r>
              <a:rPr lang="en-US" sz="2400" b="1" dirty="0" smtClean="0">
                <a:solidFill>
                  <a:srgbClr val="FF0000"/>
                </a:solidFill>
                <a:latin typeface="Times New Roman" pitchFamily="18" charset="0"/>
                <a:cs typeface="Times New Roman" pitchFamily="18" charset="0"/>
              </a:rPr>
              <a:t> </a:t>
            </a:r>
            <a:r>
              <a:rPr lang="ru-RU" sz="2400" b="1" dirty="0" smtClean="0">
                <a:solidFill>
                  <a:srgbClr val="FF0000"/>
                </a:solidFill>
                <a:latin typeface="Times New Roman" pitchFamily="18" charset="0"/>
                <a:cs typeface="Times New Roman" pitchFamily="18" charset="0"/>
              </a:rPr>
              <a:t>«Атырау </a:t>
            </a:r>
            <a:r>
              <a:rPr lang="kk-KZ" sz="2400" b="1" dirty="0" smtClean="0">
                <a:solidFill>
                  <a:srgbClr val="FF0000"/>
                </a:solidFill>
                <a:latin typeface="Times New Roman" pitchFamily="18" charset="0"/>
                <a:cs typeface="Times New Roman" pitchFamily="18" charset="0"/>
              </a:rPr>
              <a:t>қалалық №7 емхана</a:t>
            </a:r>
            <a:r>
              <a:rPr lang="ru-RU" sz="2400" b="1" dirty="0" smtClean="0">
                <a:solidFill>
                  <a:srgbClr val="FF0000"/>
                </a:solidFill>
                <a:latin typeface="Times New Roman" pitchFamily="18" charset="0"/>
                <a:cs typeface="Times New Roman" pitchFamily="18" charset="0"/>
              </a:rPr>
              <a:t>»</a:t>
            </a:r>
            <a:endParaRPr lang="ru-RU" sz="2400" b="1" dirty="0">
              <a:solidFill>
                <a:srgbClr val="FF0000"/>
              </a:solidFill>
              <a:latin typeface="Times New Roman" pitchFamily="18" charset="0"/>
              <a:cs typeface="Times New Roman" pitchFamily="18" charset="0"/>
            </a:endParaRPr>
          </a:p>
        </p:txBody>
      </p:sp>
      <p:sp>
        <p:nvSpPr>
          <p:cNvPr id="6" name="Стрелка влево 5"/>
          <p:cNvSpPr/>
          <p:nvPr/>
        </p:nvSpPr>
        <p:spPr>
          <a:xfrm rot="1542059">
            <a:off x="3474939" y="1792959"/>
            <a:ext cx="2887290" cy="285752"/>
          </a:xfrm>
          <a:prstGeom prst="leftArrow">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7" name="Стрелка влево 6"/>
          <p:cNvSpPr/>
          <p:nvPr/>
        </p:nvSpPr>
        <p:spPr>
          <a:xfrm rot="1356681">
            <a:off x="2503004" y="2607821"/>
            <a:ext cx="3217674" cy="285752"/>
          </a:xfrm>
          <a:prstGeom prst="leftArrow">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8" name="Стрелка влево 7"/>
          <p:cNvSpPr/>
          <p:nvPr/>
        </p:nvSpPr>
        <p:spPr>
          <a:xfrm>
            <a:off x="2285984" y="3714752"/>
            <a:ext cx="3143272" cy="285752"/>
          </a:xfrm>
          <a:prstGeom prst="leftArrow">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9" name="Стрелка влево 8"/>
          <p:cNvSpPr/>
          <p:nvPr/>
        </p:nvSpPr>
        <p:spPr>
          <a:xfrm rot="20307225">
            <a:off x="2437953" y="4665381"/>
            <a:ext cx="3286148" cy="285752"/>
          </a:xfrm>
          <a:prstGeom prst="leftArrow">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0" name="Стрелка влево 9"/>
          <p:cNvSpPr/>
          <p:nvPr/>
        </p:nvSpPr>
        <p:spPr>
          <a:xfrm rot="19845302">
            <a:off x="5425124" y="5087004"/>
            <a:ext cx="2136684" cy="285752"/>
          </a:xfrm>
          <a:prstGeom prst="leftArrow">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1" name="Прямоугольник 10"/>
          <p:cNvSpPr/>
          <p:nvPr/>
        </p:nvSpPr>
        <p:spPr>
          <a:xfrm>
            <a:off x="1285852" y="428604"/>
            <a:ext cx="2000264" cy="1214446"/>
          </a:xfrm>
          <a:prstGeom prst="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400" b="1" dirty="0" smtClean="0">
                <a:solidFill>
                  <a:srgbClr val="FF0000"/>
                </a:solidFill>
                <a:latin typeface="Times New Roman" pitchFamily="18" charset="0"/>
                <a:cs typeface="Times New Roman" pitchFamily="18" charset="0"/>
              </a:rPr>
              <a:t>Елшібек </a:t>
            </a:r>
          </a:p>
          <a:p>
            <a:pPr algn="ctr"/>
            <a:r>
              <a:rPr lang="kk-KZ" sz="2400" b="1" dirty="0" smtClean="0">
                <a:solidFill>
                  <a:srgbClr val="FF0000"/>
                </a:solidFill>
                <a:latin typeface="Times New Roman" pitchFamily="18" charset="0"/>
                <a:cs typeface="Times New Roman" pitchFamily="18" charset="0"/>
              </a:rPr>
              <a:t>0, 5 – 1 км</a:t>
            </a:r>
            <a:endParaRPr lang="ru-RU" sz="2400" b="1" dirty="0">
              <a:solidFill>
                <a:srgbClr val="FF0000"/>
              </a:solidFill>
              <a:latin typeface="Times New Roman" pitchFamily="18" charset="0"/>
              <a:cs typeface="Times New Roman" pitchFamily="18" charset="0"/>
            </a:endParaRPr>
          </a:p>
        </p:txBody>
      </p:sp>
      <p:sp>
        <p:nvSpPr>
          <p:cNvPr id="12" name="Прямоугольник 11"/>
          <p:cNvSpPr/>
          <p:nvPr/>
        </p:nvSpPr>
        <p:spPr>
          <a:xfrm>
            <a:off x="428596" y="1857364"/>
            <a:ext cx="2000264" cy="1143008"/>
          </a:xfrm>
          <a:prstGeom prst="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400" b="1" dirty="0" smtClean="0">
                <a:solidFill>
                  <a:srgbClr val="FF0000"/>
                </a:solidFill>
                <a:latin typeface="Times New Roman" pitchFamily="18" charset="0"/>
                <a:cs typeface="Times New Roman" pitchFamily="18" charset="0"/>
              </a:rPr>
              <a:t>Ақ депо</a:t>
            </a:r>
          </a:p>
          <a:p>
            <a:pPr algn="ctr"/>
            <a:r>
              <a:rPr lang="kk-KZ" sz="2400" b="1" dirty="0" smtClean="0">
                <a:solidFill>
                  <a:srgbClr val="FF0000"/>
                </a:solidFill>
                <a:latin typeface="Times New Roman" pitchFamily="18" charset="0"/>
                <a:cs typeface="Times New Roman" pitchFamily="18" charset="0"/>
              </a:rPr>
              <a:t>2,5 км</a:t>
            </a:r>
            <a:endParaRPr lang="ru-RU" sz="2400" b="1" dirty="0">
              <a:solidFill>
                <a:srgbClr val="FF0000"/>
              </a:solidFill>
              <a:latin typeface="Times New Roman" pitchFamily="18" charset="0"/>
              <a:cs typeface="Times New Roman" pitchFamily="18" charset="0"/>
            </a:endParaRPr>
          </a:p>
        </p:txBody>
      </p:sp>
      <p:sp>
        <p:nvSpPr>
          <p:cNvPr id="13" name="Прямоугольник 12"/>
          <p:cNvSpPr/>
          <p:nvPr/>
        </p:nvSpPr>
        <p:spPr>
          <a:xfrm>
            <a:off x="214282" y="3429000"/>
            <a:ext cx="2000264" cy="1143008"/>
          </a:xfrm>
          <a:prstGeom prst="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400" b="1" dirty="0" smtClean="0">
                <a:solidFill>
                  <a:srgbClr val="FF0000"/>
                </a:solidFill>
                <a:latin typeface="Times New Roman" pitchFamily="18" charset="0"/>
                <a:cs typeface="Times New Roman" pitchFamily="18" charset="0"/>
              </a:rPr>
              <a:t>Қара депо</a:t>
            </a:r>
          </a:p>
          <a:p>
            <a:pPr algn="ctr"/>
            <a:r>
              <a:rPr lang="kk-KZ" sz="2400" b="1" dirty="0" smtClean="0">
                <a:solidFill>
                  <a:srgbClr val="FF0000"/>
                </a:solidFill>
                <a:latin typeface="Times New Roman" pitchFamily="18" charset="0"/>
                <a:cs typeface="Times New Roman" pitchFamily="18" charset="0"/>
              </a:rPr>
              <a:t>7 км</a:t>
            </a:r>
            <a:endParaRPr lang="ru-RU" sz="2400" b="1" dirty="0">
              <a:solidFill>
                <a:srgbClr val="FF0000"/>
              </a:solidFill>
              <a:latin typeface="Times New Roman" pitchFamily="18" charset="0"/>
              <a:cs typeface="Times New Roman" pitchFamily="18" charset="0"/>
            </a:endParaRPr>
          </a:p>
        </p:txBody>
      </p:sp>
      <p:sp>
        <p:nvSpPr>
          <p:cNvPr id="14" name="Прямоугольник 13"/>
          <p:cNvSpPr/>
          <p:nvPr/>
        </p:nvSpPr>
        <p:spPr>
          <a:xfrm>
            <a:off x="214282" y="5072074"/>
            <a:ext cx="2143140" cy="1500198"/>
          </a:xfrm>
          <a:prstGeom prst="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400" b="1" dirty="0" smtClean="0">
                <a:solidFill>
                  <a:srgbClr val="FF0000"/>
                </a:solidFill>
                <a:latin typeface="Times New Roman" pitchFamily="18" charset="0"/>
                <a:cs typeface="Times New Roman" pitchFamily="18" charset="0"/>
              </a:rPr>
              <a:t>Жайық жағалауы көшелері</a:t>
            </a:r>
          </a:p>
          <a:p>
            <a:pPr algn="ctr"/>
            <a:r>
              <a:rPr lang="kk-KZ" sz="2400" b="1" dirty="0" smtClean="0">
                <a:solidFill>
                  <a:srgbClr val="FF0000"/>
                </a:solidFill>
                <a:latin typeface="Times New Roman" pitchFamily="18" charset="0"/>
                <a:cs typeface="Times New Roman" pitchFamily="18" charset="0"/>
              </a:rPr>
              <a:t>3км</a:t>
            </a:r>
            <a:endParaRPr lang="ru-RU" sz="2400" b="1" dirty="0">
              <a:solidFill>
                <a:srgbClr val="FF0000"/>
              </a:solidFill>
              <a:latin typeface="Times New Roman" pitchFamily="18" charset="0"/>
              <a:cs typeface="Times New Roman" pitchFamily="18" charset="0"/>
            </a:endParaRPr>
          </a:p>
        </p:txBody>
      </p:sp>
      <p:sp>
        <p:nvSpPr>
          <p:cNvPr id="15" name="Прямоугольник 14"/>
          <p:cNvSpPr/>
          <p:nvPr/>
        </p:nvSpPr>
        <p:spPr>
          <a:xfrm>
            <a:off x="3143240" y="5429264"/>
            <a:ext cx="2286016" cy="1285884"/>
          </a:xfrm>
          <a:prstGeom prst="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400" b="1" dirty="0" smtClean="0">
                <a:solidFill>
                  <a:srgbClr val="FF0000"/>
                </a:solidFill>
                <a:latin typeface="Times New Roman" pitchFamily="18" charset="0"/>
                <a:cs typeface="Times New Roman" pitchFamily="18" charset="0"/>
              </a:rPr>
              <a:t>Алмагүл ықшам ауданы</a:t>
            </a:r>
          </a:p>
          <a:p>
            <a:pPr algn="ctr"/>
            <a:r>
              <a:rPr lang="kk-KZ" sz="2400" b="1" dirty="0" smtClean="0">
                <a:solidFill>
                  <a:srgbClr val="FF0000"/>
                </a:solidFill>
                <a:latin typeface="Times New Roman" pitchFamily="18" charset="0"/>
                <a:cs typeface="Times New Roman" pitchFamily="18" charset="0"/>
              </a:rPr>
              <a:t> 0,5 – 1 км</a:t>
            </a:r>
            <a:endParaRPr lang="ru-RU" sz="2400" b="1" dirty="0">
              <a:solidFill>
                <a:srgbClr val="FF0000"/>
              </a:solidFill>
              <a:latin typeface="Times New Roman" pitchFamily="18" charset="0"/>
              <a:cs typeface="Times New Roman" pitchFamily="18" charset="0"/>
            </a:endParaRPr>
          </a:p>
        </p:txBody>
      </p:sp>
      <p:sp>
        <p:nvSpPr>
          <p:cNvPr id="17" name="Прямоугольник 16"/>
          <p:cNvSpPr/>
          <p:nvPr/>
        </p:nvSpPr>
        <p:spPr>
          <a:xfrm>
            <a:off x="3571868" y="142852"/>
            <a:ext cx="4511703" cy="646331"/>
          </a:xfrm>
          <a:prstGeom prst="rect">
            <a:avLst/>
          </a:prstGeom>
        </p:spPr>
        <p:txBody>
          <a:bodyPr wrap="square">
            <a:spAutoFit/>
          </a:bodyPr>
          <a:lstStyle/>
          <a:p>
            <a:pPr lvl="0" algn="ctr"/>
            <a:r>
              <a:rPr lang="ru-RU" sz="3600" b="1" cap="all" dirty="0" err="1" smtClean="0">
                <a:ln w="9000" cmpd="sng">
                  <a:solidFill>
                    <a:srgbClr val="5DCEAF">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Емхана</a:t>
            </a:r>
            <a:r>
              <a:rPr lang="ru-RU" sz="3600" b="1" cap="all" dirty="0" smtClean="0">
                <a:ln w="9000" cmpd="sng">
                  <a:solidFill>
                    <a:srgbClr val="5DCEAF">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ru-RU" sz="3600" b="1" cap="all" dirty="0" err="1" smtClean="0">
                <a:ln w="9000" cmpd="sng">
                  <a:solidFill>
                    <a:srgbClr val="5DCEAF">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аума</a:t>
            </a:r>
            <a:r>
              <a:rPr lang="ru-RU" sz="3600" b="1" cap="all" dirty="0" err="1" smtClean="0">
                <a:ln w="9000" cmpd="sng">
                  <a:solidFill>
                    <a:srgbClr val="5DCEAF">
                      <a:shade val="50000"/>
                      <a:satMod val="120000"/>
                    </a:srgbClr>
                  </a:solidFill>
                  <a:prstDash val="solid"/>
                </a:ln>
                <a:solidFill>
                  <a:srgbClr val="F14124"/>
                </a:solidFill>
                <a:effectLst>
                  <a:reflection blurRad="12700" stA="28000" endPos="45000" dist="1000" dir="5400000" sy="-100000" algn="bl" rotWithShape="0"/>
                </a:effectLst>
                <a:latin typeface="Times New Roman" pitchFamily="18" charset="0"/>
                <a:cs typeface="Times New Roman" pitchFamily="18" charset="0"/>
              </a:rPr>
              <a:t>ғы</a:t>
            </a:r>
            <a:endParaRPr lang="ru-RU" sz="3600" b="1" cap="all" dirty="0">
              <a:ln w="9000" cmpd="sng">
                <a:solidFill>
                  <a:srgbClr val="5DCEAF">
                    <a:shade val="50000"/>
                    <a:satMod val="120000"/>
                  </a:srgbClr>
                </a:solidFill>
                <a:prstDash val="solid"/>
              </a:ln>
              <a:solidFill>
                <a:srgbClr val="F14124"/>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6" name="Стрелка влево 15"/>
          <p:cNvSpPr/>
          <p:nvPr/>
        </p:nvSpPr>
        <p:spPr>
          <a:xfrm rot="1134742">
            <a:off x="6485832" y="2111561"/>
            <a:ext cx="1593554" cy="285752"/>
          </a:xfrm>
          <a:prstGeom prst="leftArrow">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8" name="Прямоугольник 17"/>
          <p:cNvSpPr/>
          <p:nvPr/>
        </p:nvSpPr>
        <p:spPr>
          <a:xfrm>
            <a:off x="5214942" y="857232"/>
            <a:ext cx="1857388" cy="928694"/>
          </a:xfrm>
          <a:prstGeom prst="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400" b="1" dirty="0" smtClean="0">
                <a:solidFill>
                  <a:srgbClr val="FF0000"/>
                </a:solidFill>
                <a:latin typeface="Times New Roman" pitchFamily="18" charset="0"/>
                <a:cs typeface="Times New Roman" pitchFamily="18" charset="0"/>
              </a:rPr>
              <a:t>СМП – 136  </a:t>
            </a:r>
          </a:p>
          <a:p>
            <a:pPr algn="ctr"/>
            <a:r>
              <a:rPr lang="kk-KZ" sz="2400" b="1" dirty="0" smtClean="0">
                <a:solidFill>
                  <a:srgbClr val="FF0000"/>
                </a:solidFill>
                <a:latin typeface="Times New Roman" pitchFamily="18" charset="0"/>
                <a:cs typeface="Times New Roman" pitchFamily="18" charset="0"/>
              </a:rPr>
              <a:t>3 км</a:t>
            </a:r>
            <a:endParaRPr lang="ru-RU" sz="2400" b="1" dirty="0">
              <a:solidFill>
                <a:srgbClr val="FF0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10144</TotalTime>
  <Words>4560</Words>
  <Application>Microsoft Office PowerPoint</Application>
  <PresentationFormat>Экран (4:3)</PresentationFormat>
  <Paragraphs>1542</Paragraphs>
  <Slides>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Тема Office</vt:lpstr>
      <vt:lpstr>Атырау облыстық денсаулық сақтау басқармасы  ШАРУАШЫЛЫҚ ЖҮРГІЗУ ҚҰҚЫҒЫНДАҒЫ КОММУНАЛДЫҚ МЕМЛЕКЕТТІК КӘСІПОРЫН  «№7 АТЫРАУ ҚАЛАЛЫҚ ЕМХАНА» 2017 ЖЫЛЫ  12 АЙДА АТҚАРЫЛҒАН  ЖҰМЫС ЕСЕБІ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ДЕМОГРАФИЯЛЫҚ КӨРСЕТКІШТЕР</vt:lpstr>
      <vt:lpstr>Слайд 21</vt:lpstr>
      <vt:lpstr>Слайд 22</vt:lpstr>
      <vt:lpstr>Слайд 23</vt:lpstr>
      <vt:lpstr>Слайд 24</vt:lpstr>
      <vt:lpstr>Слайд 25</vt:lpstr>
      <vt:lpstr>Слайд 26</vt:lpstr>
      <vt:lpstr>1 жастан 5 жасқа дейінгі бала өлімі</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Aidana</dc:creator>
  <cp:lastModifiedBy>avalon</cp:lastModifiedBy>
  <cp:revision>1001</cp:revision>
  <cp:lastPrinted>2017-01-16T05:47:14Z</cp:lastPrinted>
  <dcterms:created xsi:type="dcterms:W3CDTF">2016-02-27T14:33:39Z</dcterms:created>
  <dcterms:modified xsi:type="dcterms:W3CDTF">2018-04-26T07:10:41Z</dcterms:modified>
</cp:coreProperties>
</file>